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8af7b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8af7b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16483a2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16483a2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db1009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db1009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d2062e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d2062e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2062e8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d2062e8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2062e8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2062e8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d2062e8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d2062e8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2062e8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2062e8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d2062e8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d2062e8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eb48e1b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eb48e1b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eb48e1b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eb48e1b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8af7b2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8af7b2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eb48e1b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eb48e1b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eb48e1b4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eb48e1b4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8af7b2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8af7b2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f67bcbc8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f67bcbc8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f67bcbc81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f67bcbc81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f67bcbc81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f67bcbc81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f67bcbc81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f67bcbc81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f67bcbc81_5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f67bcbc81_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f67bcbc81_5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f67bcbc81_5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f8a542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f8a542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d16483a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d16483a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f8a5429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f8a5429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f8a5429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f8a5429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f8a5429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f8a5429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f8a5429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f8a5429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f8a5429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f8a5429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f8a5429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f8a5429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f8a5429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f8a5429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f8a5429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f8a5429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f8bb14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f8bb14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16483a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16483a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16483a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16483a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16483a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16483a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16483a2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d16483a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d16483a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d16483a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d16483a2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d16483a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gor.sobral@ufba.br" TargetMode="External"/><Relationship Id="rId4" Type="http://schemas.openxmlformats.org/officeDocument/2006/relationships/hyperlink" Target="mailto:joaollm@ufba.br" TargetMode="External"/><Relationship Id="rId9" Type="http://schemas.openxmlformats.org/officeDocument/2006/relationships/hyperlink" Target="https://docs.google.com/document/d/1hauvKzRwDCwchcYR-vylFrTJxRAEuKzYH432sdMFIcc/edit?usp=sharing" TargetMode="External"/><Relationship Id="rId5" Type="http://schemas.openxmlformats.org/officeDocument/2006/relationships/hyperlink" Target="mailto:joaollm@ufba.br" TargetMode="External"/><Relationship Id="rId6" Type="http://schemas.openxmlformats.org/officeDocument/2006/relationships/hyperlink" Target="mailto:guimaraes.matheus@ufba.br" TargetMode="External"/><Relationship Id="rId7" Type="http://schemas.openxmlformats.org/officeDocument/2006/relationships/hyperlink" Target="mailto:natan.moura@ufba.br" TargetMode="External"/><Relationship Id="rId8" Type="http://schemas.openxmlformats.org/officeDocument/2006/relationships/hyperlink" Target="https://docs.google.com/document/d/1QtfJyn9rRSQmxkkTFxIbagiX22hRdOcfV163lrcFKAw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teetime-framework.github.io/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eetime-framework/TeeTime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eetime-framework/TeeTime/commits/master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esearchgate.net/publication/317929073_Parallel_and_Generic_Pipe-and-Filter_Architectures_with_TeeTime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teetime-framework.github.io/stabledocs/index.html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teetime-framework.github.io/" TargetMode="External"/><Relationship Id="rId4" Type="http://schemas.openxmlformats.org/officeDocument/2006/relationships/hyperlink" Target="https://www.researchgate.net/publication/317929073_Parallel_and_Generic_Pipe-and-Filter_Architectures_with_TeeTime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esearchgate.net/publication/317929073_Parallel_and_Generic_Pipe-and-Filter_Architectures_with_TeeTime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usebes.com/system-architecture/microkernel-architecture/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el4.systems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github.com/seL4/seL4" TargetMode="External"/><Relationship Id="rId6" Type="http://schemas.openxmlformats.org/officeDocument/2006/relationships/hyperlink" Target="https://sel4.systems/About/seL4-whitepaper.pdf" TargetMode="External"/><Relationship Id="rId7" Type="http://schemas.openxmlformats.org/officeDocument/2006/relationships/hyperlink" Target="https://sel4.systems/Info/FAQ/proof.pml" TargetMode="External"/><Relationship Id="rId8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n.wikipedia.org/wiki/Microkernel" TargetMode="External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cl91/NeptuneOS" TargetMode="External"/><Relationship Id="rId4" Type="http://schemas.openxmlformats.org/officeDocument/2006/relationships/hyperlink" Target="https://github.com/BreakawayConsulting/sel4cp" TargetMode="External"/><Relationship Id="rId5" Type="http://schemas.openxmlformats.org/officeDocument/2006/relationships/hyperlink" Target="https://docs.sel4.systems/projects/user_libs/" TargetMode="External"/><Relationship Id="rId6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oreilly.com/library/view/microservices-vs-service-oriented/9781491975657/ch01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ypical-go/typical-rest-server#reference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ventide-project.org/" TargetMode="External"/><Relationship Id="rId4" Type="http://schemas.openxmlformats.org/officeDocument/2006/relationships/image" Target="../media/image33.png"/><Relationship Id="rId5" Type="http://schemas.openxmlformats.org/officeDocument/2006/relationships/hyperlink" Target="https://eventide-project.org/" TargetMode="External"/><Relationship Id="rId6" Type="http://schemas.openxmlformats.org/officeDocument/2006/relationships/hyperlink" Target="https://eventide-project.or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hyperlink" Target="https://github.com/search?q=eventide&amp;type=commit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ocs.eventide-project.org/" TargetMode="External"/><Relationship Id="rId4" Type="http://schemas.openxmlformats.org/officeDocument/2006/relationships/hyperlink" Target="http://docs.eventide-project.org/" TargetMode="External"/><Relationship Id="rId5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eventide-project" TargetMode="External"/><Relationship Id="rId4" Type="http://schemas.openxmlformats.org/officeDocument/2006/relationships/hyperlink" Target="http://docs.eventide-project.org/user-guide/librari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Projeto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Engenharia de Software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Fase 2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73925" y="2978100"/>
            <a:ext cx="4442700" cy="19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Grupo1</a:t>
            </a:r>
            <a:endParaRPr b="1" sz="142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52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Igor Sobral (</a:t>
            </a:r>
            <a:r>
              <a:rPr b="1" lang="en" sz="1335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igor.sobral@ufba.br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João Lucas Lima de Melo (</a:t>
            </a:r>
            <a:r>
              <a:rPr b="1"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</a:t>
            </a:r>
            <a:r>
              <a:rPr b="1" lang="en" sz="1335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oaollm@ufba.br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Matheus 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Guimarães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1335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guimaraes.matheus@ufba.br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Natan Moura (</a:t>
            </a:r>
            <a:r>
              <a:rPr b="1" lang="en" sz="1335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natan.moura@ufba.br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rgbClr val="5F63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780"/>
          </a:p>
        </p:txBody>
      </p:sp>
      <p:sp>
        <p:nvSpPr>
          <p:cNvPr id="56" name="Google Shape;56;p13">
            <a:hlinkClick r:id="rId8"/>
          </p:cNvPr>
          <p:cNvSpPr txBox="1"/>
          <p:nvPr/>
        </p:nvSpPr>
        <p:spPr>
          <a:xfrm>
            <a:off x="7675800" y="0"/>
            <a:ext cx="14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Documento mestre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3674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Análise Crítica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304275"/>
            <a:ext cx="8520600" cy="321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Decisão arquitetural condizente com o projeto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Funções em seus devidos escopos, respeitando a autonomia dos componentes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Facilidade de implementação e manutenção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Coesão com o propósito da aplicação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Projeto ainda em desenvolvimento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Carece de documentação externa </a:t>
            </a:r>
            <a:r>
              <a:rPr lang="en">
                <a:solidFill>
                  <a:schemeClr val="dk1"/>
                </a:solidFill>
              </a:rPr>
              <a:t>e em código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311700" y="1287900"/>
            <a:ext cx="8520600" cy="25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(Pipe and Filter)</a:t>
            </a:r>
            <a:endParaRPr b="1" i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0" y="896475"/>
            <a:ext cx="4908699" cy="17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274050" y="124350"/>
            <a:ext cx="85320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Características</a:t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50" y="3029775"/>
            <a:ext cx="4908712" cy="17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314450" y="4734700"/>
            <a:ext cx="4868400" cy="33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Fonte: https://miro.medium.com/max/622/1*UCa4F5Dfb6AszYtda_9jLA.png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5409450" y="1071125"/>
            <a:ext cx="3279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Pipes </a:t>
            </a:r>
            <a:r>
              <a:rPr lang="en"/>
              <a:t>são o canal de comunicação entre os </a:t>
            </a:r>
            <a:r>
              <a:rPr i="1" lang="en"/>
              <a:t>filters</a:t>
            </a:r>
            <a:r>
              <a:rPr lang="en"/>
              <a:t>, unidirecionais e ponto a ponto.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Filters </a:t>
            </a:r>
            <a:r>
              <a:rPr lang="en"/>
              <a:t>devem realizar apenas uma tarefa, funcionar de forma independente (o que permite paralelismo)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“Cada módulo aceita um fluxo de dados e emite outro fluxo. Usualmente o fluxo de saída envolve uma transformação do fluxo de entrada, transformando o módulo em um </a:t>
            </a:r>
            <a:r>
              <a:rPr i="1" lang="en"/>
              <a:t>filter</a:t>
            </a:r>
            <a:r>
              <a:rPr lang="en"/>
              <a:t>.” (Shaw, 1989)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314450" y="2664250"/>
            <a:ext cx="4868400" cy="33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Fonte: Fundamentals of Software Architetcture - An Engineering Approach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5482350" y="4272725"/>
            <a:ext cx="33237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M. Shaw. “Larger Scale Systems Require Higher-level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Abstractions”. In: ACM SIGSOFT SEN 14.3 (1989).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34980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TeeTime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805750" y="4604450"/>
            <a:ext cx="7367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Fonte: </a:t>
            </a:r>
            <a:r>
              <a:rPr b="1" lang="en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TeeTime - The Next Generation Pipe and Filter Framework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800" y="851475"/>
            <a:ext cx="7366992" cy="35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36175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TeeTime - Github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867550" y="4575700"/>
            <a:ext cx="7432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Fonte: </a:t>
            </a:r>
            <a:r>
              <a:rPr b="1" lang="en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TeeTime - Github</a:t>
            </a:r>
            <a:endParaRPr b="1">
              <a:solidFill>
                <a:srgbClr val="1A73E8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75" y="859375"/>
            <a:ext cx="7432733" cy="362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6175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TeeTime - Commits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822825" y="4518225"/>
            <a:ext cx="74853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Fonte: </a:t>
            </a:r>
            <a:r>
              <a:rPr b="1" lang="en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TeeTime - Commits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00" y="832588"/>
            <a:ext cx="7485152" cy="362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6175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TeeTime - Artigo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427275" y="4058525"/>
            <a:ext cx="827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Fonte: </a:t>
            </a:r>
            <a:r>
              <a:rPr b="1" lang="en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 and Generic Pipe-and-Filter Architectures with TeeTime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75" y="1151300"/>
            <a:ext cx="8276226" cy="2731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36175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TeeTime - Documentação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171750" y="4441650"/>
            <a:ext cx="67872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Fonte: </a:t>
            </a:r>
            <a:r>
              <a:rPr b="1" lang="en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TeeTime - Docs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738" y="1024763"/>
            <a:ext cx="6787325" cy="33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36175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TeeTime - Efficient Pipe Based Communication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24738" y="4058525"/>
            <a:ext cx="84813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Fontes: </a:t>
            </a:r>
            <a:r>
              <a:rPr b="1" lang="en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TeeTime - The Next Generation Pipe and Filter Framework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</a:t>
            </a:r>
            <a:r>
              <a:rPr b="1" lang="en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 and Generic Pipe-and-Filter Architectures with TeeTime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475" y="1858100"/>
            <a:ext cx="4625477" cy="13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850" y="1006700"/>
            <a:ext cx="3644199" cy="26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36175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TeeTime - Exemplo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331338" y="4509100"/>
            <a:ext cx="84813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Fonte:  </a:t>
            </a:r>
            <a:r>
              <a:rPr b="1" lang="en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 and Generic Pipe-and-Filter Architectures with TeeTime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25" y="957138"/>
            <a:ext cx="3048021" cy="33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2" y="1113788"/>
            <a:ext cx="3829117" cy="3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287900"/>
            <a:ext cx="8520600" cy="25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endParaRPr b="1" i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36175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TeeTime - Exemplo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324738" y="4058525"/>
            <a:ext cx="84813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Fonte: 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Autoral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00" y="1460400"/>
            <a:ext cx="8173399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226100" y="180875"/>
            <a:ext cx="86253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Análise Crítica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226075" y="936475"/>
            <a:ext cx="8625300" cy="36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 adequam ao conceito de </a:t>
            </a:r>
            <a:r>
              <a:rPr i="1" lang="en">
                <a:solidFill>
                  <a:schemeClr val="dk1"/>
                </a:solidFill>
              </a:rPr>
              <a:t>pipe-and-filter</a:t>
            </a:r>
            <a:r>
              <a:rPr lang="en">
                <a:solidFill>
                  <a:schemeClr val="dk1"/>
                </a:solidFill>
              </a:rPr>
              <a:t> provendo módulos necessários para utilização da arquitetura.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Aproveitam do paralelismo de </a:t>
            </a:r>
            <a:r>
              <a:rPr i="1" lang="en">
                <a:solidFill>
                  <a:schemeClr val="dk1"/>
                </a:solidFill>
              </a:rPr>
              <a:t>threads</a:t>
            </a:r>
            <a:r>
              <a:rPr lang="en">
                <a:solidFill>
                  <a:schemeClr val="dk1"/>
                </a:solidFill>
              </a:rPr>
              <a:t> para construir </a:t>
            </a:r>
            <a:r>
              <a:rPr i="1" lang="en">
                <a:solidFill>
                  <a:schemeClr val="dk1"/>
                </a:solidFill>
              </a:rPr>
              <a:t>pipes</a:t>
            </a:r>
            <a:r>
              <a:rPr lang="en">
                <a:solidFill>
                  <a:schemeClr val="dk1"/>
                </a:solidFill>
              </a:rPr>
              <a:t> síncronos e assíncronos, atendendo as demandas para melhor independência dos </a:t>
            </a:r>
            <a:r>
              <a:rPr i="1" lang="en">
                <a:solidFill>
                  <a:schemeClr val="dk1"/>
                </a:solidFill>
              </a:rPr>
              <a:t>filters</a:t>
            </a:r>
            <a:r>
              <a:rPr lang="en"/>
              <a:t> e maior desempenho.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Simplifica a utilização de </a:t>
            </a:r>
            <a:r>
              <a:rPr i="1" lang="en"/>
              <a:t>multithreading</a:t>
            </a:r>
            <a:r>
              <a:rPr lang="en"/>
              <a:t> com as abstrações através dos diferentes tipos de pipes.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Apresentam a entidade </a:t>
            </a:r>
            <a:r>
              <a:rPr i="1" lang="en"/>
              <a:t>configuration</a:t>
            </a:r>
            <a:r>
              <a:rPr lang="en"/>
              <a:t> que lida com configurar e manter as informações de conexão entre </a:t>
            </a:r>
            <a:r>
              <a:rPr i="1" lang="en"/>
              <a:t>filters</a:t>
            </a:r>
            <a:r>
              <a:rPr lang="en"/>
              <a:t>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Disponibilizam diferentes </a:t>
            </a:r>
            <a:r>
              <a:rPr i="1" lang="en"/>
              <a:t>filters </a:t>
            </a:r>
            <a:r>
              <a:rPr lang="en"/>
              <a:t>que podem ser diretamente utilizados ou configurados.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Generalizam </a:t>
            </a:r>
            <a:r>
              <a:rPr i="1" lang="en"/>
              <a:t>data sources, filters e data sinks </a:t>
            </a:r>
            <a:r>
              <a:rPr lang="en"/>
              <a:t>como </a:t>
            </a:r>
            <a:r>
              <a:rPr i="1" lang="en"/>
              <a:t>stages.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Não separam muito bem os </a:t>
            </a:r>
            <a:r>
              <a:rPr i="1" lang="en">
                <a:solidFill>
                  <a:schemeClr val="dk1"/>
                </a:solidFill>
              </a:rPr>
              <a:t>filters</a:t>
            </a:r>
            <a:r>
              <a:rPr lang="en">
                <a:solidFill>
                  <a:schemeClr val="dk1"/>
                </a:solidFill>
              </a:rPr>
              <a:t> em seus tipos (</a:t>
            </a:r>
            <a:r>
              <a:rPr i="1" lang="en">
                <a:solidFill>
                  <a:schemeClr val="dk1"/>
                </a:solidFill>
              </a:rPr>
              <a:t>consumers, transformers, testers, producers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Apesar da continuidade dos </a:t>
            </a:r>
            <a:r>
              <a:rPr i="1" lang="en">
                <a:solidFill>
                  <a:schemeClr val="dk1"/>
                </a:solidFill>
              </a:rPr>
              <a:t>commits</a:t>
            </a:r>
            <a:r>
              <a:rPr lang="en">
                <a:solidFill>
                  <a:schemeClr val="dk1"/>
                </a:solidFill>
              </a:rPr>
              <a:t> no repositório não apresentam um </a:t>
            </a:r>
            <a:r>
              <a:rPr i="1" lang="en">
                <a:solidFill>
                  <a:schemeClr val="dk1"/>
                </a:solidFill>
              </a:rPr>
              <a:t>stable release</a:t>
            </a:r>
            <a:r>
              <a:rPr lang="en">
                <a:solidFill>
                  <a:schemeClr val="dk1"/>
                </a:solidFill>
              </a:rPr>
              <a:t> novo desde 2018.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Não indicam a utilização da aplicação por qualquer outra, já que é um </a:t>
            </a:r>
            <a:r>
              <a:rPr i="1" lang="en">
                <a:solidFill>
                  <a:schemeClr val="dk1"/>
                </a:solidFill>
              </a:rPr>
              <a:t>framework</a:t>
            </a:r>
            <a:r>
              <a:rPr lang="en">
                <a:solidFill>
                  <a:schemeClr val="dk1"/>
                </a:solidFill>
              </a:rPr>
              <a:t> de </a:t>
            </a:r>
            <a:r>
              <a:rPr i="1" lang="en">
                <a:solidFill>
                  <a:schemeClr val="dk1"/>
                </a:solidFill>
              </a:rPr>
              <a:t>pipe-and-filter</a:t>
            </a:r>
            <a:r>
              <a:rPr lang="en">
                <a:solidFill>
                  <a:schemeClr val="dk1"/>
                </a:solidFill>
              </a:rPr>
              <a:t> seria interessante reconhecer os trabalhos que o utilizam (se existirem).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311700" y="864000"/>
            <a:ext cx="8520600" cy="3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7380" lvl="0" marL="464058" marR="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Microkernel</a:t>
            </a:r>
            <a:endParaRPr i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/>
        </p:nvSpPr>
        <p:spPr>
          <a:xfrm>
            <a:off x="158275" y="180875"/>
            <a:ext cx="86931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Arquitetura em Microkernel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4841875" y="1752150"/>
            <a:ext cx="4232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Baseado em dois Componentes: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O núcleo contém as funcionalidades mínimas necessárias.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Os plug-ins são componentes independentes que possuem novos recursos.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102175" y="4183550"/>
            <a:ext cx="47397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Representação da arquitetura de microkernel </a:t>
            </a:r>
            <a:r>
              <a:rPr b="1" lang="en" sz="1100">
                <a:solidFill>
                  <a:schemeClr val="lt1"/>
                </a:solidFill>
              </a:rPr>
              <a:t> (Fonte: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fusebes.com</a:t>
            </a:r>
            <a:r>
              <a:rPr b="1" i="1" lang="en" sz="1100">
                <a:solidFill>
                  <a:schemeClr val="lt1"/>
                </a:solidFill>
              </a:rPr>
              <a:t>)</a:t>
            </a:r>
            <a:endParaRPr b="1" i="1" sz="1100">
              <a:solidFill>
                <a:schemeClr val="lt1"/>
              </a:solidFill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63" y="1043788"/>
            <a:ext cx="4413724" cy="293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158275" y="180875"/>
            <a:ext cx="86931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seL4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158275" y="1473225"/>
            <a:ext cx="4232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Microkernel de sistema operacional e hipervisor  focado em performance e segurança. Note que é necessário adicionar plug-ins para seu uso completo como sistema operacional</a:t>
            </a:r>
            <a:r>
              <a:rPr b="1" baseline="30000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Possui comprovação formal</a:t>
            </a:r>
            <a:r>
              <a:rPr b="1" baseline="30000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da corretude de sua implementação.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Indicado para sistemas de segurança crítica.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5848832" y="4578775"/>
            <a:ext cx="17091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Fontes: 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seL4.systems</a:t>
            </a:r>
            <a:endParaRPr b="1" i="1" sz="1100">
              <a:solidFill>
                <a:schemeClr val="lt1"/>
              </a:solidFill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300" y="854300"/>
            <a:ext cx="2426175" cy="1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158275" y="4578775"/>
            <a:ext cx="51081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i="1" lang="en" sz="1100">
                <a:solidFill>
                  <a:schemeClr val="lt1"/>
                </a:solidFill>
              </a:rPr>
              <a:t>Project Repository: </a:t>
            </a:r>
            <a:r>
              <a:rPr b="1" i="1" lang="en" sz="1100" u="sng">
                <a:solidFill>
                  <a:schemeClr val="hlink"/>
                </a:solidFill>
                <a:hlinkClick r:id="rId5"/>
              </a:rPr>
              <a:t>seL4</a:t>
            </a:r>
            <a:r>
              <a:rPr b="1" i="1" lang="en" sz="1100">
                <a:solidFill>
                  <a:schemeClr val="lt1"/>
                </a:solidFill>
              </a:rPr>
              <a:t>                                                  Referências: </a:t>
            </a:r>
            <a:r>
              <a:rPr b="1" i="1" lang="en" sz="1100" u="sng">
                <a:solidFill>
                  <a:schemeClr val="hlink"/>
                </a:solidFill>
                <a:hlinkClick r:id="rId6"/>
              </a:rPr>
              <a:t>1</a:t>
            </a:r>
            <a:r>
              <a:rPr b="1" i="1" lang="en" sz="1100">
                <a:solidFill>
                  <a:schemeClr val="lt1"/>
                </a:solidFill>
              </a:rPr>
              <a:t> </a:t>
            </a:r>
            <a:r>
              <a:rPr b="1" i="1" lang="en" sz="1100" u="sng">
                <a:solidFill>
                  <a:schemeClr val="hlink"/>
                </a:solidFill>
                <a:hlinkClick r:id="rId7"/>
              </a:rPr>
              <a:t>2</a:t>
            </a:r>
            <a:r>
              <a:rPr b="1" i="1" lang="en" sz="1100">
                <a:solidFill>
                  <a:schemeClr val="lt1"/>
                </a:solidFill>
              </a:rPr>
              <a:t> </a:t>
            </a:r>
            <a:endParaRPr b="1" i="1" sz="1100">
              <a:solidFill>
                <a:schemeClr val="lt1"/>
              </a:solidFill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0851" y="2135962"/>
            <a:ext cx="4125075" cy="22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/>
        </p:nvSpPr>
        <p:spPr>
          <a:xfrm>
            <a:off x="158275" y="180875"/>
            <a:ext cx="86931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Kernel Monolítico e </a:t>
            </a:r>
            <a:r>
              <a:rPr b="1" lang="en" sz="2500">
                <a:solidFill>
                  <a:schemeClr val="lt1"/>
                </a:solidFill>
              </a:rPr>
              <a:t>Microkernel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530100" y="4635350"/>
            <a:ext cx="80838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Representação de modelos de kernel monolítico e microkernel  (Fonte: 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wikipedia.com</a:t>
            </a:r>
            <a:r>
              <a:rPr b="1" lang="en" sz="1100">
                <a:solidFill>
                  <a:schemeClr val="lt1"/>
                </a:solidFill>
              </a:rPr>
              <a:t> )</a:t>
            </a:r>
            <a:endParaRPr b="1" i="1" sz="1100">
              <a:solidFill>
                <a:schemeClr val="lt1"/>
              </a:solidFill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850" y="932550"/>
            <a:ext cx="6600999" cy="3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158275" y="180875"/>
            <a:ext cx="86931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Plug-ins para o seL4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354375" y="1411038"/>
            <a:ext cx="4002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Coleção open source de plug-ins para o seL4.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Neptune OS: implementação de componentes do Windows NT.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seL4 Core Platform: Sistema operacional para IoT e sistemas embarcados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158275" y="4183550"/>
            <a:ext cx="86931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Repositórios: 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Neptune OS</a:t>
            </a:r>
            <a:r>
              <a:rPr b="1" i="1" lang="en" sz="1100">
                <a:solidFill>
                  <a:schemeClr val="lt1"/>
                </a:solidFill>
              </a:rPr>
              <a:t> , </a:t>
            </a:r>
            <a:r>
              <a:rPr b="1" i="1" lang="en" sz="1100" u="sng">
                <a:solidFill>
                  <a:schemeClr val="hlink"/>
                </a:solidFill>
                <a:hlinkClick r:id="rId4"/>
              </a:rPr>
              <a:t>seL4 Core Platform</a:t>
            </a:r>
            <a:r>
              <a:rPr b="1" i="1" lang="en" sz="1100">
                <a:solidFill>
                  <a:schemeClr val="lt1"/>
                </a:solidFill>
              </a:rPr>
              <a:t>, </a:t>
            </a:r>
            <a:r>
              <a:rPr b="1" i="1" lang="en" sz="1100" u="sng">
                <a:solidFill>
                  <a:schemeClr val="hlink"/>
                </a:solidFill>
                <a:hlinkClick r:id="rId5"/>
              </a:rPr>
              <a:t>User Libraries</a:t>
            </a:r>
            <a:endParaRPr b="1" i="1" sz="1100">
              <a:solidFill>
                <a:schemeClr val="lt1"/>
              </a:solidFill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825" y="1314113"/>
            <a:ext cx="4036801" cy="208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225450" y="194500"/>
            <a:ext cx="86931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Conteúdos do seL4</a:t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50" y="1739639"/>
            <a:ext cx="1319050" cy="2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200" y="1043807"/>
            <a:ext cx="1319050" cy="3631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9"/>
          <p:cNvCxnSpPr>
            <a:stCxn id="236" idx="3"/>
            <a:endCxn id="237" idx="1"/>
          </p:cNvCxnSpPr>
          <p:nvPr/>
        </p:nvCxnSpPr>
        <p:spPr>
          <a:xfrm>
            <a:off x="1855500" y="2859352"/>
            <a:ext cx="13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9"/>
          <p:cNvSpPr txBox="1"/>
          <p:nvPr/>
        </p:nvSpPr>
        <p:spPr>
          <a:xfrm>
            <a:off x="1732700" y="2459150"/>
            <a:ext cx="1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/src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5025" y="3208838"/>
            <a:ext cx="1319050" cy="186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/>
        </p:nvSpPr>
        <p:spPr>
          <a:xfrm>
            <a:off x="4095350" y="4140050"/>
            <a:ext cx="1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/kernel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42" name="Google Shape;242;p39"/>
          <p:cNvCxnSpPr>
            <a:stCxn id="237" idx="3"/>
            <a:endCxn id="240" idx="1"/>
          </p:cNvCxnSpPr>
          <p:nvPr/>
        </p:nvCxnSpPr>
        <p:spPr>
          <a:xfrm>
            <a:off x="4486250" y="2859353"/>
            <a:ext cx="1038900" cy="12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3" name="Google Shape;24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0650" y="1196238"/>
            <a:ext cx="137160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9"/>
          <p:cNvCxnSpPr>
            <a:stCxn id="237" idx="3"/>
            <a:endCxn id="243" idx="1"/>
          </p:cNvCxnSpPr>
          <p:nvPr/>
        </p:nvCxnSpPr>
        <p:spPr>
          <a:xfrm flipH="1" rot="10800000">
            <a:off x="4486250" y="2072453"/>
            <a:ext cx="29244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9"/>
          <p:cNvSpPr txBox="1"/>
          <p:nvPr/>
        </p:nvSpPr>
        <p:spPr>
          <a:xfrm>
            <a:off x="7331450" y="862238"/>
            <a:ext cx="1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/plat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5487" y="862250"/>
            <a:ext cx="1254681" cy="1302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9"/>
          <p:cNvCxnSpPr>
            <a:stCxn id="237" idx="3"/>
            <a:endCxn id="246" idx="1"/>
          </p:cNvCxnSpPr>
          <p:nvPr/>
        </p:nvCxnSpPr>
        <p:spPr>
          <a:xfrm flipH="1" rot="10800000">
            <a:off x="4486250" y="1513853"/>
            <a:ext cx="1139100" cy="13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9"/>
          <p:cNvSpPr txBox="1"/>
          <p:nvPr/>
        </p:nvSpPr>
        <p:spPr>
          <a:xfrm>
            <a:off x="4158750" y="938763"/>
            <a:ext cx="1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/drivers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5425" y="3208838"/>
            <a:ext cx="1266825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9"/>
          <p:cNvCxnSpPr>
            <a:stCxn id="237" idx="3"/>
            <a:endCxn id="249" idx="0"/>
          </p:cNvCxnSpPr>
          <p:nvPr/>
        </p:nvCxnSpPr>
        <p:spPr>
          <a:xfrm>
            <a:off x="4486250" y="2859353"/>
            <a:ext cx="36627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9"/>
          <p:cNvSpPr txBox="1"/>
          <p:nvPr/>
        </p:nvSpPr>
        <p:spPr>
          <a:xfrm>
            <a:off x="7383825" y="4140050"/>
            <a:ext cx="1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/api</a:t>
            </a:r>
            <a:endParaRPr b="1" i="1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3674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Análise Crítica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304275"/>
            <a:ext cx="8520600" cy="321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Decisão arquitetural condizente com o foco em segurança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Código diminuto auxilia análises sobre o código e sua corretude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Núcleo possui estabilidade (dificilmente ocorrerão grandes mudanças e adições)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Plug-ins ainda recentes e podem estar em desenvolvimento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Possui documentação externa, porém poderia melhorar em código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ctrTitle"/>
          </p:nvPr>
        </p:nvSpPr>
        <p:spPr>
          <a:xfrm>
            <a:off x="311700" y="864000"/>
            <a:ext cx="8520600" cy="3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Service-based</a:t>
            </a:r>
            <a:endParaRPr b="1" i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 i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4165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Typical REST 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851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Implementação de um servidor REST através da linguagem de programação GO, desenvolvido seguindo os princípios da arquitetura em camadas.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Projeto de código aberto (licença MIT) com 68 commits desde 27 de dezembro de 2020.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aplicação itera sobre as estruturas de dados BOOK’s, cujas instâncias serão criadas, modificadas, inseridas e removidas no banco de dados e terão seus valores acessados por chamadas via REST API.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132250"/>
            <a:ext cx="8520600" cy="371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>
                <a:solidFill>
                  <a:schemeClr val="lt1"/>
                </a:solidFill>
              </a:rPr>
              <a:t>Disponível em </a:t>
            </a:r>
            <a:r>
              <a:rPr lang="en" sz="1220">
                <a:solidFill>
                  <a:schemeClr val="accen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2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1920500" y="2495875"/>
            <a:ext cx="6922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“Tanto a arquitetura de microsserviços quanto a SOA são consideradas arquiteturas baseadas em serviços, o que significa que são padrões de arquitetura que enfatizam fortemente os serviços como o principal componente de arquitetura usado para implementar e executar funcionalidades comerciais e não comerciais. Embora microsserviços e SOA sejam estilos de arquitetura muito diferentes, eles compartilham muitas características.” (O’Reilly, 2022)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6380" l="1387" r="1610" t="13940"/>
          <a:stretch/>
        </p:blipFill>
        <p:spPr>
          <a:xfrm>
            <a:off x="237400" y="168000"/>
            <a:ext cx="8636549" cy="2403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43"/>
          <p:cNvSpPr txBox="1"/>
          <p:nvPr/>
        </p:nvSpPr>
        <p:spPr>
          <a:xfrm>
            <a:off x="237400" y="3515575"/>
            <a:ext cx="4047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</a:t>
            </a:r>
            <a:r>
              <a:rPr b="1" lang="en" sz="1200" u="sng">
                <a:solidFill>
                  <a:srgbClr val="1A73E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Eventide</a:t>
            </a:r>
            <a:r>
              <a:rPr b="1" lang="en" sz="1200">
                <a:solidFill>
                  <a:srgbClr val="1A73E8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1"/>
                </a:solidFill>
              </a:rPr>
              <a:t>foi desenvolvida durante a construção de aplicativos em uma empresa de serviços financeiros ao consumidor que era versada em arquiteturas de serviços, mensagens e barramento de mensagens tradicional, e ficou atolada em um legado de aplicativos Rails monolíticos.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237400" y="2856925"/>
            <a:ext cx="4047000" cy="523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Características arquiteturais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4402450" y="2721475"/>
            <a:ext cx="4471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Eventide é atualmente o backbone operacional de SBAs e microsserviços de produção para uma variedade de implementações, abrangendo cenários que incluem: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4402450" y="3515575"/>
            <a:ext cx="2256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●Automação de Marketing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●Tecnologia de anúncios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●Blockchain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●Mobile Banking do Consumidor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●Gestão de patrimônio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●Investimentos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●Pagamentos P2P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6744000" y="3515575"/>
            <a:ext cx="24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●Programas afiliados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●Pagamento de contas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●Originação de Empréstimo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●Serviço de Empréstimo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●Folha de pagamento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●Hipoteca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●Análise e transformação de dados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15070" l="850" r="1426" t="14143"/>
          <a:stretch/>
        </p:blipFill>
        <p:spPr>
          <a:xfrm>
            <a:off x="366775" y="1313900"/>
            <a:ext cx="8410448" cy="3060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44"/>
          <p:cNvSpPr txBox="1"/>
          <p:nvPr/>
        </p:nvSpPr>
        <p:spPr>
          <a:xfrm>
            <a:off x="361750" y="4567025"/>
            <a:ext cx="84105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Figura 1: Eventide Commits (</a:t>
            </a:r>
            <a:r>
              <a:rPr b="1" lang="en" sz="1200" u="sng">
                <a:solidFill>
                  <a:srgbClr val="1A73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para ver todos</a:t>
            </a:r>
            <a:r>
              <a:rPr b="1" lang="en" sz="1200">
                <a:solidFill>
                  <a:schemeClr val="lt1"/>
                </a:solidFill>
              </a:rPr>
              <a:t>)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361750" y="124350"/>
            <a:ext cx="84444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</a:rPr>
              <a:t>Commits</a:t>
            </a:r>
            <a:endParaRPr b="1" i="1" sz="2500">
              <a:solidFill>
                <a:schemeClr val="lt1"/>
              </a:solidFill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24625" y="819175"/>
            <a:ext cx="84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 projeto Eventide possui mais </a:t>
            </a:r>
            <a:r>
              <a:rPr b="1" i="1" lang="en" sz="1200">
                <a:solidFill>
                  <a:schemeClr val="dk1"/>
                </a:solidFill>
              </a:rPr>
              <a:t>de 200 commits nos últimos 2 anos</a:t>
            </a:r>
            <a:r>
              <a:rPr b="1" lang="en" sz="1200">
                <a:solidFill>
                  <a:schemeClr val="dk1"/>
                </a:solidFill>
              </a:rPr>
              <a:t> (ver figura 1).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/>
        </p:nvSpPr>
        <p:spPr>
          <a:xfrm>
            <a:off x="214200" y="180875"/>
            <a:ext cx="87156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Estilos Arquiteturais e seus componentes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214200" y="841050"/>
            <a:ext cx="2667900" cy="461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214200" y="1302750"/>
            <a:ext cx="2667900" cy="1218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Serviços Pub/Sub baseados em fluxos de eventos persistentes com suporte para origem de eventos, paralelização e um ambiente de execução de hospedagem.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6086025" y="841050"/>
            <a:ext cx="2843700" cy="461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  <a:endParaRPr b="1" sz="1800"/>
          </a:p>
        </p:txBody>
      </p:sp>
      <p:sp>
        <p:nvSpPr>
          <p:cNvPr id="294" name="Google Shape;294;p45"/>
          <p:cNvSpPr txBox="1"/>
          <p:nvPr/>
        </p:nvSpPr>
        <p:spPr>
          <a:xfrm>
            <a:off x="6085900" y="1261300"/>
            <a:ext cx="2843700" cy="164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Serviços baseados em mensagens hospedados em qualquer número de processos ou máquinas do sistema operacional, com consumidores pub-sub baseados em atores, grupos de consumidores, despacho de mensagens e manipuladores.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3170675" y="841050"/>
            <a:ext cx="2667900" cy="461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 Sourcing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3170675" y="1295100"/>
            <a:ext cx="2667900" cy="1006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Entidades de lógica de negócios projetadas a partir de fluxos de eventos com armazenamento em cache e instantâneo.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4937975" y="4647700"/>
            <a:ext cx="39918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Fig. A (Fonte: </a:t>
            </a:r>
            <a:r>
              <a:rPr b="1" lang="en" sz="1200" u="sng">
                <a:solidFill>
                  <a:srgbClr val="1A73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http://docs.eventide-project.org</a:t>
            </a:r>
            <a:r>
              <a:rPr b="1" lang="en" sz="12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b="1" lang="en" sz="1200">
                <a:solidFill>
                  <a:schemeClr val="lt1"/>
                </a:solidFill>
              </a:rPr>
              <a:t>)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5">
            <a:alphaModFix/>
          </a:blip>
          <a:srcRect b="6152" l="10722" r="11631" t="20950"/>
          <a:stretch/>
        </p:blipFill>
        <p:spPr>
          <a:xfrm>
            <a:off x="214200" y="2612450"/>
            <a:ext cx="4555678" cy="2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/>
        </p:nvSpPr>
        <p:spPr>
          <a:xfrm>
            <a:off x="4937975" y="3037225"/>
            <a:ext cx="3991800" cy="461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SBAs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4938012" y="3491275"/>
            <a:ext cx="3991800" cy="100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Aplicações compostas por serviços de software, em que os serviços podem ser controlados pelos desenvolvedores dos aplicativos ou podem ainda ser serviços de terceiros.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27640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Microsserviços            e           Service-based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311700" y="2995700"/>
            <a:ext cx="3834900" cy="16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Funções de propósito único implantadas como unidades separadas de software. Cada serviço possui seus próprios dados.</a:t>
            </a:r>
            <a:endParaRPr>
              <a:solidFill>
                <a:schemeClr val="lt1"/>
              </a:solidFill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Dividir serviços dentro de um domínio em subdomínios</a:t>
            </a:r>
            <a:endParaRPr>
              <a:solidFill>
                <a:schemeClr val="lt1"/>
              </a:solidFill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Contextos restritos entre o serviço e os dados que ele possui.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46"/>
          <p:cNvSpPr txBox="1"/>
          <p:nvPr/>
        </p:nvSpPr>
        <p:spPr>
          <a:xfrm>
            <a:off x="4989400" y="2995700"/>
            <a:ext cx="3834900" cy="16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Os SBAs parecem microsserviços, mas possuem domínios de aplicativos bem definidos implantados como unidades separadas de software.</a:t>
            </a:r>
            <a:endParaRPr>
              <a:solidFill>
                <a:schemeClr val="lt1"/>
              </a:solidFill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Serviços muito granulares</a:t>
            </a:r>
            <a:endParaRPr>
              <a:solidFill>
                <a:schemeClr val="lt1"/>
              </a:solidFill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 próprio serviço contém toda a funcionalidade do domínio.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8" name="Google Shape;308;p46"/>
          <p:cNvPicPr preferRelativeResize="0"/>
          <p:nvPr/>
        </p:nvPicPr>
        <p:blipFill rotWithShape="1">
          <a:blip r:embed="rId3">
            <a:alphaModFix/>
          </a:blip>
          <a:srcRect b="62273" l="3711" r="27819" t="10842"/>
          <a:stretch/>
        </p:blipFill>
        <p:spPr>
          <a:xfrm>
            <a:off x="319700" y="1035650"/>
            <a:ext cx="8504600" cy="18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/>
        </p:nvSpPr>
        <p:spPr>
          <a:xfrm>
            <a:off x="158275" y="180875"/>
            <a:ext cx="86931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Estilos Usados - Pub/Sub Messaging</a:t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314" name="Google Shape;314;p47"/>
          <p:cNvPicPr preferRelativeResize="0"/>
          <p:nvPr/>
        </p:nvPicPr>
        <p:blipFill rotWithShape="1">
          <a:blip r:embed="rId3">
            <a:alphaModFix/>
          </a:blip>
          <a:srcRect b="6620" l="0" r="1477" t="14183"/>
          <a:stretch/>
        </p:blipFill>
        <p:spPr>
          <a:xfrm>
            <a:off x="672575" y="1123000"/>
            <a:ext cx="7717524" cy="3487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/>
        </p:nvSpPr>
        <p:spPr>
          <a:xfrm>
            <a:off x="158275" y="180875"/>
            <a:ext cx="86931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Estilos Usados - Event Sourcing</a:t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 rotWithShape="1">
          <a:blip r:embed="rId3">
            <a:alphaModFix/>
          </a:blip>
          <a:srcRect b="6209" l="0" r="1816" t="13559"/>
          <a:stretch/>
        </p:blipFill>
        <p:spPr>
          <a:xfrm>
            <a:off x="641413" y="1179000"/>
            <a:ext cx="7726823" cy="3549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/>
        </p:nvSpPr>
        <p:spPr>
          <a:xfrm>
            <a:off x="158275" y="180875"/>
            <a:ext cx="86931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Estilos Usados - Microsserviços</a:t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 rotWithShape="1">
          <a:blip r:embed="rId3">
            <a:alphaModFix/>
          </a:blip>
          <a:srcRect b="6209" l="0" r="1322" t="13771"/>
          <a:stretch/>
        </p:blipFill>
        <p:spPr>
          <a:xfrm>
            <a:off x="684975" y="1161051"/>
            <a:ext cx="7774049" cy="35444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226100" y="180875"/>
            <a:ext cx="86253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Análise Crítica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263875" y="807739"/>
            <a:ext cx="8549700" cy="29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Base sólida estrutural para sua arquitetura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Fluxos, serviços, mensagens pub/sub e fornecimento de eventos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Vários usos de estilos arquiteturais em um único projeto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Armazenamento de eventos completo e um armazenamento de mensagens implementado no PostgreSQL para aplicativos Pub/Sub, Event Sourcing e Microsserviços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Uma implementação minimalista dos recursos essenciais de ferramentas como Event Store ou Kafka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Fonte de eventos e um armazenamento de mensagens Pub/Sub criado no Postgres para hospedagem simples em nuvem ou local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Suporte integrado para padrões de mensagens Pub/Sub e padrões de consumidor como grupos de consumidores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226075" y="3984600"/>
            <a:ext cx="8625300" cy="1046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 mais em: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Char char="●"/>
            </a:pPr>
            <a:r>
              <a:rPr b="1" lang="en" u="sng">
                <a:solidFill>
                  <a:srgbClr val="1A73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Eventide Project code is hosted on GitHub</a:t>
            </a:r>
            <a:endParaRPr b="1">
              <a:solidFill>
                <a:srgbClr val="1A73E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Char char="●"/>
            </a:pPr>
            <a:r>
              <a:rPr b="1" lang="en" u="sng">
                <a:solidFill>
                  <a:srgbClr val="1A73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Libraries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6750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Layered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Segundo </a:t>
            </a:r>
            <a:r>
              <a:rPr i="1" lang="en">
                <a:solidFill>
                  <a:schemeClr val="dk1"/>
                </a:solidFill>
              </a:rPr>
              <a:t>Fundamentals of Software Architecture</a:t>
            </a:r>
            <a:r>
              <a:rPr lang="en">
                <a:solidFill>
                  <a:schemeClr val="dk1"/>
                </a:solidFill>
              </a:rPr>
              <a:t>, a Arquitetura em Camadas (Layered Architecture) consiste em uma concepção de implementação por componentes organizados em camadas, performando diferentes funções na aplicação (como representação e dados).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144" l="22811" r="23488" t="2702"/>
          <a:stretch/>
        </p:blipFill>
        <p:spPr>
          <a:xfrm>
            <a:off x="2821788" y="2663600"/>
            <a:ext cx="3500424" cy="21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12648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0000" y="277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Camada de Dados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19844" l="5582" r="44307" t="19783"/>
          <a:stretch/>
        </p:blipFill>
        <p:spPr>
          <a:xfrm>
            <a:off x="2051325" y="1152475"/>
            <a:ext cx="504134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511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Camada Lógica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13096" l="5913" r="49219" t="13492"/>
          <a:stretch/>
        </p:blipFill>
        <p:spPr>
          <a:xfrm>
            <a:off x="2716051" y="1152475"/>
            <a:ext cx="371189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899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Camada de Apresentação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18451" l="5580" r="56918" t="24405"/>
          <a:stretch/>
        </p:blipFill>
        <p:spPr>
          <a:xfrm>
            <a:off x="2579124" y="1194625"/>
            <a:ext cx="398577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34165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Comunicação Entre Camadas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875" y="1160875"/>
            <a:ext cx="5942151" cy="3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