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6" r:id="rId6"/>
    <p:sldId id="306" r:id="rId7"/>
    <p:sldId id="262" r:id="rId8"/>
    <p:sldId id="280" r:id="rId9"/>
    <p:sldId id="268" r:id="rId10"/>
    <p:sldId id="272" r:id="rId11"/>
    <p:sldId id="308" r:id="rId12"/>
    <p:sldId id="273" r:id="rId13"/>
    <p:sldId id="275" r:id="rId14"/>
    <p:sldId id="279" r:id="rId15"/>
    <p:sldId id="30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B0167-DA0B-4D68-9FDD-740716BB6BB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8AB68BC-7179-45CA-A8B4-8D47B1A08C10}">
      <dgm:prSet phldrT="[Texto]" custT="1"/>
      <dgm:spPr/>
      <dgm:t>
        <a:bodyPr/>
        <a:lstStyle/>
        <a:p>
          <a:r>
            <a:rPr lang="pt-BR" sz="2400" dirty="0" err="1">
              <a:latin typeface="Times New Roman" pitchFamily="18" charset="0"/>
              <a:cs typeface="Times New Roman" pitchFamily="18" charset="0"/>
            </a:rPr>
            <a:t>Surdo-mudo</a:t>
          </a:r>
          <a:endParaRPr lang="pt-BR" sz="2400" dirty="0">
            <a:latin typeface="Times New Roman" pitchFamily="18" charset="0"/>
            <a:cs typeface="Times New Roman" pitchFamily="18" charset="0"/>
          </a:endParaRPr>
        </a:p>
      </dgm:t>
    </dgm:pt>
    <dgm:pt modelId="{FAE89C85-0E7C-4C12-B402-F5E832DE8BA8}" type="parTrans" cxnId="{014F7C93-CE7B-4125-8871-7C1329565FE8}">
      <dgm:prSet/>
      <dgm:spPr/>
      <dgm:t>
        <a:bodyPr/>
        <a:lstStyle/>
        <a:p>
          <a:endParaRPr lang="pt-BR"/>
        </a:p>
      </dgm:t>
    </dgm:pt>
    <dgm:pt modelId="{58DAEEDE-5E0E-42AA-AAFD-5458F4A74F8B}" type="sibTrans" cxnId="{014F7C93-CE7B-4125-8871-7C1329565FE8}">
      <dgm:prSet/>
      <dgm:spPr/>
      <dgm:t>
        <a:bodyPr/>
        <a:lstStyle/>
        <a:p>
          <a:endParaRPr lang="pt-BR"/>
        </a:p>
      </dgm:t>
    </dgm:pt>
    <dgm:pt modelId="{E97F2656-6AED-484F-B327-CA184886E31E}">
      <dgm:prSet phldrT="[Texto]" custT="1"/>
      <dgm:spPr/>
      <dgm:t>
        <a:bodyPr/>
        <a:lstStyle/>
        <a:p>
          <a:r>
            <a:rPr lang="pt-BR" sz="2400" dirty="0">
              <a:latin typeface="Times New Roman" pitchFamily="18" charset="0"/>
              <a:cs typeface="Times New Roman" pitchFamily="18" charset="0"/>
            </a:rPr>
            <a:t>Deficiente auditivo</a:t>
          </a:r>
        </a:p>
      </dgm:t>
    </dgm:pt>
    <dgm:pt modelId="{8DB99023-8261-4036-92FF-841D334255D8}" type="parTrans" cxnId="{574BE0B5-D533-44F1-A8DB-7634B6505FAD}">
      <dgm:prSet/>
      <dgm:spPr/>
      <dgm:t>
        <a:bodyPr/>
        <a:lstStyle/>
        <a:p>
          <a:endParaRPr lang="pt-BR"/>
        </a:p>
      </dgm:t>
    </dgm:pt>
    <dgm:pt modelId="{7505F758-D27B-40E1-A1D8-59968E9F8541}" type="sibTrans" cxnId="{574BE0B5-D533-44F1-A8DB-7634B6505FAD}">
      <dgm:prSet/>
      <dgm:spPr/>
      <dgm:t>
        <a:bodyPr/>
        <a:lstStyle/>
        <a:p>
          <a:endParaRPr lang="pt-BR"/>
        </a:p>
      </dgm:t>
    </dgm:pt>
    <dgm:pt modelId="{C5454392-7998-478D-A76F-55863EB13622}">
      <dgm:prSet phldrT="[Texto]" custT="1"/>
      <dgm:spPr/>
      <dgm:t>
        <a:bodyPr/>
        <a:lstStyle/>
        <a:p>
          <a:r>
            <a:rPr lang="pt-BR" sz="2400" dirty="0">
              <a:latin typeface="Times New Roman" pitchFamily="18" charset="0"/>
              <a:cs typeface="Times New Roman" pitchFamily="18" charset="0"/>
            </a:rPr>
            <a:t>Surdo</a:t>
          </a:r>
        </a:p>
      </dgm:t>
    </dgm:pt>
    <dgm:pt modelId="{66105261-CF7B-444F-AF93-0DE522741A83}" type="parTrans" cxnId="{05F7999D-F601-42F4-ACCD-0FF651D353D5}">
      <dgm:prSet/>
      <dgm:spPr/>
      <dgm:t>
        <a:bodyPr/>
        <a:lstStyle/>
        <a:p>
          <a:endParaRPr lang="pt-BR"/>
        </a:p>
      </dgm:t>
    </dgm:pt>
    <dgm:pt modelId="{B45A480E-C186-47A0-B8E5-C93E6ED1CD6E}" type="sibTrans" cxnId="{05F7999D-F601-42F4-ACCD-0FF651D353D5}">
      <dgm:prSet/>
      <dgm:spPr/>
      <dgm:t>
        <a:bodyPr/>
        <a:lstStyle/>
        <a:p>
          <a:endParaRPr lang="pt-BR"/>
        </a:p>
      </dgm:t>
    </dgm:pt>
    <dgm:pt modelId="{D09BDE11-4E0E-43F3-A060-759C945CE1CA}" type="pres">
      <dgm:prSet presAssocID="{61EB0167-DA0B-4D68-9FDD-740716BB6BB2}" presName="arrowDiagram" presStyleCnt="0">
        <dgm:presLayoutVars>
          <dgm:chMax val="5"/>
          <dgm:dir/>
          <dgm:resizeHandles val="exact"/>
        </dgm:presLayoutVars>
      </dgm:prSet>
      <dgm:spPr/>
    </dgm:pt>
    <dgm:pt modelId="{7D7635F9-6784-42AF-ABD6-120744E8C407}" type="pres">
      <dgm:prSet presAssocID="{61EB0167-DA0B-4D68-9FDD-740716BB6BB2}" presName="arrow" presStyleLbl="bgShp" presStyleIdx="0" presStyleCnt="1"/>
      <dgm:spPr/>
    </dgm:pt>
    <dgm:pt modelId="{933E2FC3-4A54-493F-B0A3-27C3511125BD}" type="pres">
      <dgm:prSet presAssocID="{61EB0167-DA0B-4D68-9FDD-740716BB6BB2}" presName="arrowDiagram3" presStyleCnt="0"/>
      <dgm:spPr/>
    </dgm:pt>
    <dgm:pt modelId="{A670B878-23FD-450A-9E74-4AAF8687B15C}" type="pres">
      <dgm:prSet presAssocID="{78AB68BC-7179-45CA-A8B4-8D47B1A08C10}" presName="bullet3a" presStyleLbl="node1" presStyleIdx="0" presStyleCnt="3"/>
      <dgm:spPr/>
    </dgm:pt>
    <dgm:pt modelId="{6F5526E0-C775-4D17-84A5-F26136A7B9D2}" type="pres">
      <dgm:prSet presAssocID="{78AB68BC-7179-45CA-A8B4-8D47B1A08C10}" presName="textBox3a" presStyleLbl="revTx" presStyleIdx="0" presStyleCnt="3" custScaleX="198954" custLinFactNeighborX="55122" custLinFactNeighborY="-6784">
        <dgm:presLayoutVars>
          <dgm:bulletEnabled val="1"/>
        </dgm:presLayoutVars>
      </dgm:prSet>
      <dgm:spPr/>
    </dgm:pt>
    <dgm:pt modelId="{C4D1059E-9B92-4781-8DE4-552732ECBFDD}" type="pres">
      <dgm:prSet presAssocID="{E97F2656-6AED-484F-B327-CA184886E31E}" presName="bullet3b" presStyleLbl="node1" presStyleIdx="1" presStyleCnt="3"/>
      <dgm:spPr/>
    </dgm:pt>
    <dgm:pt modelId="{413EA5D2-6EA1-4CD4-8E7A-5018CA8F2442}" type="pres">
      <dgm:prSet presAssocID="{E97F2656-6AED-484F-B327-CA184886E31E}" presName="textBox3b" presStyleLbl="revTx" presStyleIdx="1" presStyleCnt="3" custLinFactNeighborX="6832" custLinFactNeighborY="-4424">
        <dgm:presLayoutVars>
          <dgm:bulletEnabled val="1"/>
        </dgm:presLayoutVars>
      </dgm:prSet>
      <dgm:spPr/>
    </dgm:pt>
    <dgm:pt modelId="{A615348B-40AA-4F30-B302-3FDA4026321D}" type="pres">
      <dgm:prSet presAssocID="{C5454392-7998-478D-A76F-55863EB13622}" presName="bullet3c" presStyleLbl="node1" presStyleIdx="2" presStyleCnt="3"/>
      <dgm:spPr/>
    </dgm:pt>
    <dgm:pt modelId="{1D518602-CDE5-4EFD-95A4-8AA4083B5A1B}" type="pres">
      <dgm:prSet presAssocID="{C5454392-7998-478D-A76F-55863EB13622}" presName="textBox3c" presStyleLbl="revTx" presStyleIdx="2" presStyleCnt="3" custLinFactNeighborX="694" custLinFactNeighborY="-4550">
        <dgm:presLayoutVars>
          <dgm:bulletEnabled val="1"/>
        </dgm:presLayoutVars>
      </dgm:prSet>
      <dgm:spPr/>
    </dgm:pt>
  </dgm:ptLst>
  <dgm:cxnLst>
    <dgm:cxn modelId="{E29F2E87-309B-406A-85DA-64DE16D82396}" type="presOf" srcId="{78AB68BC-7179-45CA-A8B4-8D47B1A08C10}" destId="{6F5526E0-C775-4D17-84A5-F26136A7B9D2}" srcOrd="0" destOrd="0" presId="urn:microsoft.com/office/officeart/2005/8/layout/arrow2"/>
    <dgm:cxn modelId="{014F7C93-CE7B-4125-8871-7C1329565FE8}" srcId="{61EB0167-DA0B-4D68-9FDD-740716BB6BB2}" destId="{78AB68BC-7179-45CA-A8B4-8D47B1A08C10}" srcOrd="0" destOrd="0" parTransId="{FAE89C85-0E7C-4C12-B402-F5E832DE8BA8}" sibTransId="{58DAEEDE-5E0E-42AA-AAFD-5458F4A74F8B}"/>
    <dgm:cxn modelId="{05F7999D-F601-42F4-ACCD-0FF651D353D5}" srcId="{61EB0167-DA0B-4D68-9FDD-740716BB6BB2}" destId="{C5454392-7998-478D-A76F-55863EB13622}" srcOrd="2" destOrd="0" parTransId="{66105261-CF7B-444F-AF93-0DE522741A83}" sibTransId="{B45A480E-C186-47A0-B8E5-C93E6ED1CD6E}"/>
    <dgm:cxn modelId="{D83734AA-1F87-4E4D-B25E-CF0926CCF2E7}" type="presOf" srcId="{61EB0167-DA0B-4D68-9FDD-740716BB6BB2}" destId="{D09BDE11-4E0E-43F3-A060-759C945CE1CA}" srcOrd="0" destOrd="0" presId="urn:microsoft.com/office/officeart/2005/8/layout/arrow2"/>
    <dgm:cxn modelId="{574BE0B5-D533-44F1-A8DB-7634B6505FAD}" srcId="{61EB0167-DA0B-4D68-9FDD-740716BB6BB2}" destId="{E97F2656-6AED-484F-B327-CA184886E31E}" srcOrd="1" destOrd="0" parTransId="{8DB99023-8261-4036-92FF-841D334255D8}" sibTransId="{7505F758-D27B-40E1-A1D8-59968E9F8541}"/>
    <dgm:cxn modelId="{AB7B45E5-374B-479B-A54C-D98DAAE4A125}" type="presOf" srcId="{C5454392-7998-478D-A76F-55863EB13622}" destId="{1D518602-CDE5-4EFD-95A4-8AA4083B5A1B}" srcOrd="0" destOrd="0" presId="urn:microsoft.com/office/officeart/2005/8/layout/arrow2"/>
    <dgm:cxn modelId="{81C539F4-44BA-44C5-AEA6-6B2D0D3556C8}" type="presOf" srcId="{E97F2656-6AED-484F-B327-CA184886E31E}" destId="{413EA5D2-6EA1-4CD4-8E7A-5018CA8F2442}" srcOrd="0" destOrd="0" presId="urn:microsoft.com/office/officeart/2005/8/layout/arrow2"/>
    <dgm:cxn modelId="{CB498E85-17B0-45B9-AA99-8A53C8B40065}" type="presParOf" srcId="{D09BDE11-4E0E-43F3-A060-759C945CE1CA}" destId="{7D7635F9-6784-42AF-ABD6-120744E8C407}" srcOrd="0" destOrd="0" presId="urn:microsoft.com/office/officeart/2005/8/layout/arrow2"/>
    <dgm:cxn modelId="{D15001CC-1808-484F-B02B-7527EEA02DF0}" type="presParOf" srcId="{D09BDE11-4E0E-43F3-A060-759C945CE1CA}" destId="{933E2FC3-4A54-493F-B0A3-27C3511125BD}" srcOrd="1" destOrd="0" presId="urn:microsoft.com/office/officeart/2005/8/layout/arrow2"/>
    <dgm:cxn modelId="{2E0A30A5-7CFD-49C9-B131-5F0697D28515}" type="presParOf" srcId="{933E2FC3-4A54-493F-B0A3-27C3511125BD}" destId="{A670B878-23FD-450A-9E74-4AAF8687B15C}" srcOrd="0" destOrd="0" presId="urn:microsoft.com/office/officeart/2005/8/layout/arrow2"/>
    <dgm:cxn modelId="{100F4388-C6D5-4646-8386-93D652374F11}" type="presParOf" srcId="{933E2FC3-4A54-493F-B0A3-27C3511125BD}" destId="{6F5526E0-C775-4D17-84A5-F26136A7B9D2}" srcOrd="1" destOrd="0" presId="urn:microsoft.com/office/officeart/2005/8/layout/arrow2"/>
    <dgm:cxn modelId="{5B15AEDF-77AA-4A60-B7BE-D69D3FBBC2FB}" type="presParOf" srcId="{933E2FC3-4A54-493F-B0A3-27C3511125BD}" destId="{C4D1059E-9B92-4781-8DE4-552732ECBFDD}" srcOrd="2" destOrd="0" presId="urn:microsoft.com/office/officeart/2005/8/layout/arrow2"/>
    <dgm:cxn modelId="{FEA3B458-5D2D-4A29-9DBB-4249D78A005F}" type="presParOf" srcId="{933E2FC3-4A54-493F-B0A3-27C3511125BD}" destId="{413EA5D2-6EA1-4CD4-8E7A-5018CA8F2442}" srcOrd="3" destOrd="0" presId="urn:microsoft.com/office/officeart/2005/8/layout/arrow2"/>
    <dgm:cxn modelId="{A277770A-B493-4C0A-98DA-E337DB444C28}" type="presParOf" srcId="{933E2FC3-4A54-493F-B0A3-27C3511125BD}" destId="{A615348B-40AA-4F30-B302-3FDA4026321D}" srcOrd="4" destOrd="0" presId="urn:microsoft.com/office/officeart/2005/8/layout/arrow2"/>
    <dgm:cxn modelId="{A674A4D4-0EFE-4385-8817-989B5B64933C}" type="presParOf" srcId="{933E2FC3-4A54-493F-B0A3-27C3511125BD}" destId="{1D518602-CDE5-4EFD-95A4-8AA4083B5A1B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635F9-6784-42AF-ABD6-120744E8C407}">
      <dsp:nvSpPr>
        <dsp:cNvPr id="0" name=""/>
        <dsp:cNvSpPr/>
      </dsp:nvSpPr>
      <dsp:spPr>
        <a:xfrm>
          <a:off x="0" y="145349"/>
          <a:ext cx="7929618" cy="49560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0B878-23FD-450A-9E74-4AAF8687B15C}">
      <dsp:nvSpPr>
        <dsp:cNvPr id="0" name=""/>
        <dsp:cNvSpPr/>
      </dsp:nvSpPr>
      <dsp:spPr>
        <a:xfrm>
          <a:off x="1007061" y="3565988"/>
          <a:ext cx="206170" cy="2061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526E0-C775-4D17-84A5-F26136A7B9D2}">
      <dsp:nvSpPr>
        <dsp:cNvPr id="0" name=""/>
        <dsp:cNvSpPr/>
      </dsp:nvSpPr>
      <dsp:spPr>
        <a:xfrm>
          <a:off x="1214443" y="3571907"/>
          <a:ext cx="3675876" cy="143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5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>
              <a:latin typeface="Times New Roman" pitchFamily="18" charset="0"/>
              <a:cs typeface="Times New Roman" pitchFamily="18" charset="0"/>
            </a:rPr>
            <a:t>Surdo-mudo</a:t>
          </a:r>
          <a:endParaRPr lang="pt-BR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14443" y="3571907"/>
        <a:ext cx="3675876" cy="1432287"/>
      </dsp:txXfrm>
    </dsp:sp>
    <dsp:sp modelId="{C4D1059E-9B92-4781-8DE4-552732ECBFDD}">
      <dsp:nvSpPr>
        <dsp:cNvPr id="0" name=""/>
        <dsp:cNvSpPr/>
      </dsp:nvSpPr>
      <dsp:spPr>
        <a:xfrm>
          <a:off x="2826908" y="2218944"/>
          <a:ext cx="372692" cy="372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EA5D2-6EA1-4CD4-8E7A-5018CA8F2442}">
      <dsp:nvSpPr>
        <dsp:cNvPr id="0" name=""/>
        <dsp:cNvSpPr/>
      </dsp:nvSpPr>
      <dsp:spPr>
        <a:xfrm>
          <a:off x="3143275" y="2286016"/>
          <a:ext cx="1903108" cy="269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82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itchFamily="18" charset="0"/>
              <a:cs typeface="Times New Roman" pitchFamily="18" charset="0"/>
            </a:rPr>
            <a:t>Deficiente auditivo</a:t>
          </a:r>
        </a:p>
      </dsp:txBody>
      <dsp:txXfrm>
        <a:off x="3143275" y="2286016"/>
        <a:ext cx="1903108" cy="2696070"/>
      </dsp:txXfrm>
    </dsp:sp>
    <dsp:sp modelId="{A615348B-40AA-4F30-B302-3FDA4026321D}">
      <dsp:nvSpPr>
        <dsp:cNvPr id="0" name=""/>
        <dsp:cNvSpPr/>
      </dsp:nvSpPr>
      <dsp:spPr>
        <a:xfrm>
          <a:off x="5015483" y="1399220"/>
          <a:ext cx="515425" cy="515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18602-CDE5-4EFD-95A4-8AA4083B5A1B}">
      <dsp:nvSpPr>
        <dsp:cNvPr id="0" name=""/>
        <dsp:cNvSpPr/>
      </dsp:nvSpPr>
      <dsp:spPr>
        <a:xfrm>
          <a:off x="5286403" y="1500211"/>
          <a:ext cx="1903108" cy="344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113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itchFamily="18" charset="0"/>
              <a:cs typeface="Times New Roman" pitchFamily="18" charset="0"/>
            </a:rPr>
            <a:t>Surdo</a:t>
          </a:r>
        </a:p>
      </dsp:txBody>
      <dsp:txXfrm>
        <a:off x="5286403" y="1500211"/>
        <a:ext cx="1903108" cy="3444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7087-C4B2-44EE-B6EF-E504C6F1065C}" type="datetimeFigureOut">
              <a:rPr lang="pt-BR" smtClean="0"/>
              <a:pPr/>
              <a:t>15/11/2019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0168-80C0-4484-A103-2412231D712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ducacaoespecialedna.blogspot.com/2010/12/especificidades-dos-alunos-surdos.html" TargetMode="External"/><Relationship Id="rId3" Type="http://schemas.openxmlformats.org/officeDocument/2006/relationships/hyperlink" Target="https://rosemeirezago.com.br/mais/quem-procurar/simbolo-da-psicologia/" TargetMode="External"/><Relationship Id="rId7" Type="http://schemas.openxmlformats.org/officeDocument/2006/relationships/hyperlink" Target="http://pepsic.bvsalud.org/scielo.php?script=sci_arttext&amp;pid=S1414-9893200400040000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elo.br/scielo.php?script=sci_arttext&amp;pid=S1413-65382011000200009" TargetMode="External"/><Relationship Id="rId5" Type="http://schemas.openxmlformats.org/officeDocument/2006/relationships/hyperlink" Target="https://handsign.blogs.sapo.pt/1564.html" TargetMode="External"/><Relationship Id="rId4" Type="http://schemas.openxmlformats.org/officeDocument/2006/relationships/hyperlink" Target="https://www.youtube.com/watch?v=HCYNdhH-nuQ&amp;t=100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rtaleducacao.com.br/conteudo/artigos/fonoaudiologia/todo-surdo-e-mudo/58721" TargetMode="External"/><Relationship Id="rId3" Type="http://schemas.openxmlformats.org/officeDocument/2006/relationships/hyperlink" Target="http://pepsic.bvsalud.org/scielo.php?script=sci_arttext&amp;pid=S1414-98932004000400009" TargetMode="External"/><Relationship Id="rId7" Type="http://schemas.openxmlformats.org/officeDocument/2006/relationships/hyperlink" Target="https://www.portaleducacao.com.br/conteudo/artigos/idiomas/e-a-sociedade-pergunta-surdo-surdo-mudo-ou-deficiente-auditivo/21289" TargetMode="External"/><Relationship Id="rId2" Type="http://schemas.openxmlformats.org/officeDocument/2006/relationships/hyperlink" Target="https://rosemeirezago.com.br/mais/quem-procurar/simbolo-da-psicologi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portaleducacao.com.br/conteudo/artigos/idiomas/o-surdo-ser-social-concepcoes-clinico-patologica-x-socio-antropologica/21684" TargetMode="External"/><Relationship Id="rId4" Type="http://schemas.openxmlformats.org/officeDocument/2006/relationships/hyperlink" Target="http://www.scielo.br/scielo.php?script=sci_arttext&amp;pid=S0103-18132008000100013" TargetMode="External"/><Relationship Id="rId9" Type="http://schemas.openxmlformats.org/officeDocument/2006/relationships/hyperlink" Target="http://scielo.br/scielo.php?script=sci_arttext&amp;pid=S1413-6538201100020000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meirezago.com.br/mais/quem-procurar/simbolo-da-psicologia/" TargetMode="External"/><Relationship Id="rId7" Type="http://schemas.openxmlformats.org/officeDocument/2006/relationships/hyperlink" Target="http://pepsic.bvsalud.org/scielo.php?script=sci_arttext&amp;pid=S1414-9893200400040000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ducacaoespecialedna.blogspot.com/2010/12/especificidades-dos-alunos-surdos.html" TargetMode="External"/><Relationship Id="rId5" Type="http://schemas.openxmlformats.org/officeDocument/2006/relationships/hyperlink" Target="https://www.redalyc.org/pdf/275/27512149012.pdf" TargetMode="External"/><Relationship Id="rId4" Type="http://schemas.openxmlformats.org/officeDocument/2006/relationships/hyperlink" Target="http://www.luzimarteixeira.com.br/wp-content/uploads/2010/04/diferentes-identidades-surda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Resultado de imagem para libr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144000" cy="4214818"/>
          </a:xfrm>
          <a:prstGeom prst="rect">
            <a:avLst/>
          </a:prstGeom>
          <a:noFill/>
        </p:spPr>
      </p:pic>
      <p:sp>
        <p:nvSpPr>
          <p:cNvPr id="10" name="Triângulo retângulo 9"/>
          <p:cNvSpPr/>
          <p:nvPr/>
        </p:nvSpPr>
        <p:spPr>
          <a:xfrm flipH="1" flipV="1">
            <a:off x="0" y="0"/>
            <a:ext cx="9144000" cy="385762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57356" y="214290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Times New Roman" pitchFamily="18" charset="0"/>
                <a:cs typeface="Times New Roman" pitchFamily="18" charset="0"/>
              </a:rPr>
              <a:t>CONCEPÇÕES DE SURDEZ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500826" y="928670"/>
            <a:ext cx="3000396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b="1" dirty="0">
                <a:latin typeface="Times New Roman" pitchFamily="18" charset="0"/>
                <a:cs typeface="Times New Roman" pitchFamily="18" charset="0"/>
              </a:rPr>
              <a:t>Componentes: </a:t>
            </a:r>
          </a:p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Evelin Brandão,João Lucas, Thiago Ribeiro e</a:t>
            </a:r>
          </a:p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Yasmin Tosto</a:t>
            </a:r>
          </a:p>
          <a:p>
            <a:pPr algn="just"/>
            <a:r>
              <a:rPr lang="pt-BR" b="1" dirty="0">
                <a:latin typeface="Times New Roman" pitchFamily="18" charset="0"/>
                <a:cs typeface="Times New Roman" pitchFamily="18" charset="0"/>
              </a:rPr>
              <a:t>Disciplina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LETE48</a:t>
            </a:r>
          </a:p>
          <a:p>
            <a:pPr algn="just"/>
            <a:r>
              <a:rPr lang="pt-BR" b="1" dirty="0">
                <a:latin typeface="Times New Roman" pitchFamily="18" charset="0"/>
                <a:cs typeface="Times New Roman" pitchFamily="18" charset="0"/>
              </a:rPr>
              <a:t>Turma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:14</a:t>
            </a:r>
          </a:p>
          <a:p>
            <a:pPr algn="just"/>
            <a:endParaRPr lang="pt-BR" dirty="0"/>
          </a:p>
        </p:txBody>
      </p:sp>
      <p:pic>
        <p:nvPicPr>
          <p:cNvPr id="11266" name="Picture 2" descr="Resultado de imagem para símbolo ufba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8604"/>
            <a:ext cx="984660" cy="1214446"/>
          </a:xfrm>
          <a:prstGeom prst="rect">
            <a:avLst/>
          </a:prstGeom>
          <a:noFill/>
        </p:spPr>
      </p:pic>
      <p:sp>
        <p:nvSpPr>
          <p:cNvPr id="37890" name="AutoShape 2" descr="Resultado de imagem para lib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1350" y="214290"/>
            <a:ext cx="2152650" cy="2124075"/>
          </a:xfrm>
          <a:prstGeom prst="rect">
            <a:avLst/>
          </a:prstGeom>
          <a:noFill/>
        </p:spPr>
      </p:pic>
      <p:sp>
        <p:nvSpPr>
          <p:cNvPr id="4" name="Triângulo retângulo 3"/>
          <p:cNvSpPr/>
          <p:nvPr/>
        </p:nvSpPr>
        <p:spPr>
          <a:xfrm flipV="1">
            <a:off x="0" y="0"/>
            <a:ext cx="1571604" cy="1571612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71668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2700" b="1" i="1" dirty="0">
                <a:latin typeface="Times New Roman" pitchFamily="18" charset="0"/>
                <a:ea typeface="+mn-ea"/>
                <a:cs typeface="Times New Roman" pitchFamily="18" charset="0"/>
              </a:rPr>
              <a:t> 7- Identidade e cultura dos surdos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2910" y="1428736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u="sng" dirty="0">
                <a:latin typeface="Times New Roman" pitchFamily="18" charset="0"/>
                <a:cs typeface="Times New Roman" pitchFamily="18" charset="0"/>
              </a:rPr>
              <a:t>Cultura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2910" y="2071678"/>
            <a:ext cx="72152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Falar sobre Cultura implica falar sobre costumes, valores, idéias e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comportamentos, adotados por uma sociedade ou um grupo específico.</a:t>
            </a:r>
          </a:p>
          <a:p>
            <a:pPr>
              <a:buFont typeface="Wingdings" pitchFamily="2" charset="2"/>
              <a:buChar char="ü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Sempre sofreram com a imposição da cultura ouvinte ou “cultura da maioria”.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Os surdos mostram a cultura quando compartilham suas vivências.</a:t>
            </a:r>
          </a:p>
          <a:p>
            <a:pPr>
              <a:buFont typeface="Wingdings" pitchFamily="2" charset="2"/>
              <a:buChar char="ü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 Cultura Surda está no coração das comunidades Surdas em todo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o mundo.</a:t>
            </a:r>
          </a:p>
          <a:p>
            <a:pPr>
              <a:buFont typeface="Wingdings" pitchFamily="2" charset="2"/>
              <a:buChar char="ü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 identificação com a comunidade Surda é uma escolha pessoal e geralmente é feita independente do grau da surdez do indivíduo.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 flipV="1">
            <a:off x="0" y="0"/>
            <a:ext cx="1571604" cy="1571612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71668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2700" b="1" i="1" dirty="0">
                <a:latin typeface="Times New Roman" pitchFamily="18" charset="0"/>
                <a:ea typeface="+mn-ea"/>
                <a:cs typeface="Times New Roman" pitchFamily="18" charset="0"/>
              </a:rPr>
              <a:t> 7- Identidade e cultura dos surdos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2910" y="1428736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u="sng" dirty="0">
                <a:latin typeface="Times New Roman" pitchFamily="18" charset="0"/>
                <a:cs typeface="Times New Roman" pitchFamily="18" charset="0"/>
              </a:rPr>
              <a:t>Identidade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2910" y="2000240"/>
            <a:ext cx="721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 A identidade implica o processo de consciência de si próprio, sendo que esta ocorre por meio de relações intersubjetivas, de comunicações lingüísticas e experiências sociais, tornando-se um processo ativo (</a:t>
            </a:r>
            <a:r>
              <a:rPr lang="pt-BR" dirty="0" err="1"/>
              <a:t>Doron</a:t>
            </a:r>
            <a:r>
              <a:rPr lang="pt-BR" dirty="0"/>
              <a:t> e </a:t>
            </a:r>
            <a:r>
              <a:rPr lang="pt-BR" dirty="0" err="1"/>
              <a:t>Parot</a:t>
            </a:r>
            <a:r>
              <a:rPr lang="pt-BR" dirty="0"/>
              <a:t>, 2001).</a:t>
            </a:r>
          </a:p>
          <a:p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Algumas das definições de Identidades surdas de </a:t>
            </a:r>
            <a:r>
              <a:rPr lang="pt-BR" dirty="0" err="1"/>
              <a:t>Gladis</a:t>
            </a:r>
            <a:r>
              <a:rPr lang="pt-BR" dirty="0"/>
              <a:t> </a:t>
            </a:r>
            <a:r>
              <a:rPr lang="pt-BR" dirty="0" err="1"/>
              <a:t>Perlin</a:t>
            </a:r>
            <a:r>
              <a:rPr lang="pt-BR" dirty="0"/>
              <a:t> - autora Surda, </a:t>
            </a:r>
            <a:r>
              <a:rPr lang="pt-BR" dirty="0" err="1"/>
              <a:t>teóloga</a:t>
            </a:r>
            <a:r>
              <a:rPr lang="pt-BR" dirty="0"/>
              <a:t>, mestre e doutora em Educação:</a:t>
            </a:r>
          </a:p>
          <a:p>
            <a:r>
              <a:rPr lang="pt-BR" dirty="0"/>
              <a:t>    1. Identidade Surda (Identidade Política)</a:t>
            </a:r>
          </a:p>
          <a:p>
            <a:r>
              <a:rPr lang="pt-BR" dirty="0"/>
              <a:t>    2. Identidade Surda Híbrida</a:t>
            </a:r>
          </a:p>
          <a:p>
            <a:r>
              <a:rPr lang="pt-BR" dirty="0"/>
              <a:t>    3. Identidade Surda Flutuante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 Para a construção destas identidades impera sempre a identidade cultural, ou seja a identidade surda como ponto de partida para identificar as outras identidades surdas.</a:t>
            </a:r>
          </a:p>
          <a:p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A identidade surda não é estável, está em contínua mudança.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libras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16446"/>
            <a:ext cx="8786874" cy="2641554"/>
          </a:xfrm>
          <a:prstGeom prst="rect">
            <a:avLst/>
          </a:prstGeom>
          <a:noFill/>
        </p:spPr>
      </p:pic>
      <p:sp>
        <p:nvSpPr>
          <p:cNvPr id="6" name="Triângulo retângulo 5"/>
          <p:cNvSpPr/>
          <p:nvPr/>
        </p:nvSpPr>
        <p:spPr>
          <a:xfrm flipV="1">
            <a:off x="0" y="0"/>
            <a:ext cx="1857356" cy="171448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14282" y="428604"/>
            <a:ext cx="5857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i="1" dirty="0">
                <a:latin typeface="Times New Roman" pitchFamily="18" charset="0"/>
                <a:cs typeface="Times New Roman" pitchFamily="18" charset="0"/>
              </a:rPr>
              <a:t>8- Conclusão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14414" y="1259033"/>
            <a:ext cx="75723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Apesar do novo discurso sócio antropológico da surdez, ainda cabe a sociedade a reflexão sobre os procedimentos necessários para viabilizar a inclusão do surdo. A educação dos surdos foi sempre marcada pelas representações dos ouvintes acerca da surdez e dos surdos, influenciando as praticas pedagógicas no decorrer da historia. O fomentar de pesquisas na área e as ações que viabilizem que prescrições legais possam ser realmente efetivados, como no caso da disponibilidade de intérprete e ensino de libras nas escolas, certamente promoverão oportunidades de que sujeitos surdos possam participar mais ativamente da sociedade 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libras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357562"/>
            <a:ext cx="3094671" cy="3214686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714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Referências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1643050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u="sng" dirty="0"/>
          </a:p>
          <a:p>
            <a:endParaRPr lang="pt-BR" sz="1200" u="sng" dirty="0"/>
          </a:p>
          <a:p>
            <a:endParaRPr lang="pt-BR" sz="1200" u="sng" dirty="0">
              <a:hlinkClick r:id="rId3"/>
            </a:endParaRPr>
          </a:p>
          <a:p>
            <a:endParaRPr lang="pt-BR" sz="1200" u="sng" dirty="0">
              <a:hlinkClick r:id="rId3"/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2910" y="1785926"/>
            <a:ext cx="7715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ABUJAMRA, Antônio. </a:t>
            </a:r>
            <a:r>
              <a:rPr lang="pt-BR" sz="1200" b="1" dirty="0"/>
              <a:t>Provocações | Sueli Ramalho | 2012.</a:t>
            </a:r>
            <a:r>
              <a:rPr lang="pt-BR" sz="1200" dirty="0"/>
              <a:t> 2019 (24m22s). Disponível em: &lt;</a:t>
            </a:r>
            <a:r>
              <a:rPr lang="pt-BR" sz="1200" dirty="0">
                <a:hlinkClick r:id="rId4"/>
              </a:rPr>
              <a:t>https://www.youtube.com/</a:t>
            </a:r>
            <a:r>
              <a:rPr lang="pt-BR" sz="1200" dirty="0" err="1">
                <a:hlinkClick r:id="rId4"/>
              </a:rPr>
              <a:t>watch?v</a:t>
            </a:r>
            <a:r>
              <a:rPr lang="pt-BR" sz="1200" dirty="0">
                <a:hlinkClick r:id="rId4"/>
              </a:rPr>
              <a:t>=</a:t>
            </a:r>
            <a:r>
              <a:rPr lang="pt-BR" sz="1200" dirty="0" err="1">
                <a:hlinkClick r:id="rId4"/>
              </a:rPr>
              <a:t>HCYNdhH-nuQ&amp;t</a:t>
            </a:r>
            <a:r>
              <a:rPr lang="pt-BR" sz="1200" dirty="0">
                <a:hlinkClick r:id="rId4"/>
              </a:rPr>
              <a:t>=100s</a:t>
            </a:r>
            <a:r>
              <a:rPr lang="pt-BR" sz="1200" dirty="0"/>
              <a:t>&gt;. Acesso em: 03 nov. 2019.</a:t>
            </a:r>
            <a:endParaRPr lang="pt-BR" sz="1200" b="1" dirty="0"/>
          </a:p>
          <a:p>
            <a:endParaRPr lang="pt-BR" sz="1200" dirty="0"/>
          </a:p>
          <a:p>
            <a:r>
              <a:rPr lang="pt-BR" sz="1200" dirty="0"/>
              <a:t>ANTONIO. </a:t>
            </a:r>
            <a:r>
              <a:rPr lang="pt-BR" sz="1200" b="1" dirty="0"/>
              <a:t>O surdo não fala porque não ouve?</a:t>
            </a:r>
            <a:r>
              <a:rPr lang="pt-BR" sz="1200" dirty="0"/>
              <a:t>. 27 de janeiro de 2008. Disponível em: </a:t>
            </a:r>
            <a:r>
              <a:rPr lang="pt-BR" sz="1200" u="sng" dirty="0">
                <a:hlinkClick r:id="rId5"/>
              </a:rPr>
              <a:t>https://handsign.blogs.sapo.pt/1564.html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APARECIDA DE CASTILHO LOPES, Mara. PEREIRA LEITE, Lúcia. </a:t>
            </a:r>
            <a:r>
              <a:rPr lang="pt-BR" sz="1200" b="1" dirty="0"/>
              <a:t>Concepções de surdez: a visão do surdo que se comunica em língua de sinais. </a:t>
            </a:r>
            <a:r>
              <a:rPr lang="pt-BR" sz="1200" dirty="0"/>
              <a:t>04 de julho de 2011. Disponível em: </a:t>
            </a:r>
            <a:r>
              <a:rPr lang="pt-BR" sz="1200" dirty="0">
                <a:hlinkClick r:id="rId6"/>
              </a:rPr>
              <a:t>http://www.scielo.br/scielo.</a:t>
            </a:r>
            <a:r>
              <a:rPr lang="pt-BR" sz="1200" dirty="0" err="1">
                <a:hlinkClick r:id="rId6"/>
              </a:rPr>
              <a:t>php</a:t>
            </a:r>
            <a:r>
              <a:rPr lang="pt-BR" sz="1200" dirty="0">
                <a:hlinkClick r:id="rId6"/>
              </a:rPr>
              <a:t>?script=</a:t>
            </a:r>
            <a:r>
              <a:rPr lang="pt-BR" sz="1200" dirty="0" err="1">
                <a:hlinkClick r:id="rId6"/>
              </a:rPr>
              <a:t>sci_arttext&amp;pid</a:t>
            </a:r>
            <a:r>
              <a:rPr lang="pt-BR" sz="1200" dirty="0">
                <a:hlinkClick r:id="rId6"/>
              </a:rPr>
              <a:t>=S1413-65382011000200009</a:t>
            </a:r>
            <a:endParaRPr lang="pt-BR" sz="1200" dirty="0"/>
          </a:p>
          <a:p>
            <a:br>
              <a:rPr lang="pt-BR" sz="1200" dirty="0"/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COLUNISTA PORTAL – EDUCAÇÃO. </a:t>
            </a:r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>A Cultura Surda e as Diferentes</a:t>
            </a:r>
          </a:p>
          <a:p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>Identidades Surdas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 Disponível em: </a:t>
            </a:r>
            <a:r>
              <a:rPr lang="pt-BR" sz="12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https://www.portaleducacao.com.br/conteudo/artigos/idiomas/a-cultura-</a:t>
            </a:r>
          </a:p>
          <a:p>
            <a:r>
              <a:rPr lang="pt-BR" sz="1200" u="sng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surda-e-as-diferentes-identidades-surdas</a:t>
            </a:r>
            <a:r>
              <a:rPr lang="pt-BR" sz="12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/65139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endParaRPr lang="pt-BR" sz="1200" dirty="0">
              <a:hlinkClick r:id="rId8"/>
            </a:endParaRPr>
          </a:p>
          <a:p>
            <a:endParaRPr lang="pt-BR" sz="12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hlinkClick r:id="rId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2910" y="4286256"/>
            <a:ext cx="5572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CRISTINA DA CUNHA PEREIRA, Maria. </a:t>
            </a:r>
            <a:r>
              <a:rPr lang="pt-BR" sz="1200" b="1" dirty="0"/>
              <a:t>Especificidades dos alunos surdos. </a:t>
            </a:r>
            <a:r>
              <a:rPr lang="pt-BR" sz="1200" dirty="0"/>
              <a:t>16 de dezembro de 2010. Disponível em: </a:t>
            </a:r>
            <a:r>
              <a:rPr lang="pt-BR" sz="1200" dirty="0">
                <a:hlinkClick r:id="rId8"/>
              </a:rPr>
              <a:t>http://educacaoespecialedna.blogspot.com/2010/12/especificidades-dos-alunos-surdos.htm</a:t>
            </a:r>
          </a:p>
          <a:p>
            <a:endParaRPr lang="pt-BR" sz="1200" dirty="0">
              <a:hlinkClick r:id="rId8"/>
            </a:endParaRPr>
          </a:p>
          <a:p>
            <a:r>
              <a:rPr lang="pt-BR" sz="1200" dirty="0" err="1">
                <a:hlinkClick r:id="rId8"/>
              </a:rPr>
              <a:t>l</a:t>
            </a:r>
            <a:r>
              <a:rPr lang="pt-BR" sz="1200" dirty="0" err="1">
                <a:latin typeface="Times New Roman" pitchFamily="18" charset="0"/>
                <a:cs typeface="Times New Roman" pitchFamily="18" charset="0"/>
              </a:rPr>
              <a:t>CROMACK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 Eliane M P C. </a:t>
            </a:r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>Identidade, cultura surda e produção de subjetividades e educação: atravessamentos e implicações </a:t>
            </a:r>
            <a:r>
              <a:rPr lang="pt-BR" sz="1200" b="1" dirty="0" err="1">
                <a:latin typeface="Times New Roman" pitchFamily="18" charset="0"/>
                <a:cs typeface="Times New Roman" pitchFamily="18" charset="0"/>
              </a:rPr>
              <a:t>sociais</a:t>
            </a:r>
            <a:r>
              <a:rPr lang="pt-BR" sz="1200" dirty="0" err="1">
                <a:latin typeface="Times New Roman" pitchFamily="18" charset="0"/>
                <a:cs typeface="Times New Roman" pitchFamily="18" charset="0"/>
              </a:rPr>
              <a:t>.Psicol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 cienc. prof. v.24 n.4 Brasília dez. 2004.Disponível em: </a:t>
            </a:r>
            <a:r>
              <a:rPr lang="pt-BR" sz="12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http://pepsic.bvsalud.org/scielo.php?script=sci_arttext&amp;pid=S1414-98932004000400009</a:t>
            </a:r>
            <a:endParaRPr lang="pt-BR" sz="12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endParaRPr lang="pt-BR" sz="12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hlinkClick r:id="rId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714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Referências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5720" y="1608545"/>
            <a:ext cx="83930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endParaRPr lang="pt-BR" sz="1200" u="sng" dirty="0">
              <a:hlinkClick r:id="rId2"/>
            </a:endParaRPr>
          </a:p>
          <a:p>
            <a:endParaRPr lang="pt-BR" sz="1200" u="sng" dirty="0"/>
          </a:p>
          <a:p>
            <a:endParaRPr lang="pt-BR" sz="1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7859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u="sng" dirty="0"/>
              <a:t>/</a:t>
            </a:r>
          </a:p>
          <a:p>
            <a:pPr algn="just"/>
            <a:endParaRPr lang="pt-BR" sz="1200" u="sng" dirty="0"/>
          </a:p>
          <a:p>
            <a:pPr algn="just"/>
            <a:endParaRPr lang="pt-BR" sz="1200" u="sng" dirty="0"/>
          </a:p>
          <a:p>
            <a:pPr algn="just"/>
            <a:endParaRPr lang="pt-BR" sz="1200" u="sng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4282" y="1655754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DORON, Roland; PAROT, Françoise. Dicionário de Psicologia. São Paulo: Ática, 2001.</a:t>
            </a:r>
          </a:p>
          <a:p>
            <a:endParaRPr lang="pt-BR" sz="12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FELIPE, T. A. </a:t>
            </a:r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>Libras em contexto: curso básico: livro do estudante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 7. ed. Rio de Janeiro: LIBRAS editora gráfica, 2006. Disponível em:</a:t>
            </a:r>
          </a:p>
          <a:p>
            <a:r>
              <a:rPr lang="pt-BR" sz="12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https://www.librasgerais.com.br/materiais-inclusivos/downloads/libras-</a:t>
            </a:r>
          </a:p>
          <a:p>
            <a:r>
              <a:rPr lang="pt-BR" sz="12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contexto-estudante.pdf</a:t>
            </a:r>
          </a:p>
          <a:p>
            <a:endParaRPr lang="pt-BR" sz="1200" dirty="0"/>
          </a:p>
          <a:p>
            <a:r>
              <a:rPr lang="pt-BR" sz="1200" dirty="0"/>
              <a:t>GESSER, </a:t>
            </a:r>
            <a:r>
              <a:rPr lang="pt-BR" sz="1200" dirty="0" err="1"/>
              <a:t>Audrei</a:t>
            </a:r>
            <a:r>
              <a:rPr lang="pt-BR" sz="1200" dirty="0"/>
              <a:t>. </a:t>
            </a:r>
            <a:r>
              <a:rPr lang="pt-BR" sz="1200" b="1" dirty="0"/>
              <a:t>Do patológico ao cultural na surdez: para além de um e de outro ou para uma reflexão crítica dos paradigmas. </a:t>
            </a:r>
            <a:r>
              <a:rPr lang="pt-BR" sz="1200" dirty="0"/>
              <a:t>09 de novembro de 2007. Disponível em:  </a:t>
            </a:r>
            <a:r>
              <a:rPr lang="pt-BR" sz="1200" dirty="0">
                <a:hlinkClick r:id="rId4"/>
              </a:rPr>
              <a:t>http://www.scielo.br/scielo.</a:t>
            </a:r>
            <a:r>
              <a:rPr lang="pt-BR" sz="1200" dirty="0" err="1">
                <a:hlinkClick r:id="rId4"/>
              </a:rPr>
              <a:t>php</a:t>
            </a:r>
            <a:r>
              <a:rPr lang="pt-BR" sz="1200" dirty="0">
                <a:hlinkClick r:id="rId4"/>
              </a:rPr>
              <a:t>?script=</a:t>
            </a:r>
            <a:r>
              <a:rPr lang="pt-BR" sz="1200" dirty="0" err="1">
                <a:hlinkClick r:id="rId4"/>
              </a:rPr>
              <a:t>sci_arttext&amp;pid</a:t>
            </a:r>
            <a:r>
              <a:rPr lang="pt-BR" sz="1200" dirty="0">
                <a:hlinkClick r:id="rId4"/>
              </a:rPr>
              <a:t>=S0103-18132008000100013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GOIS SILVA DE LIMA, Camila. </a:t>
            </a:r>
            <a:r>
              <a:rPr lang="pt-BR" sz="1200" b="1" dirty="0"/>
              <a:t>O Surdo, Ser Social: Concepções Clínico-Patológica X Sócio-Antropológica. </a:t>
            </a:r>
            <a:r>
              <a:rPr lang="pt-BR" sz="1200" dirty="0"/>
              <a:t>Disponível em: </a:t>
            </a:r>
            <a:r>
              <a:rPr lang="pt-BR" sz="1200" dirty="0">
                <a:hlinkClick r:id="rId5"/>
              </a:rPr>
              <a:t>https://www.portaleducacao.com.br/conteudo/artigos/idiomas/o-surdo-ser-social-concepcoes-clinico-patologica-x-socio-antropologica/21684</a:t>
            </a:r>
            <a:endParaRPr lang="pt-BR" sz="1200" dirty="0"/>
          </a:p>
          <a:p>
            <a:endParaRPr lang="pt-BR" sz="1200" dirty="0"/>
          </a:p>
          <a:p>
            <a:endParaRPr lang="pt-BR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endParaRPr lang="pt-BR" dirty="0"/>
          </a:p>
        </p:txBody>
      </p:sp>
      <p:pic>
        <p:nvPicPr>
          <p:cNvPr id="8" name="Picture 2" descr="Resultado de imagem para libras 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3357562"/>
            <a:ext cx="3094671" cy="3214686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14282" y="4427719"/>
            <a:ext cx="6429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GOIS, Camila. </a:t>
            </a:r>
            <a:r>
              <a:rPr lang="pt-BR" sz="1200" b="1" dirty="0"/>
              <a:t>E a Sociedade Pergunta: Surdo, Surdo-Mudo, ou Deficiente </a:t>
            </a:r>
            <a:r>
              <a:rPr lang="pt-BR" sz="1200" b="1" dirty="0" err="1"/>
              <a:t>Auditivo?.</a:t>
            </a:r>
            <a:r>
              <a:rPr lang="pt-BR" sz="1200" dirty="0" err="1"/>
              <a:t>Disponível</a:t>
            </a:r>
            <a:r>
              <a:rPr lang="pt-BR" sz="1200" dirty="0"/>
              <a:t> em: </a:t>
            </a:r>
            <a:r>
              <a:rPr lang="pt-BR" sz="1200" u="sng" dirty="0">
                <a:hlinkClick r:id="rId7"/>
              </a:rPr>
              <a:t>https://www.portaleducacao.com.br/conteudo/artigos/idiomas/e-a-sociedade-pergunta-surdo-surdo-mudo-ou-deficiente-auditivo/21289</a:t>
            </a:r>
            <a:endParaRPr lang="pt-BR" sz="1200" b="1" dirty="0"/>
          </a:p>
          <a:p>
            <a:endParaRPr lang="pt-BR" sz="1200" dirty="0"/>
          </a:p>
          <a:p>
            <a:r>
              <a:rPr lang="pt-BR" sz="1200" dirty="0" err="1"/>
              <a:t>KENEDE,John</a:t>
            </a:r>
            <a:r>
              <a:rPr lang="pt-BR" sz="1200" b="1" dirty="0"/>
              <a:t>.</a:t>
            </a:r>
            <a:r>
              <a:rPr lang="pt-BR" sz="1200" dirty="0"/>
              <a:t> </a:t>
            </a:r>
            <a:r>
              <a:rPr lang="pt-BR" sz="1200" b="1" dirty="0"/>
              <a:t>Todo Surdo é Mudo?</a:t>
            </a:r>
            <a:r>
              <a:rPr lang="pt-BR" sz="1200" dirty="0"/>
              <a:t>. Disponível </a:t>
            </a:r>
            <a:r>
              <a:rPr lang="pt-BR" sz="1200" dirty="0" err="1"/>
              <a:t>em:</a:t>
            </a:r>
            <a:r>
              <a:rPr lang="pt-BR" sz="1200" b="1" u="sng" dirty="0" err="1">
                <a:hlinkClick r:id="rId8"/>
              </a:rPr>
              <a:t>https</a:t>
            </a:r>
            <a:r>
              <a:rPr lang="pt-BR" sz="1200" b="1" u="sng" dirty="0">
                <a:hlinkClick r:id="rId8"/>
              </a:rPr>
              <a:t>://www.portaleducacao.com.br/conteudo/artigos/fonoaudiologia/todo-surdo-e-mudo/58721</a:t>
            </a:r>
            <a:endParaRPr lang="pt-BR" sz="1200" b="1" dirty="0"/>
          </a:p>
          <a:p>
            <a:endParaRPr lang="pt-BR" sz="1200" dirty="0"/>
          </a:p>
          <a:p>
            <a:r>
              <a:rPr lang="pt-BR" sz="1200" dirty="0"/>
              <a:t>Lopes, Mara Aparecida de Castilho e Leite, Lúcia </a:t>
            </a:r>
            <a:r>
              <a:rPr lang="pt-BR" sz="1200" dirty="0" err="1"/>
              <a:t>Perreira</a:t>
            </a:r>
            <a:r>
              <a:rPr lang="pt-BR" sz="1200" dirty="0"/>
              <a:t>. </a:t>
            </a:r>
            <a:r>
              <a:rPr lang="pt-BR" sz="1200" b="1" dirty="0"/>
              <a:t>Concepções de surdez : a visão do surdo que se comunica em língua de sinais.</a:t>
            </a:r>
            <a:r>
              <a:rPr lang="pt-BR" sz="1200" dirty="0"/>
              <a:t>Disponível em</a:t>
            </a:r>
            <a:r>
              <a:rPr lang="pt-BR" sz="1200" b="1" dirty="0"/>
              <a:t>:</a:t>
            </a:r>
            <a:r>
              <a:rPr lang="pt-BR" sz="1200" dirty="0">
                <a:hlinkClick r:id="rId9"/>
              </a:rPr>
              <a:t> http://scielo.br/scielo.</a:t>
            </a:r>
            <a:r>
              <a:rPr lang="pt-BR" sz="1200" dirty="0" err="1">
                <a:hlinkClick r:id="rId9"/>
              </a:rPr>
              <a:t>php</a:t>
            </a:r>
            <a:r>
              <a:rPr lang="pt-BR" sz="1200" dirty="0">
                <a:hlinkClick r:id="rId9"/>
              </a:rPr>
              <a:t>?script=</a:t>
            </a:r>
            <a:r>
              <a:rPr lang="pt-BR" sz="1200" dirty="0" err="1">
                <a:hlinkClick r:id="rId9"/>
              </a:rPr>
              <a:t>sci_arttext&amp;pid</a:t>
            </a:r>
            <a:r>
              <a:rPr lang="pt-BR" sz="1200" dirty="0">
                <a:hlinkClick r:id="rId9"/>
              </a:rPr>
              <a:t>=S1413-65382011000200009</a:t>
            </a:r>
            <a:endParaRPr lang="pt-BR" sz="1200" dirty="0"/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libras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357562"/>
            <a:ext cx="3094671" cy="3214686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714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Referências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1643050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u="sng" dirty="0"/>
          </a:p>
          <a:p>
            <a:endParaRPr lang="pt-BR" sz="1200" u="sng" dirty="0"/>
          </a:p>
          <a:p>
            <a:endParaRPr lang="pt-BR" sz="1200" u="sng" dirty="0">
              <a:hlinkClick r:id="rId3"/>
            </a:endParaRPr>
          </a:p>
          <a:p>
            <a:endParaRPr lang="pt-BR" sz="1200" u="sng" dirty="0">
              <a:hlinkClick r:id="rId3"/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2910" y="1785926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PERLIN, G. </a:t>
            </a:r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>As diferentes identidades surdas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 FENEIS, Rio de Janeiro,v.4. Disponível em: </a:t>
            </a:r>
            <a:r>
              <a:rPr lang="pt-BR" sz="1200" dirty="0">
                <a:hlinkClick r:id="rId4"/>
              </a:rPr>
              <a:t>http://www.luzimarteixeira.com.br/wp-content/uploads/2010/04/diferentes-identidades-surdas.pdf</a:t>
            </a:r>
            <a:endParaRPr lang="pt-BR" sz="1200" dirty="0"/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 err="1"/>
              <a:t>SILVA,Andreis</a:t>
            </a:r>
            <a:r>
              <a:rPr lang="pt-BR" sz="1200" dirty="0"/>
              <a:t> </a:t>
            </a:r>
            <a:r>
              <a:rPr lang="pt-BR" sz="1200" dirty="0" err="1"/>
              <a:t>Witkoski</a:t>
            </a:r>
            <a:r>
              <a:rPr lang="pt-BR" sz="1200" b="1" dirty="0"/>
              <a:t>. Surdez e preconceito : a norma da fala e o mito da leitura </a:t>
            </a:r>
            <a:r>
              <a:rPr lang="pt-BR" sz="1200" dirty="0"/>
              <a:t>falada.01 de março de2009.Disponível em:</a:t>
            </a:r>
          </a:p>
          <a:p>
            <a:r>
              <a:rPr lang="pt-BR" sz="1200" dirty="0">
                <a:hlinkClick r:id="rId5"/>
              </a:rPr>
              <a:t>https://www.redalyc.org/pdf/275/27512149012.pdf</a:t>
            </a:r>
            <a:endParaRPr lang="pt-BR" sz="1200" dirty="0"/>
          </a:p>
          <a:p>
            <a:endParaRPr lang="pt-BR" sz="1200" dirty="0">
              <a:hlinkClick r:id="rId6"/>
            </a:endParaRPr>
          </a:p>
          <a:p>
            <a:endParaRPr lang="pt-BR" sz="12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hlinkClick r:id="rId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2910" y="4286256"/>
            <a:ext cx="557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303720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6" name="Picture 12" descr="Resultado de imagem para surdos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71678"/>
            <a:ext cx="4068128" cy="4024965"/>
          </a:xfrm>
          <a:prstGeom prst="rect">
            <a:avLst/>
          </a:prstGeom>
          <a:noFill/>
        </p:spPr>
      </p:pic>
      <p:sp>
        <p:nvSpPr>
          <p:cNvPr id="14338" name="AutoShape 2" descr="Resultado de imagem para psicolo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4340" name="AutoShape 4" descr="Resultado de imagem para psicolo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4342" name="AutoShape 6" descr="Resultado de imagem para psicolo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4344" name="AutoShape 8" descr="Resultado de imagem para psicologia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-2357486" y="214290"/>
            <a:ext cx="822960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4800" b="1" dirty="0">
                <a:latin typeface="Times New Roman" pitchFamily="18" charset="0"/>
                <a:ea typeface="+mn-ea"/>
                <a:cs typeface="Times New Roman" pitchFamily="18" charset="0"/>
              </a:rPr>
              <a:t>Sumário</a:t>
            </a:r>
          </a:p>
        </p:txBody>
      </p:sp>
      <p:sp>
        <p:nvSpPr>
          <p:cNvPr id="14346" name="AutoShape 10" descr="Resultado de imagem para psicolo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" name="Retângulo com Único Canto Aparado e Arredondado 21"/>
          <p:cNvSpPr/>
          <p:nvPr/>
        </p:nvSpPr>
        <p:spPr>
          <a:xfrm>
            <a:off x="571472" y="1142984"/>
            <a:ext cx="4572032" cy="5143536"/>
          </a:xfrm>
          <a:prstGeom prst="snip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85786" y="1357298"/>
            <a:ext cx="4786346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1-Introdução</a:t>
            </a:r>
          </a:p>
          <a:p>
            <a:pPr marL="288000" indent="-342900" algn="just"/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marL="2880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2-Concepção clínica patológica</a:t>
            </a:r>
          </a:p>
          <a:p>
            <a:pPr marL="288000" indent="-342900" algn="just"/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marL="2880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3-Concepção sócio antropológica</a:t>
            </a:r>
          </a:p>
          <a:p>
            <a:pPr marL="288000" indent="-342900" algn="just"/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3- Termo correto</a:t>
            </a:r>
          </a:p>
          <a:p>
            <a:pPr marL="342900" indent="-342900" algn="just"/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4- Escolha de comunicação do surdo</a:t>
            </a:r>
          </a:p>
          <a:p>
            <a:pPr marL="342900" indent="-342900" algn="just"/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5- Comunicação</a:t>
            </a:r>
          </a:p>
          <a:p>
            <a:pPr marL="342900" indent="-342900" algn="just"/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6-Identidade e cultura dos surdos</a:t>
            </a:r>
          </a:p>
          <a:p>
            <a:pPr marL="3429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7-Conclusão</a:t>
            </a:r>
          </a:p>
          <a:p>
            <a:pPr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/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0" name="AutoShape 6" descr="Resultado de imagem para surdos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2" name="AutoShape 8" descr="Resultado de imagem para surdos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6929422" cy="4286256"/>
          </a:xfrm>
          <a:prstGeom prst="diagStrip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92899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2700" b="1" i="1" dirty="0">
                <a:latin typeface="Times New Roman" pitchFamily="18" charset="0"/>
                <a:cs typeface="Times New Roman" pitchFamily="18" charset="0"/>
              </a:rPr>
              <a:t>1- Introdução</a:t>
            </a:r>
            <a:br>
              <a:rPr lang="pt-BR" b="1" dirty="0">
                <a:latin typeface="Times New Roman" pitchFamily="18" charset="0"/>
                <a:cs typeface="Times New Roman" pitchFamily="18" charset="0"/>
              </a:rPr>
            </a:b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4348" y="1285860"/>
            <a:ext cx="4357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Discussões referentes à concepção de surdez estão presentes na sociedade há muitos anos.</a:t>
            </a:r>
          </a:p>
          <a:p>
            <a:pPr lvl="0">
              <a:buFont typeface="Wingdings" pitchFamily="2" charset="2"/>
              <a:buChar char="ü"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Ainda é constante a provocação de algumas reflexões.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29124" y="3786190"/>
            <a:ext cx="40719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sociedade ainda tem poucas informações a respeito dessa língua, provocando o surgimento de muitos mitos.</a:t>
            </a:r>
          </a:p>
          <a:p>
            <a:endParaRPr lang="pt-BR" dirty="0"/>
          </a:p>
        </p:txBody>
      </p:sp>
      <p:pic>
        <p:nvPicPr>
          <p:cNvPr id="35842" name="Picture 2" descr="Resultado de imagem para surdos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60894"/>
            <a:ext cx="3214678" cy="3297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ágono 8"/>
          <p:cNvSpPr/>
          <p:nvPr/>
        </p:nvSpPr>
        <p:spPr>
          <a:xfrm>
            <a:off x="2786050" y="1142984"/>
            <a:ext cx="3643338" cy="71438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br>
              <a:rPr lang="pt-BR" sz="2800" b="1" dirty="0">
                <a:latin typeface="Times New Roman" pitchFamily="18" charset="0"/>
                <a:cs typeface="Times New Roman" pitchFamily="18" charset="0"/>
              </a:rPr>
            </a:br>
            <a:endParaRPr lang="pt-B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Meio-quadro 3"/>
          <p:cNvSpPr/>
          <p:nvPr/>
        </p:nvSpPr>
        <p:spPr>
          <a:xfrm>
            <a:off x="0" y="0"/>
            <a:ext cx="500034" cy="2500306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riângulo retângulo 4"/>
          <p:cNvSpPr/>
          <p:nvPr/>
        </p:nvSpPr>
        <p:spPr>
          <a:xfrm flipH="1" flipV="1">
            <a:off x="7429520" y="142852"/>
            <a:ext cx="1500198" cy="1285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Meio-quadro 5"/>
          <p:cNvSpPr/>
          <p:nvPr/>
        </p:nvSpPr>
        <p:spPr>
          <a:xfrm flipH="1" flipV="1">
            <a:off x="8286776" y="4000504"/>
            <a:ext cx="857224" cy="2857496"/>
          </a:xfrm>
          <a:prstGeom prst="halfFrame">
            <a:avLst>
              <a:gd name="adj1" fmla="val 33333"/>
              <a:gd name="adj2" fmla="val 248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264323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2- A concepção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8596" y="2143116"/>
            <a:ext cx="5214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•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Perspectiva de surdez como expressão profunda dificuldade na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recepção, percepção e reconhecimento de sons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Diferentes graus de perda auditiva, sendo a surdez concebida pela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perda profunda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214546" y="4549676"/>
            <a:ext cx="5214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Causas:</a:t>
            </a: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Genética</a:t>
            </a:r>
          </a:p>
          <a:p>
            <a:pPr>
              <a:buFont typeface="Wingdings" pitchFamily="2" charset="2"/>
              <a:buChar char="ü"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Idade</a:t>
            </a:r>
          </a:p>
          <a:p>
            <a:pPr>
              <a:buFont typeface="Wingdings" pitchFamily="2" charset="2"/>
              <a:buChar char="ü"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Fatores externos.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00364" y="1214422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Clinico Patológico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io-quadro 3"/>
          <p:cNvSpPr/>
          <p:nvPr/>
        </p:nvSpPr>
        <p:spPr>
          <a:xfrm>
            <a:off x="0" y="0"/>
            <a:ext cx="500034" cy="2500306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riângulo retângulo 4"/>
          <p:cNvSpPr/>
          <p:nvPr/>
        </p:nvSpPr>
        <p:spPr>
          <a:xfrm flipH="1" flipV="1">
            <a:off x="7429520" y="142852"/>
            <a:ext cx="1500198" cy="1285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Meio-quadro 5"/>
          <p:cNvSpPr/>
          <p:nvPr/>
        </p:nvSpPr>
        <p:spPr>
          <a:xfrm flipH="1" flipV="1">
            <a:off x="8286776" y="4000504"/>
            <a:ext cx="857224" cy="2857496"/>
          </a:xfrm>
          <a:prstGeom prst="halfFrame">
            <a:avLst>
              <a:gd name="adj1" fmla="val 33333"/>
              <a:gd name="adj2" fmla="val 248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2786050" y="1142984"/>
            <a:ext cx="3643338" cy="71438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2910" y="228599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pt-BR" dirty="0"/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Surdo: Pessoa com deficiência/desvantagem</a:t>
            </a:r>
          </a:p>
          <a:p>
            <a:pPr>
              <a:buFont typeface="Courier New" pitchFamily="49" charset="0"/>
              <a:buChar char="o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Medicina como meio de curar/compensar o surdo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-264323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2- A concepção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000364" y="1214422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Clinico Patológico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85786" y="3143248"/>
            <a:ext cx="50006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 Tornar o surdo ouvinte</a:t>
            </a:r>
          </a:p>
          <a:p>
            <a:pPr>
              <a:buFont typeface="Arial" pitchFamily="34" charset="0"/>
              <a:buChar char="•"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 Compensar o déficit auditivo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00100" y="4464144"/>
            <a:ext cx="3714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Treino de audição, fala e leitura labial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Próteses, implantes, cirurgias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io-quadro 3"/>
          <p:cNvSpPr/>
          <p:nvPr/>
        </p:nvSpPr>
        <p:spPr>
          <a:xfrm>
            <a:off x="0" y="0"/>
            <a:ext cx="500034" cy="2500306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riângulo retângulo 4"/>
          <p:cNvSpPr/>
          <p:nvPr/>
        </p:nvSpPr>
        <p:spPr>
          <a:xfrm flipH="1" flipV="1">
            <a:off x="7429520" y="142852"/>
            <a:ext cx="1500198" cy="1285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Meio-quadro 5"/>
          <p:cNvSpPr/>
          <p:nvPr/>
        </p:nvSpPr>
        <p:spPr>
          <a:xfrm flipH="1" flipV="1">
            <a:off x="8286776" y="4000504"/>
            <a:ext cx="857224" cy="2857496"/>
          </a:xfrm>
          <a:prstGeom prst="halfFrame">
            <a:avLst>
              <a:gd name="adj1" fmla="val 33333"/>
              <a:gd name="adj2" fmla="val 248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2786050" y="1142984"/>
            <a:ext cx="3643338" cy="71438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2910" y="2500306"/>
            <a:ext cx="6929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pt-BR" dirty="0"/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Perspectiva de surdez como manifestação comum das individualidades do ser humano</a:t>
            </a:r>
          </a:p>
          <a:p>
            <a:pPr>
              <a:buFont typeface="Courier New" pitchFamily="49" charset="0"/>
              <a:buChar char="o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Surdez não inviabiliza comunicação e sociabilidade</a:t>
            </a:r>
          </a:p>
          <a:p>
            <a:pPr>
              <a:buFont typeface="Courier New" pitchFamily="49" charset="0"/>
              <a:buChar char="o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Surdo como ser social com identidade própria</a:t>
            </a:r>
          </a:p>
          <a:p>
            <a:pPr>
              <a:buFont typeface="Courier New" pitchFamily="49" charset="0"/>
              <a:buChar char="o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Língua de sinais constituinte como elemento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identitário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-264323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 A concepção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857488" y="1214422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Sócio-Antropológica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00362" y="0"/>
            <a:ext cx="8229600" cy="1143000"/>
          </a:xfrm>
        </p:spPr>
        <p:txBody>
          <a:bodyPr/>
          <a:lstStyle/>
          <a:p>
            <a:r>
              <a:rPr lang="pt-BR" sz="2400" b="1" i="1" dirty="0">
                <a:latin typeface="Times New Roman" pitchFamily="18" charset="0"/>
                <a:cs typeface="Times New Roman" pitchFamily="18" charset="0"/>
              </a:rPr>
              <a:t>4- Termo correto</a:t>
            </a:r>
          </a:p>
        </p:txBody>
      </p:sp>
      <p:sp>
        <p:nvSpPr>
          <p:cNvPr id="5" name="Meio-quadro 4"/>
          <p:cNvSpPr/>
          <p:nvPr/>
        </p:nvSpPr>
        <p:spPr>
          <a:xfrm>
            <a:off x="0" y="0"/>
            <a:ext cx="428596" cy="1500174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Meio-quadro 5"/>
          <p:cNvSpPr/>
          <p:nvPr/>
        </p:nvSpPr>
        <p:spPr>
          <a:xfrm flipH="1">
            <a:off x="8643934" y="0"/>
            <a:ext cx="500066" cy="1500174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Meio-quadro 7"/>
          <p:cNvSpPr/>
          <p:nvPr/>
        </p:nvSpPr>
        <p:spPr>
          <a:xfrm flipV="1">
            <a:off x="0" y="5286388"/>
            <a:ext cx="500034" cy="1571612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0" name="Diagrama 9"/>
          <p:cNvGraphicFramePr/>
          <p:nvPr/>
        </p:nvGraphicFramePr>
        <p:xfrm>
          <a:off x="928662" y="785794"/>
          <a:ext cx="7929618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285984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i="1" dirty="0">
                <a:latin typeface="Times New Roman" pitchFamily="18" charset="0"/>
                <a:cs typeface="Times New Roman" pitchFamily="18" charset="0"/>
              </a:rPr>
              <a:t>Século XV</a:t>
            </a:r>
          </a:p>
          <a:p>
            <a:pPr>
              <a:buFont typeface="Arial" pitchFamily="34" charset="0"/>
              <a:buChar char="•"/>
            </a:pP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Oralismo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143372" y="3786190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Médicos e educadores</a:t>
            </a:r>
          </a:p>
          <a:p>
            <a:r>
              <a:rPr lang="pt-BR" dirty="0"/>
              <a:t>    </a:t>
            </a:r>
          </a:p>
        </p:txBody>
      </p:sp>
      <p:sp>
        <p:nvSpPr>
          <p:cNvPr id="17" name="Seta dobrada 16"/>
          <p:cNvSpPr/>
          <p:nvPr/>
        </p:nvSpPr>
        <p:spPr>
          <a:xfrm flipV="1">
            <a:off x="4214810" y="4429132"/>
            <a:ext cx="214314" cy="285752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29124" y="4500570"/>
            <a:ext cx="29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Aparelhos fonadores intactos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57950" y="278605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Surdez profunda</a:t>
            </a:r>
          </a:p>
        </p:txBody>
      </p:sp>
      <p:sp>
        <p:nvSpPr>
          <p:cNvPr id="20" name="Meio-quadro 19"/>
          <p:cNvSpPr/>
          <p:nvPr/>
        </p:nvSpPr>
        <p:spPr>
          <a:xfrm flipH="1" flipV="1">
            <a:off x="8510582" y="5286388"/>
            <a:ext cx="633418" cy="1571612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sultado de imagem para surdo mudo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214662"/>
            <a:ext cx="3101761" cy="3643338"/>
          </a:xfrm>
          <a:prstGeom prst="rect">
            <a:avLst/>
          </a:prstGeom>
          <a:noFill/>
        </p:spPr>
      </p:pic>
      <p:sp>
        <p:nvSpPr>
          <p:cNvPr id="4" name="Meio-quadro 3"/>
          <p:cNvSpPr/>
          <p:nvPr/>
        </p:nvSpPr>
        <p:spPr>
          <a:xfrm>
            <a:off x="0" y="0"/>
            <a:ext cx="500034" cy="2500306"/>
          </a:xfrm>
          <a:prstGeom prst="half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riângulo retângulo 4"/>
          <p:cNvSpPr/>
          <p:nvPr/>
        </p:nvSpPr>
        <p:spPr>
          <a:xfrm flipH="1" flipV="1">
            <a:off x="7429520" y="142852"/>
            <a:ext cx="1500198" cy="1285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Meio-quadro 5"/>
          <p:cNvSpPr/>
          <p:nvPr/>
        </p:nvSpPr>
        <p:spPr>
          <a:xfrm flipH="1" flipV="1">
            <a:off x="8286776" y="4000504"/>
            <a:ext cx="857224" cy="2857496"/>
          </a:xfrm>
          <a:prstGeom prst="halfFrame">
            <a:avLst>
              <a:gd name="adj1" fmla="val 33333"/>
              <a:gd name="adj2" fmla="val 248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1357354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-1500230" y="214290"/>
            <a:ext cx="8229600" cy="1143000"/>
          </a:xfrm>
        </p:spPr>
        <p:txBody>
          <a:bodyPr/>
          <a:lstStyle/>
          <a:p>
            <a:pPr lvl="0"/>
            <a:r>
              <a:rPr lang="pt-BR" sz="2400" b="1" i="1" dirty="0">
                <a:latin typeface="Times New Roman" pitchFamily="18" charset="0"/>
                <a:cs typeface="Times New Roman" pitchFamily="18" charset="0"/>
              </a:rPr>
              <a:t>5-Escolha de comunicação do surdo</a:t>
            </a:r>
            <a:br>
              <a:rPr lang="pt-BR" sz="2400" dirty="0"/>
            </a:br>
            <a:endParaRPr lang="pt-BR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28596" y="1714488"/>
            <a:ext cx="82153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Surdo é diferente de mudo</a:t>
            </a:r>
          </a:p>
          <a:p>
            <a:pPr>
              <a:buFont typeface="Wingdings" pitchFamily="2" charset="2"/>
              <a:buChar char="§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São minoria os surdos que também são Mudos.</a:t>
            </a:r>
          </a:p>
          <a:p>
            <a:pPr>
              <a:buFont typeface="Wingdings" pitchFamily="2" charset="2"/>
              <a:buChar char="§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O fato é que qualquer surdo que tenha seu aparelho fonador em perfeito estado, pode desenvolver a fala</a:t>
            </a:r>
          </a:p>
          <a:p>
            <a:pPr>
              <a:buFont typeface="Wingdings" pitchFamily="2" charset="2"/>
              <a:buChar char="§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 linguagem de sinais é também um tipo de fala</a:t>
            </a:r>
          </a:p>
          <a:p>
            <a:pPr>
              <a:buFont typeface="Wingdings" pitchFamily="2" charset="2"/>
              <a:buChar char="§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Pessoas que nascem surdas ≠ Pessoas que ficam surdas</a:t>
            </a:r>
          </a:p>
        </p:txBody>
      </p:sp>
    </p:spTree>
    <p:extLst>
      <p:ext uri="{BB962C8B-B14F-4D97-AF65-F5344CB8AC3E}">
        <p14:creationId xmlns:p14="http://schemas.microsoft.com/office/powerpoint/2010/main" val="154447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071786"/>
            <a:ext cx="4316711" cy="3237534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357158" y="500042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i="1" dirty="0">
                <a:latin typeface="Times New Roman" pitchFamily="18" charset="0"/>
                <a:cs typeface="Times New Roman" pitchFamily="18" charset="0"/>
              </a:rPr>
              <a:t>6- Comunicação</a:t>
            </a:r>
          </a:p>
        </p:txBody>
      </p:sp>
      <p:sp>
        <p:nvSpPr>
          <p:cNvPr id="6" name="Triângulo retângulo 5"/>
          <p:cNvSpPr/>
          <p:nvPr/>
        </p:nvSpPr>
        <p:spPr>
          <a:xfrm>
            <a:off x="214282" y="4857760"/>
            <a:ext cx="2000264" cy="178592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retângulo 6"/>
          <p:cNvSpPr/>
          <p:nvPr/>
        </p:nvSpPr>
        <p:spPr>
          <a:xfrm flipH="1" flipV="1">
            <a:off x="6643702" y="357166"/>
            <a:ext cx="2062178" cy="179547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285860"/>
            <a:ext cx="72152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000" u="sng" dirty="0">
                <a:latin typeface="Times New Roman" pitchFamily="18" charset="0"/>
                <a:cs typeface="Times New Roman" pitchFamily="18" charset="0"/>
              </a:rPr>
              <a:t>Todos os surdos fazem leitura labial?</a:t>
            </a:r>
          </a:p>
          <a:p>
            <a:pPr>
              <a:buFont typeface="Wingdings" pitchFamily="2" charset="2"/>
              <a:buChar char="ü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" a comunicação via fala e leitura de lábios da língua falada é necessariamente muito limitada para uma pessoa que não pode ouvir.Portanto, a fala pode representar apenas funções comunicativas muito básica para os surdos"</a:t>
            </a:r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7158" y="3429000"/>
            <a:ext cx="44291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" leitura labial não é apenas uma habilidade visual - 75% dela é uma espécie de adivinhação inspirada ou conclusão por hipótese, dependendo do uso de pistas encontradas no contexto"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1345</Words>
  <Application>Microsoft Office PowerPoint</Application>
  <PresentationFormat>Apresentação na tela (4:3)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Tema do Office</vt:lpstr>
      <vt:lpstr>Apresentação do PowerPoint</vt:lpstr>
      <vt:lpstr>Sumário</vt:lpstr>
      <vt:lpstr>1- Introdução </vt:lpstr>
      <vt:lpstr> </vt:lpstr>
      <vt:lpstr>Apresentação do PowerPoint</vt:lpstr>
      <vt:lpstr>Apresentação do PowerPoint</vt:lpstr>
      <vt:lpstr>4- Termo correto</vt:lpstr>
      <vt:lpstr>5-Escolha de comunicação do surdo </vt:lpstr>
      <vt:lpstr>Apresentação do PowerPoint</vt:lpstr>
      <vt:lpstr> 7- Identidade e cultura dos surdos </vt:lpstr>
      <vt:lpstr> 7- Identidade e cultura dos surdos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João Lucas</cp:lastModifiedBy>
  <cp:revision>126</cp:revision>
  <dcterms:created xsi:type="dcterms:W3CDTF">2019-11-01T00:15:13Z</dcterms:created>
  <dcterms:modified xsi:type="dcterms:W3CDTF">2019-11-15T17:20:44Z</dcterms:modified>
</cp:coreProperties>
</file>