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3" r:id="rId4"/>
    <p:sldId id="334" r:id="rId5"/>
    <p:sldId id="335" r:id="rId6"/>
    <p:sldId id="336" r:id="rId7"/>
    <p:sldId id="321" r:id="rId8"/>
    <p:sldId id="332" r:id="rId9"/>
    <p:sldId id="322" r:id="rId10"/>
    <p:sldId id="323" r:id="rId11"/>
    <p:sldId id="337" r:id="rId12"/>
    <p:sldId id="339" r:id="rId13"/>
    <p:sldId id="340" r:id="rId14"/>
    <p:sldId id="324" r:id="rId15"/>
    <p:sldId id="325" r:id="rId16"/>
    <p:sldId id="327" r:id="rId17"/>
    <p:sldId id="33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78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92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5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6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22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82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4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39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3646-BD15-4B63-87ED-7B69DE070D59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2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52811"/>
            <a:ext cx="9144000" cy="310913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Aula 4 – Encapsulamento</a:t>
            </a:r>
            <a:br>
              <a:rPr lang="pt-BR" sz="2200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15605"/>
            <a:ext cx="9144000" cy="1655762"/>
          </a:xfrm>
        </p:spPr>
        <p:txBody>
          <a:bodyPr/>
          <a:lstStyle/>
          <a:p>
            <a:r>
              <a:rPr lang="pt-BR" dirty="0" smtClean="0"/>
              <a:t>Dra. Ana Patrícia F. Magalhães Mascarenhas</a:t>
            </a:r>
          </a:p>
          <a:p>
            <a:r>
              <a:rPr lang="pt-BR" dirty="0" smtClean="0"/>
              <a:t>anapatriciamagalhaes@gmail.com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105BE035-053F-4649-8FFA-80C30F18AA11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711200" y="712789"/>
            <a:ext cx="9390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/>
              <a:t>Encapsulamento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876300" y="1692275"/>
            <a:ext cx="9188451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A capacidade de ocultar dados dentro do modelos, permitindo que somente operações especializadas ou dedicadas manipulem os dados ocultos chama-se </a:t>
            </a:r>
            <a:r>
              <a:rPr lang="pt-BR" sz="2800" b="1" i="1" dirty="0">
                <a:solidFill>
                  <a:schemeClr val="accent1"/>
                </a:solidFill>
              </a:rPr>
              <a:t>encapsulamento</a:t>
            </a:r>
            <a:r>
              <a:rPr lang="pt-BR" sz="2800" i="1" dirty="0">
                <a:solidFill>
                  <a:schemeClr val="accent1"/>
                </a:solidFill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lang="pt-BR" sz="2800" b="1" i="1" dirty="0">
                <a:solidFill>
                  <a:schemeClr val="accent1"/>
                </a:solidFill>
              </a:rPr>
              <a:t>Encapsulamento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  <a:r>
              <a:rPr lang="pt-BR" sz="2800" dirty="0"/>
              <a:t>é um dos benefícios mais palpáveis da POO;</a:t>
            </a:r>
          </a:p>
          <a:p>
            <a:pPr algn="just">
              <a:spcBef>
                <a:spcPct val="50000"/>
              </a:spcBef>
            </a:pPr>
            <a:r>
              <a:rPr lang="pt-BR" sz="2800" dirty="0"/>
              <a:t>Modelos que encapsulam os dados possibilitam a criação de programas com menos erros e mais clareza. 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27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105BE035-053F-4649-8FFA-80C30F18AA11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711200" y="712789"/>
            <a:ext cx="9390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 smtClean="0"/>
              <a:t>Como implementar o encapsulamento?</a:t>
            </a:r>
            <a:endParaRPr lang="pt-BR" sz="4000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58812" y="1616075"/>
            <a:ext cx="10694987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Modificadores de acesso </a:t>
            </a:r>
            <a:endParaRPr lang="pt-BR" sz="2800" dirty="0" smtClean="0"/>
          </a:p>
          <a:p>
            <a:pPr algn="just">
              <a:spcBef>
                <a:spcPct val="50000"/>
              </a:spcBef>
            </a:pPr>
            <a:r>
              <a:rPr lang="pt-BR" sz="2400" dirty="0" smtClean="0"/>
              <a:t>Java </a:t>
            </a:r>
            <a:r>
              <a:rPr lang="pt-BR" sz="2400" dirty="0"/>
              <a:t>permite a restrição ao acesso a campos em métodos por intermédio de </a:t>
            </a:r>
            <a:r>
              <a:rPr lang="pt-BR" sz="2400" i="1" dirty="0">
                <a:solidFill>
                  <a:schemeClr val="accent1"/>
                </a:solidFill>
              </a:rPr>
              <a:t>modificadores de acesso</a:t>
            </a:r>
            <a:r>
              <a:rPr lang="pt-BR" sz="2400" dirty="0"/>
              <a:t> que são declarados dentro das classes.</a:t>
            </a:r>
          </a:p>
          <a:p>
            <a:pPr lvl="1" algn="just">
              <a:spcBef>
                <a:spcPct val="50000"/>
              </a:spcBef>
            </a:pPr>
            <a:r>
              <a:rPr lang="pt-BR" sz="2400" dirty="0"/>
              <a:t>Existem quatro modificadores de acesso:</a:t>
            </a:r>
          </a:p>
          <a:p>
            <a:pPr lvl="2" algn="just">
              <a:spcBef>
                <a:spcPct val="50000"/>
              </a:spcBef>
            </a:pPr>
            <a:r>
              <a:rPr lang="pt-BR" sz="2000" b="1" i="1" dirty="0" err="1">
                <a:solidFill>
                  <a:schemeClr val="accent1"/>
                </a:solidFill>
              </a:rPr>
              <a:t>public</a:t>
            </a:r>
            <a:r>
              <a:rPr lang="pt-BR" sz="2000" dirty="0"/>
              <a:t>: garante que o campo ou método da classe declarado com este modificador poderá ser acessados ou executado a partir de qualquer outra classe.</a:t>
            </a:r>
          </a:p>
          <a:p>
            <a:pPr lvl="2" algn="just">
              <a:spcBef>
                <a:spcPct val="50000"/>
              </a:spcBef>
            </a:pPr>
            <a:r>
              <a:rPr lang="pt-BR" sz="2000" b="1" i="1" dirty="0">
                <a:solidFill>
                  <a:schemeClr val="accent1"/>
                </a:solidFill>
              </a:rPr>
              <a:t>Private</a:t>
            </a:r>
            <a:r>
              <a:rPr lang="pt-BR" sz="2000" dirty="0"/>
              <a:t>: só podem ser acessados, modificados ou executados por métodos da mesma classe, sendo ocultos para o programador usuário que for usar instâncias desta classe ou criar classes herdeiras ou derivadas.</a:t>
            </a:r>
          </a:p>
        </p:txBody>
      </p:sp>
    </p:spTree>
    <p:extLst>
      <p:ext uri="{BB962C8B-B14F-4D97-AF65-F5344CB8AC3E}">
        <p14:creationId xmlns:p14="http://schemas.microsoft.com/office/powerpoint/2010/main" val="24138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105BE035-053F-4649-8FFA-80C30F18AA11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711200" y="712789"/>
            <a:ext cx="9390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 smtClean="0"/>
              <a:t>Como implementar o encapsulamento?</a:t>
            </a:r>
            <a:endParaRPr lang="pt-BR" sz="4000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58812" y="1616075"/>
            <a:ext cx="1069498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Modificadores de acesso </a:t>
            </a:r>
            <a:endParaRPr lang="pt-BR" sz="2800" dirty="0" smtClean="0"/>
          </a:p>
          <a:p>
            <a:pPr lvl="2" algn="just">
              <a:spcBef>
                <a:spcPct val="50000"/>
              </a:spcBef>
            </a:pPr>
            <a:r>
              <a:rPr lang="pt-BR" sz="2000" b="1" i="1" dirty="0" err="1">
                <a:solidFill>
                  <a:schemeClr val="accent1"/>
                </a:solidFill>
              </a:rPr>
              <a:t>protected</a:t>
            </a:r>
            <a:r>
              <a:rPr lang="pt-BR" sz="2000" dirty="0"/>
              <a:t>: funciona como o modificador </a:t>
            </a:r>
            <a:r>
              <a:rPr lang="pt-BR" sz="2000" dirty="0" err="1"/>
              <a:t>private</a:t>
            </a:r>
            <a:r>
              <a:rPr lang="pt-BR" sz="2000" dirty="0"/>
              <a:t>, exceto que classes herdeiras ou derivadas também terão acesso ao campo ou método.</a:t>
            </a:r>
          </a:p>
          <a:p>
            <a:pPr lvl="2" algn="just">
              <a:spcBef>
                <a:spcPct val="50000"/>
              </a:spcBef>
            </a:pPr>
            <a:r>
              <a:rPr lang="pt-BR" sz="2000" dirty="0"/>
              <a:t>Finalmente, campos e métodos podem ser declarados sem modificadores. Nesse caso, eles serão considerados como pertencentes à categoria </a:t>
            </a:r>
            <a:r>
              <a:rPr lang="pt-BR" sz="2000" b="1" i="1" dirty="0" err="1">
                <a:solidFill>
                  <a:schemeClr val="accent1"/>
                </a:solidFill>
              </a:rPr>
              <a:t>package</a:t>
            </a:r>
            <a:r>
              <a:rPr lang="pt-BR" sz="2000" dirty="0"/>
              <a:t>, significando que seus campos e métodos serão visíveis para todas as classes de um mesmo pacote ou </a:t>
            </a:r>
            <a:r>
              <a:rPr lang="pt-BR" sz="2000" b="1" i="1" dirty="0" err="1" smtClean="0">
                <a:solidFill>
                  <a:schemeClr val="accent1"/>
                </a:solidFill>
              </a:rPr>
              <a:t>package</a:t>
            </a:r>
            <a:r>
              <a:rPr lang="pt-BR" sz="2000" dirty="0" smtClean="0"/>
              <a:t>.</a:t>
            </a:r>
          </a:p>
          <a:p>
            <a:pPr lvl="2" algn="just">
              <a:spcBef>
                <a:spcPct val="50000"/>
              </a:spcBef>
            </a:pPr>
            <a:endParaRPr lang="pt-BR" sz="2000" dirty="0"/>
          </a:p>
          <a:p>
            <a:pPr algn="just">
              <a:spcBef>
                <a:spcPct val="50000"/>
              </a:spcBef>
            </a:pPr>
            <a:r>
              <a:rPr lang="pt-BR" sz="2400" dirty="0" smtClean="0"/>
              <a:t>Ao </a:t>
            </a:r>
            <a:r>
              <a:rPr lang="pt-BR" sz="2400" dirty="0"/>
              <a:t>criar classes, o programador de classes deve implementar uma política de ocultação ou de acesso a dados e a métodos internos.</a:t>
            </a:r>
          </a:p>
          <a:p>
            <a:pPr algn="just">
              <a:spcBef>
                <a:spcPct val="50000"/>
              </a:spcBef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2440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105BE035-053F-4649-8FFA-80C30F18AA11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711200" y="712789"/>
            <a:ext cx="9390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 smtClean="0"/>
              <a:t>Como implementar o encapsulamento?</a:t>
            </a:r>
            <a:endParaRPr lang="pt-BR" sz="4000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58812" y="1616075"/>
            <a:ext cx="1069498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Modificadores de acesso </a:t>
            </a:r>
            <a:endParaRPr lang="pt-BR" sz="2800" dirty="0" smtClean="0"/>
          </a:p>
          <a:p>
            <a:pPr lvl="1" algn="just">
              <a:spcBef>
                <a:spcPct val="50000"/>
              </a:spcBef>
            </a:pPr>
            <a:r>
              <a:rPr lang="pt-BR" sz="2400" dirty="0"/>
              <a:t>Regras básicas para implementação de políticas para classes simples:</a:t>
            </a:r>
          </a:p>
          <a:p>
            <a:pPr lvl="2" algn="just">
              <a:spcBef>
                <a:spcPct val="50000"/>
              </a:spcBef>
            </a:pPr>
            <a:r>
              <a:rPr lang="pt-BR" sz="2000" dirty="0"/>
              <a:t>Todo campo deve ser declarado  como </a:t>
            </a:r>
            <a:r>
              <a:rPr lang="pt-BR" sz="2000" b="1" i="1" dirty="0" err="1">
                <a:solidFill>
                  <a:schemeClr val="accent1"/>
                </a:solidFill>
              </a:rPr>
              <a:t>private</a:t>
            </a:r>
            <a:r>
              <a:rPr lang="pt-BR" sz="2000" dirty="0"/>
              <a:t> ou </a:t>
            </a:r>
            <a:r>
              <a:rPr lang="pt-BR" sz="2000" b="1" i="1" dirty="0" err="1">
                <a:solidFill>
                  <a:schemeClr val="accent1"/>
                </a:solidFill>
              </a:rPr>
              <a:t>protected</a:t>
            </a:r>
            <a:r>
              <a:rPr lang="pt-BR" sz="2000" dirty="0"/>
              <a:t>.</a:t>
            </a:r>
          </a:p>
          <a:p>
            <a:pPr lvl="2" algn="just">
              <a:spcBef>
                <a:spcPct val="50000"/>
              </a:spcBef>
            </a:pPr>
            <a:r>
              <a:rPr lang="pt-BR" sz="2000" dirty="0"/>
              <a:t>Métodos que devem ser acessíveis devem ser declarados com o modificador </a:t>
            </a:r>
            <a:r>
              <a:rPr lang="pt-BR" sz="2000" b="1" i="1" dirty="0">
                <a:solidFill>
                  <a:schemeClr val="accent1"/>
                </a:solidFill>
              </a:rPr>
              <a:t>public</a:t>
            </a:r>
            <a:r>
              <a:rPr lang="pt-BR" sz="2000" dirty="0"/>
              <a:t>. Caso classes não venham a ser agrupadas em pacotes, a omissão não gera problemas.</a:t>
            </a:r>
          </a:p>
          <a:p>
            <a:pPr lvl="2" algn="just">
              <a:spcBef>
                <a:spcPct val="50000"/>
              </a:spcBef>
            </a:pPr>
            <a:r>
              <a:rPr lang="pt-BR" sz="2000" dirty="0"/>
              <a:t>Métodos para controle dos campos devem ser escritos, e estes métodos devem ter o modificador </a:t>
            </a:r>
            <a:r>
              <a:rPr lang="pt-BR" sz="2000" b="1" i="1" dirty="0">
                <a:solidFill>
                  <a:schemeClr val="accent1"/>
                </a:solidFill>
              </a:rPr>
              <a:t>public</a:t>
            </a:r>
            <a:r>
              <a:rPr lang="pt-BR" sz="2000" dirty="0"/>
              <a:t>.</a:t>
            </a:r>
          </a:p>
          <a:p>
            <a:pPr lvl="2" algn="just">
              <a:spcBef>
                <a:spcPct val="50000"/>
              </a:spcBef>
            </a:pPr>
            <a:r>
              <a:rPr lang="pt-BR" sz="2000" dirty="0"/>
              <a:t>Se for desejável, métodos podem ser declarados como </a:t>
            </a:r>
            <a:r>
              <a:rPr lang="pt-BR" sz="2000" b="1" i="1" dirty="0" err="1">
                <a:solidFill>
                  <a:schemeClr val="accent1"/>
                </a:solidFill>
              </a:rPr>
              <a:t>private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579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err="1" smtClean="0"/>
              <a:t>Get</a:t>
            </a:r>
            <a:r>
              <a:rPr lang="pt-BR" dirty="0" smtClean="0"/>
              <a:t> e Set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1041" y="1600201"/>
            <a:ext cx="8947759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Na OO temos um padrão de métodos para atualizar e consultar dados ocultos (privados) em uma classe</a:t>
            </a:r>
          </a:p>
          <a:p>
            <a:pPr eaLnBrk="1" hangingPunct="1"/>
            <a:endParaRPr lang="pt-BR" dirty="0" smtClean="0"/>
          </a:p>
          <a:p>
            <a:pPr lvl="1"/>
            <a:r>
              <a:rPr lang="pt-BR" dirty="0" err="1" smtClean="0"/>
              <a:t>Get</a:t>
            </a:r>
            <a:r>
              <a:rPr lang="pt-BR" dirty="0" smtClean="0"/>
              <a:t>: utilizados para obter (consultar) o valor do atributo oculto.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Set: utilizado para alterar o valor de um atributo oculto.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O uso de </a:t>
            </a:r>
            <a:r>
              <a:rPr lang="pt-BR" dirty="0" err="1" smtClean="0"/>
              <a:t>get</a:t>
            </a:r>
            <a:r>
              <a:rPr lang="pt-BR" dirty="0" smtClean="0"/>
              <a:t> e set garante um único ponto de acesso ao atributo</a:t>
            </a:r>
          </a:p>
          <a:p>
            <a:pPr lvl="2"/>
            <a:r>
              <a:rPr lang="pt-BR" dirty="0" smtClean="0"/>
              <a:t>Permite realização de críticas, </a:t>
            </a:r>
            <a:r>
              <a:rPr lang="pt-BR" dirty="0" err="1" smtClean="0"/>
              <a:t>etc</a:t>
            </a:r>
            <a:endParaRPr lang="pt-BR" dirty="0" smtClean="0"/>
          </a:p>
        </p:txBody>
      </p:sp>
      <p:sp>
        <p:nvSpPr>
          <p:cNvPr id="66564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F4C9D544-B29C-40DF-A9C1-288318E89ABC}" type="slidenum">
              <a:rPr lang="pt-BR" smtClean="0"/>
              <a:pPr/>
              <a:t>14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4079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sz="4000"/>
              <a:t>Get e Set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8191" y="1263650"/>
            <a:ext cx="3575398" cy="4876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 err="1"/>
              <a:t>public</a:t>
            </a:r>
            <a:r>
              <a:rPr lang="pt-BR" sz="1600" b="1" dirty="0"/>
              <a:t> </a:t>
            </a:r>
            <a:r>
              <a:rPr lang="pt-BR" sz="1600" b="1" dirty="0" err="1"/>
              <a:t>class</a:t>
            </a:r>
            <a:r>
              <a:rPr lang="pt-BR" sz="1600" b="1" dirty="0"/>
              <a:t> </a:t>
            </a:r>
            <a:r>
              <a:rPr lang="pt-BR" sz="1600" b="1" dirty="0" smtClean="0"/>
              <a:t>Aluno{//</a:t>
            </a:r>
            <a:r>
              <a:rPr lang="pt-BR" sz="1600" b="1" dirty="0"/>
              <a:t>classe </a:t>
            </a:r>
            <a:r>
              <a:rPr lang="pt-BR" sz="1600" b="1" dirty="0" smtClean="0"/>
              <a:t>Aluno</a:t>
            </a:r>
            <a:endParaRPr lang="pt-BR" sz="1600" b="1" dirty="0"/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 </a:t>
            </a:r>
            <a:r>
              <a:rPr lang="pt-BR" sz="1600" b="1" dirty="0" err="1"/>
              <a:t>private</a:t>
            </a:r>
            <a:r>
              <a:rPr lang="pt-BR" sz="1600" b="1" dirty="0"/>
              <a:t> </a:t>
            </a:r>
            <a:r>
              <a:rPr lang="pt-BR" sz="1600" b="1" dirty="0" err="1" smtClean="0"/>
              <a:t>int</a:t>
            </a:r>
            <a:r>
              <a:rPr lang="pt-BR" sz="1600" b="1" dirty="0" smtClean="0"/>
              <a:t> matricula;</a:t>
            </a:r>
            <a:endParaRPr lang="pt-BR" sz="1600" b="1" dirty="0"/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 </a:t>
            </a:r>
            <a:r>
              <a:rPr lang="pt-BR" sz="1600" b="1" dirty="0" err="1"/>
              <a:t>private</a:t>
            </a:r>
            <a:r>
              <a:rPr lang="pt-BR" sz="1600" b="1" dirty="0"/>
              <a:t> </a:t>
            </a:r>
            <a:r>
              <a:rPr lang="pt-BR" sz="1600" b="1" dirty="0" err="1" smtClean="0"/>
              <a:t>String</a:t>
            </a:r>
            <a:r>
              <a:rPr lang="pt-BR" sz="1600" b="1" dirty="0" smtClean="0"/>
              <a:t> nome, curso;</a:t>
            </a:r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private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float</a:t>
            </a:r>
            <a:r>
              <a:rPr lang="pt-BR" sz="1600" b="1" dirty="0" smtClean="0"/>
              <a:t> mensalidade; </a:t>
            </a:r>
            <a:endParaRPr lang="pt-BR" sz="1600" b="1" dirty="0"/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 </a:t>
            </a:r>
            <a:r>
              <a:rPr lang="pt-BR" sz="1600" b="1" dirty="0" err="1"/>
              <a:t>public</a:t>
            </a:r>
            <a:r>
              <a:rPr lang="pt-BR" sz="1600" b="1" dirty="0"/>
              <a:t> </a:t>
            </a:r>
            <a:r>
              <a:rPr lang="pt-BR" sz="1600" b="1" dirty="0" smtClean="0"/>
              <a:t>Aluno(</a:t>
            </a:r>
            <a:r>
              <a:rPr lang="pt-BR" sz="1600" b="1" dirty="0" err="1" smtClean="0"/>
              <a:t>int</a:t>
            </a:r>
            <a:r>
              <a:rPr lang="pt-BR" sz="1600" b="1" dirty="0" smtClean="0"/>
              <a:t> matricula, </a:t>
            </a:r>
            <a:r>
              <a:rPr lang="pt-BR" sz="1600" b="1" dirty="0" err="1" smtClean="0"/>
              <a:t>String</a:t>
            </a:r>
            <a:r>
              <a:rPr lang="pt-BR" sz="1600" b="1" dirty="0" smtClean="0"/>
              <a:t> nome, </a:t>
            </a:r>
            <a:r>
              <a:rPr lang="pt-BR" sz="1600" b="1" dirty="0" err="1" smtClean="0"/>
              <a:t>String</a:t>
            </a:r>
            <a:r>
              <a:rPr lang="pt-BR" sz="1600" b="1" dirty="0" smtClean="0"/>
              <a:t> curso, </a:t>
            </a:r>
            <a:r>
              <a:rPr lang="pt-BR" sz="1600" b="1" dirty="0" err="1" smtClean="0"/>
              <a:t>float</a:t>
            </a:r>
            <a:r>
              <a:rPr lang="pt-BR" sz="1600" b="1" dirty="0" smtClean="0"/>
              <a:t> mensalidade){</a:t>
            </a:r>
            <a:endParaRPr lang="pt-BR" sz="1600" b="1" dirty="0"/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  </a:t>
            </a:r>
            <a:r>
              <a:rPr lang="pt-BR" sz="1600" b="1" dirty="0" smtClean="0"/>
              <a:t>   </a:t>
            </a:r>
            <a:r>
              <a:rPr lang="pt-BR" sz="1600" b="1" dirty="0" err="1" smtClean="0"/>
              <a:t>this.matricula</a:t>
            </a:r>
            <a:r>
              <a:rPr lang="pt-BR" sz="1600" b="1" dirty="0" smtClean="0"/>
              <a:t> = </a:t>
            </a:r>
            <a:r>
              <a:rPr lang="pt-BR" sz="1600" b="1" dirty="0" err="1" smtClean="0"/>
              <a:t>matrcula</a:t>
            </a:r>
            <a:r>
              <a:rPr lang="pt-BR" sz="1600" b="1" dirty="0" smtClean="0"/>
              <a:t>;</a:t>
            </a:r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</a:t>
            </a:r>
            <a:r>
              <a:rPr lang="pt-BR" sz="1600" b="1" dirty="0" smtClean="0"/>
              <a:t>     </a:t>
            </a:r>
            <a:r>
              <a:rPr lang="pt-BR" sz="1600" b="1" dirty="0" err="1" smtClean="0"/>
              <a:t>this.nome</a:t>
            </a:r>
            <a:r>
              <a:rPr lang="pt-BR" sz="1600" b="1" dirty="0" smtClean="0"/>
              <a:t>=nome;</a:t>
            </a:r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</a:t>
            </a:r>
            <a:r>
              <a:rPr lang="pt-BR" sz="1600" b="1" dirty="0" smtClean="0"/>
              <a:t>     </a:t>
            </a:r>
            <a:r>
              <a:rPr lang="pt-BR" sz="1600" b="1" dirty="0" err="1" smtClean="0"/>
              <a:t>this.curso</a:t>
            </a:r>
            <a:r>
              <a:rPr lang="pt-BR" sz="1600" b="1" dirty="0" smtClean="0"/>
              <a:t>=curso;</a:t>
            </a:r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</a:t>
            </a:r>
            <a:r>
              <a:rPr lang="pt-BR" sz="1600" b="1" dirty="0" smtClean="0"/>
              <a:t>     </a:t>
            </a:r>
            <a:r>
              <a:rPr lang="pt-BR" sz="1600" b="1" dirty="0" err="1" smtClean="0"/>
              <a:t>this.mensalidade</a:t>
            </a:r>
            <a:r>
              <a:rPr lang="pt-BR" sz="1600" b="1" dirty="0" smtClean="0"/>
              <a:t>=mensalidade;</a:t>
            </a:r>
            <a:endParaRPr lang="pt-BR" sz="1600" b="1" dirty="0"/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 };</a:t>
            </a:r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 smtClean="0"/>
              <a:t>  </a:t>
            </a:r>
            <a:r>
              <a:rPr lang="pt-BR" sz="1600" b="1" dirty="0" err="1" smtClean="0"/>
              <a:t>public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void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setMatricula</a:t>
            </a:r>
            <a:r>
              <a:rPr lang="pt-BR" sz="1600" b="1" dirty="0" smtClean="0"/>
              <a:t>(</a:t>
            </a:r>
            <a:r>
              <a:rPr lang="pt-BR" sz="1600" b="1" dirty="0" err="1" smtClean="0"/>
              <a:t>int</a:t>
            </a:r>
            <a:r>
              <a:rPr lang="pt-BR" sz="1600" b="1" dirty="0" smtClean="0"/>
              <a:t> matricula){</a:t>
            </a:r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</a:t>
            </a:r>
            <a:r>
              <a:rPr lang="pt-BR" sz="1600" b="1" dirty="0" smtClean="0"/>
              <a:t>   </a:t>
            </a:r>
            <a:r>
              <a:rPr lang="pt-BR" sz="1600" b="1" dirty="0" err="1" smtClean="0"/>
              <a:t>this.matricula</a:t>
            </a:r>
            <a:r>
              <a:rPr lang="pt-BR" sz="1600" b="1" dirty="0" smtClean="0"/>
              <a:t>=matricula;</a:t>
            </a:r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}</a:t>
            </a:r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 </a:t>
            </a:r>
          </a:p>
        </p:txBody>
      </p:sp>
      <p:sp>
        <p:nvSpPr>
          <p:cNvPr id="67588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0FA64DB-E513-4084-8795-5092DAF7AC6A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9961" y="1263650"/>
            <a:ext cx="3575398" cy="4876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pt-BR" sz="1600" b="1" dirty="0" err="1" smtClean="0"/>
              <a:t>public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int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getMatricula</a:t>
            </a:r>
            <a:r>
              <a:rPr lang="pt-BR" sz="1600" b="1" dirty="0" smtClean="0"/>
              <a:t>(){</a:t>
            </a:r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pt-BR" sz="1600" b="1" dirty="0" smtClean="0"/>
              <a:t>   </a:t>
            </a:r>
            <a:r>
              <a:rPr lang="pt-BR" sz="1600" b="1" dirty="0" err="1" smtClean="0"/>
              <a:t>return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this.matricula</a:t>
            </a:r>
            <a:r>
              <a:rPr lang="pt-BR" sz="1600" b="1" dirty="0" smtClean="0"/>
              <a:t>;</a:t>
            </a:r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pt-BR" sz="1600" b="1" dirty="0" smtClean="0"/>
              <a:t>}</a:t>
            </a:r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pt-BR" sz="1600" b="1" dirty="0"/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pt-BR" sz="1600" b="1" dirty="0" err="1"/>
              <a:t>p</a:t>
            </a:r>
            <a:r>
              <a:rPr lang="pt-BR" sz="1600" b="1" dirty="0" err="1" smtClean="0"/>
              <a:t>ublic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void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setNome</a:t>
            </a:r>
            <a:r>
              <a:rPr lang="pt-BR" sz="1600" b="1" dirty="0" smtClean="0"/>
              <a:t>(</a:t>
            </a:r>
            <a:r>
              <a:rPr lang="pt-BR" sz="1600" b="1" dirty="0" err="1" smtClean="0"/>
              <a:t>String</a:t>
            </a:r>
            <a:r>
              <a:rPr lang="pt-BR" sz="1600" b="1" dirty="0" smtClean="0"/>
              <a:t> nome){</a:t>
            </a:r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pt-BR" sz="1600" b="1" dirty="0"/>
              <a:t> 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this.nome</a:t>
            </a:r>
            <a:r>
              <a:rPr lang="pt-BR" sz="1600" b="1" dirty="0" smtClean="0"/>
              <a:t>=nome;</a:t>
            </a:r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pt-BR" sz="1600" b="1" dirty="0" smtClean="0"/>
              <a:t>}</a:t>
            </a:r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pt-BR" sz="1600" b="1" dirty="0"/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pt-BR" sz="1600" b="1" dirty="0" err="1"/>
              <a:t>p</a:t>
            </a:r>
            <a:r>
              <a:rPr lang="pt-BR" sz="1600" b="1" dirty="0" err="1" smtClean="0"/>
              <a:t>ublic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String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getNome</a:t>
            </a:r>
            <a:r>
              <a:rPr lang="pt-BR" sz="1600" b="1" dirty="0" smtClean="0"/>
              <a:t>(){</a:t>
            </a:r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pt-BR" sz="1600" b="1" dirty="0"/>
              <a:t> 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return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this.nome</a:t>
            </a:r>
            <a:r>
              <a:rPr lang="pt-BR" sz="1600" b="1" dirty="0" smtClean="0"/>
              <a:t>;</a:t>
            </a:r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pt-BR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3600" dirty="0" smtClean="0"/>
              <a:t>Exercício para fazer em sala de aula</a:t>
            </a:r>
            <a:endParaRPr lang="pt-BR" sz="36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1145" y="1981201"/>
            <a:ext cx="9812055" cy="4513263"/>
          </a:xfrm>
        </p:spPr>
        <p:txBody>
          <a:bodyPr/>
          <a:lstStyle/>
          <a:p>
            <a:pPr algn="just" eaLnBrk="1" hangingPunct="1"/>
            <a:r>
              <a:rPr lang="pt-BR" dirty="0" smtClean="0"/>
              <a:t>Uma conta corrente possui um número, um saldo, um status que informa se ela é especial ou não e um limite. Crie uma classe conta que forneça métodos para que sejam feitos criações de conta, saques (uma conta corrente só pode fazer saques desde que o valor não exceda o limite de saque e o saldo), depósitos e emissão de saldo. Não esqueça de usar encapsulamento!</a:t>
            </a:r>
          </a:p>
        </p:txBody>
      </p:sp>
      <p:sp>
        <p:nvSpPr>
          <p:cNvPr id="69636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8517206C-CFCE-41DD-A58F-20AD5EC07B74}" type="slidenum">
              <a:rPr lang="pt-BR" smtClean="0"/>
              <a:pPr/>
              <a:t>16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326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para casa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Uma loja de roupas possui um nome de fantasia, uma razão social, um número de </a:t>
            </a:r>
            <a:r>
              <a:rPr lang="pt-BR" dirty="0" err="1"/>
              <a:t>cnpj</a:t>
            </a:r>
            <a:r>
              <a:rPr lang="pt-BR" dirty="0"/>
              <a:t>, um dígito do </a:t>
            </a:r>
            <a:r>
              <a:rPr lang="pt-BR" dirty="0" err="1"/>
              <a:t>cnpj</a:t>
            </a:r>
            <a:r>
              <a:rPr lang="pt-BR" dirty="0"/>
              <a:t>, um valor de faturamento e uma área em m</a:t>
            </a:r>
            <a:r>
              <a:rPr lang="pt-BR" baseline="30000" dirty="0"/>
              <a:t>2</a:t>
            </a:r>
            <a:r>
              <a:rPr lang="pt-BR" dirty="0"/>
              <a:t>. Construa uma classe loja conforme descrição acima </a:t>
            </a:r>
            <a:r>
              <a:rPr lang="pt-BR" dirty="0" smtClean="0"/>
              <a:t>e </a:t>
            </a:r>
            <a:r>
              <a:rPr lang="pt-BR" dirty="0"/>
              <a:t>forneça os seguintes </a:t>
            </a:r>
            <a:r>
              <a:rPr lang="pt-BR" dirty="0" smtClean="0"/>
              <a:t>métodos:</a:t>
            </a:r>
            <a:r>
              <a:rPr lang="pt-BR" dirty="0"/>
              <a:t> </a:t>
            </a:r>
          </a:p>
          <a:p>
            <a:pPr lvl="1"/>
            <a:r>
              <a:rPr lang="pt-BR" dirty="0"/>
              <a:t>Um </a:t>
            </a:r>
            <a:r>
              <a:rPr lang="pt-BR" dirty="0" smtClean="0"/>
              <a:t>método </a:t>
            </a:r>
            <a:r>
              <a:rPr lang="pt-BR" dirty="0"/>
              <a:t>que permita criar uma loja informando o nome de fantasia, a razão social, o </a:t>
            </a:r>
            <a:r>
              <a:rPr lang="pt-BR" dirty="0" err="1"/>
              <a:t>cnpj</a:t>
            </a:r>
            <a:r>
              <a:rPr lang="pt-BR" dirty="0"/>
              <a:t> e o digito do </a:t>
            </a:r>
            <a:r>
              <a:rPr lang="pt-BR" dirty="0" err="1" smtClean="0"/>
              <a:t>cnpj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Um </a:t>
            </a:r>
            <a:r>
              <a:rPr lang="pt-BR" dirty="0" smtClean="0"/>
              <a:t>método que </a:t>
            </a:r>
            <a:r>
              <a:rPr lang="pt-BR" dirty="0"/>
              <a:t>permita criar uma loja informando o nome de fantasia, o </a:t>
            </a:r>
            <a:r>
              <a:rPr lang="pt-BR" dirty="0" err="1"/>
              <a:t>cnpj</a:t>
            </a:r>
            <a:r>
              <a:rPr lang="pt-BR" dirty="0"/>
              <a:t> e o digito do </a:t>
            </a:r>
            <a:r>
              <a:rPr lang="pt-BR" dirty="0" err="1" smtClean="0"/>
              <a:t>cnpj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dirty="0"/>
              <a:t>o valor do </a:t>
            </a:r>
            <a:r>
              <a:rPr lang="pt-BR" dirty="0" smtClean="0"/>
              <a:t>faturamento e a área. </a:t>
            </a:r>
            <a:r>
              <a:rPr lang="pt-BR" dirty="0"/>
              <a:t>Neste caso considere que a razão social é igual ao nome de </a:t>
            </a:r>
            <a:r>
              <a:rPr lang="pt-BR" dirty="0" smtClean="0"/>
              <a:t>fantasia;</a:t>
            </a:r>
            <a:endParaRPr lang="pt-BR" dirty="0"/>
          </a:p>
          <a:p>
            <a:pPr lvl="1"/>
            <a:r>
              <a:rPr lang="pt-BR" dirty="0"/>
              <a:t>Um </a:t>
            </a:r>
            <a:r>
              <a:rPr lang="pt-BR" dirty="0" smtClean="0"/>
              <a:t>método que </a:t>
            </a:r>
            <a:r>
              <a:rPr lang="pt-BR" dirty="0"/>
              <a:t>permita verificar se uma loja tem faturamento superior ao de outra </a:t>
            </a:r>
            <a:r>
              <a:rPr lang="pt-BR" dirty="0" smtClean="0"/>
              <a:t>loja;</a:t>
            </a:r>
            <a:endParaRPr lang="pt-BR" dirty="0"/>
          </a:p>
          <a:p>
            <a:pPr lvl="1"/>
            <a:r>
              <a:rPr lang="pt-BR" dirty="0"/>
              <a:t>Um </a:t>
            </a:r>
            <a:r>
              <a:rPr lang="pt-BR" dirty="0" smtClean="0"/>
              <a:t>método que </a:t>
            </a:r>
            <a:r>
              <a:rPr lang="pt-BR" dirty="0"/>
              <a:t>permita calcular o valor do aluguel de uma loja. Sabe-se que o aluguel custa R$50,00 por m</a:t>
            </a:r>
            <a:r>
              <a:rPr lang="pt-BR" baseline="30000" dirty="0"/>
              <a:t>2 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Um método que permita calcular o valor do aluguel de uma loja. Neste caso deve ser informado o </a:t>
            </a:r>
            <a:r>
              <a:rPr lang="pt-BR" smtClean="0"/>
              <a:t>valor por m</a:t>
            </a:r>
            <a:r>
              <a:rPr lang="pt-BR" baseline="30000" smtClean="0"/>
              <a:t>2.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19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Objetivo</a:t>
            </a:r>
          </a:p>
          <a:p>
            <a:pPr lvl="1"/>
            <a:r>
              <a:rPr lang="pt-BR" dirty="0"/>
              <a:t>Descrever as vantagens e conceitos do encapsulamento </a:t>
            </a:r>
          </a:p>
          <a:p>
            <a:pPr lvl="1"/>
            <a:r>
              <a:rPr lang="pt-BR" dirty="0" smtClean="0"/>
              <a:t>Distinguir </a:t>
            </a:r>
            <a:r>
              <a:rPr lang="pt-BR" dirty="0"/>
              <a:t>os modificadores de acesso e sua aplicação </a:t>
            </a:r>
          </a:p>
          <a:p>
            <a:pPr lvl="1"/>
            <a:r>
              <a:rPr lang="pt-BR" dirty="0" smtClean="0"/>
              <a:t>Desenvolver </a:t>
            </a:r>
            <a:r>
              <a:rPr lang="pt-BR" dirty="0"/>
              <a:t>classes que utilizem encapsulamento 	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Bibliografia básica</a:t>
            </a:r>
          </a:p>
          <a:p>
            <a:pPr lvl="1"/>
            <a:r>
              <a:rPr lang="pt-BR" dirty="0" smtClean="0"/>
              <a:t>Vídeo </a:t>
            </a:r>
            <a:r>
              <a:rPr lang="pt-BR" dirty="0"/>
              <a:t>1: Curso de Java 31 - Orientação a Objetos: Modificadores </a:t>
            </a:r>
            <a:r>
              <a:rPr lang="pt-BR" dirty="0" err="1"/>
              <a:t>private</a:t>
            </a:r>
            <a:r>
              <a:rPr lang="pt-BR" dirty="0"/>
              <a:t> e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smtClean="0"/>
              <a:t> https</a:t>
            </a:r>
            <a:r>
              <a:rPr lang="pt-BR" dirty="0"/>
              <a:t>://www.youtube.com/watch?v=6oD7TE90e-M 	</a:t>
            </a:r>
            <a:endParaRPr lang="pt-BR" dirty="0" smtClean="0"/>
          </a:p>
          <a:p>
            <a:pPr lvl="1"/>
            <a:r>
              <a:rPr lang="pt-BR" dirty="0"/>
              <a:t>Vídeo 2: Curso de Java 32 - Orientação a Objetos: Encapsulamento: métodos </a:t>
            </a:r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r>
              <a:rPr lang="pt-BR" dirty="0"/>
              <a:t> </a:t>
            </a:r>
            <a:r>
              <a:rPr lang="pt-BR" dirty="0" smtClean="0"/>
              <a:t>https</a:t>
            </a:r>
            <a:r>
              <a:rPr lang="pt-BR" dirty="0"/>
              <a:t>://www.youtube.com/watch?v=vKif9IxYTLY 	</a:t>
            </a:r>
            <a:endParaRPr lang="pt-BR" dirty="0" smtClean="0"/>
          </a:p>
          <a:p>
            <a:pPr lvl="1"/>
            <a:r>
              <a:rPr lang="pt-BR" dirty="0"/>
              <a:t>Livro: FÉLIX, R. Programação Orientada a Objetos. São Paulo: Pearson </a:t>
            </a:r>
            <a:r>
              <a:rPr lang="pt-BR" dirty="0" err="1"/>
              <a:t>Education</a:t>
            </a:r>
            <a:r>
              <a:rPr lang="pt-BR" dirty="0"/>
              <a:t> do Brasil, 2016. 164p. [Biblioteca Virtual Universitária]. 	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	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7575" y="1825625"/>
            <a:ext cx="4648200" cy="3347624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 que acontece quando você está com dor de cabeça e toma um comprimido?</a:t>
            </a:r>
          </a:p>
          <a:p>
            <a:r>
              <a:rPr lang="pt-BR" dirty="0" smtClean="0"/>
              <a:t>Não sabemos, mas também não precisamos saber! O médico precisa.</a:t>
            </a:r>
          </a:p>
          <a:p>
            <a:r>
              <a:rPr lang="pt-BR" dirty="0" smtClean="0"/>
              <a:t>Sabemos que o comprimido tem um serviço de analgesia e nos consumimos esse serviço!</a:t>
            </a:r>
            <a:endParaRPr lang="pt-BR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85" y="1680419"/>
            <a:ext cx="5460466" cy="363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8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acontece quando compramos algo pela internet e pagamos com cartão de crédito?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38776"/>
            <a:ext cx="10515600" cy="3347624"/>
          </a:xfrm>
        </p:spPr>
        <p:txBody>
          <a:bodyPr>
            <a:normAutofit/>
          </a:bodyPr>
          <a:lstStyle/>
          <a:p>
            <a:r>
              <a:rPr lang="pt-BR" dirty="0" smtClean="0"/>
              <a:t>Os sites geralmente estão filiados a um serviço de pagamento, ex. </a:t>
            </a:r>
            <a:r>
              <a:rPr lang="pt-BR" dirty="0" err="1" smtClean="0"/>
              <a:t>paypal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site não tem relacionamento com bancos ou administradoras de cartão, esses serviços é que tem</a:t>
            </a:r>
          </a:p>
          <a:p>
            <a:endParaRPr lang="pt-BR" dirty="0"/>
          </a:p>
          <a:p>
            <a:r>
              <a:rPr lang="pt-BR" dirty="0"/>
              <a:t>Nos geralmente conhecemos esse serviço e sabemos que é seguro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imaginar que a comunicação funciona assim: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581384" y="2254685"/>
            <a:ext cx="4772416" cy="3494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de pagamento</a:t>
            </a:r>
          </a:p>
          <a:p>
            <a:r>
              <a:rPr lang="pt-BR" dirty="0" smtClean="0"/>
              <a:t>Checa seus dados</a:t>
            </a:r>
          </a:p>
          <a:p>
            <a:r>
              <a:rPr lang="pt-BR" dirty="0" smtClean="0"/>
              <a:t>Valida sua senha</a:t>
            </a:r>
          </a:p>
          <a:p>
            <a:r>
              <a:rPr lang="pt-BR" dirty="0" smtClean="0"/>
              <a:t>Verifica se você tem saldo disponível</a:t>
            </a:r>
          </a:p>
          <a:p>
            <a:r>
              <a:rPr lang="pt-BR" dirty="0" smtClean="0"/>
              <a:t>Se tiver saldo</a:t>
            </a:r>
          </a:p>
          <a:p>
            <a:r>
              <a:rPr lang="pt-BR" dirty="0" smtClean="0"/>
              <a:t>        Atualiza seu saldo</a:t>
            </a:r>
          </a:p>
          <a:p>
            <a:r>
              <a:rPr lang="pt-BR" dirty="0" smtClean="0"/>
              <a:t>        Gera o número de autorização</a:t>
            </a:r>
          </a:p>
          <a:p>
            <a:r>
              <a:rPr lang="pt-BR" dirty="0" smtClean="0"/>
              <a:t>        Devolve a autorização</a:t>
            </a:r>
          </a:p>
          <a:p>
            <a:r>
              <a:rPr lang="pt-BR" dirty="0" smtClean="0"/>
              <a:t>Se não tiver saldo</a:t>
            </a:r>
          </a:p>
          <a:p>
            <a:r>
              <a:rPr lang="pt-BR" dirty="0" smtClean="0"/>
              <a:t>        Devolve código de erro </a:t>
            </a:r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5198301" y="3231715"/>
            <a:ext cx="1139869" cy="73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>
            <a:off x="5085567" y="4634630"/>
            <a:ext cx="1127343" cy="66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838200" y="4331156"/>
            <a:ext cx="3646118" cy="1744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 site</a:t>
            </a:r>
          </a:p>
          <a:p>
            <a:pPr lvl="1"/>
            <a:r>
              <a:rPr lang="pt-BR" dirty="0" smtClean="0"/>
              <a:t>Recebe o retorno da solicitação de pagamento</a:t>
            </a:r>
          </a:p>
          <a:p>
            <a:pPr lvl="1"/>
            <a:r>
              <a:rPr lang="pt-BR" dirty="0" smtClean="0"/>
              <a:t>(Sim/Não)</a:t>
            </a:r>
            <a:endParaRPr lang="pt-BR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2138776"/>
            <a:ext cx="3646118" cy="1744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 site informa o valor</a:t>
            </a:r>
          </a:p>
          <a:p>
            <a:r>
              <a:rPr lang="pt-BR" dirty="0"/>
              <a:t>V</a:t>
            </a:r>
            <a:r>
              <a:rPr lang="pt-BR" dirty="0" smtClean="0"/>
              <a:t>ocê</a:t>
            </a:r>
          </a:p>
          <a:p>
            <a:pPr lvl="1"/>
            <a:r>
              <a:rPr lang="pt-BR" dirty="0" smtClean="0"/>
              <a:t>Informa o número do cartão</a:t>
            </a:r>
          </a:p>
          <a:p>
            <a:pPr lvl="1"/>
            <a:r>
              <a:rPr lang="pt-BR" dirty="0" smtClean="0"/>
              <a:t>Validade</a:t>
            </a:r>
          </a:p>
          <a:p>
            <a:pPr lvl="1"/>
            <a:r>
              <a:rPr lang="pt-BR" dirty="0" smtClean="0"/>
              <a:t>Código de verificação</a:t>
            </a:r>
          </a:p>
          <a:p>
            <a:pPr lvl="1"/>
            <a:r>
              <a:rPr lang="pt-BR" dirty="0" smtClean="0"/>
              <a:t>Senha</a:t>
            </a:r>
          </a:p>
        </p:txBody>
      </p:sp>
    </p:spTree>
    <p:extLst>
      <p:ext uri="{BB962C8B-B14F-4D97-AF65-F5344CB8AC3E}">
        <p14:creationId xmlns:p14="http://schemas.microsoft.com/office/powerpoint/2010/main" val="10544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se a forma como o sistema de pagamento checa os dados mudar?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38776"/>
            <a:ext cx="3646118" cy="1744292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O site informa o valor</a:t>
            </a:r>
          </a:p>
          <a:p>
            <a:r>
              <a:rPr lang="pt-BR" dirty="0" smtClean="0"/>
              <a:t>Você</a:t>
            </a:r>
          </a:p>
          <a:p>
            <a:pPr lvl="1"/>
            <a:r>
              <a:rPr lang="pt-BR" dirty="0" smtClean="0"/>
              <a:t>Informa o número do cartão</a:t>
            </a:r>
          </a:p>
          <a:p>
            <a:pPr lvl="1"/>
            <a:r>
              <a:rPr lang="pt-BR" dirty="0" smtClean="0"/>
              <a:t>Validade</a:t>
            </a:r>
          </a:p>
          <a:p>
            <a:pPr lvl="1"/>
            <a:r>
              <a:rPr lang="pt-BR" dirty="0" smtClean="0"/>
              <a:t>Código de verificação</a:t>
            </a:r>
          </a:p>
          <a:p>
            <a:pPr lvl="1"/>
            <a:r>
              <a:rPr lang="pt-BR" dirty="0" smtClean="0"/>
              <a:t>Senha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6581384" y="2254685"/>
            <a:ext cx="4772416" cy="3494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de pagamento</a:t>
            </a:r>
          </a:p>
          <a:p>
            <a:r>
              <a:rPr lang="pt-BR" dirty="0" smtClean="0"/>
              <a:t>Checa seus dados</a:t>
            </a:r>
          </a:p>
          <a:p>
            <a:r>
              <a:rPr lang="pt-BR" dirty="0" smtClean="0"/>
              <a:t>Valida sua senha</a:t>
            </a:r>
          </a:p>
          <a:p>
            <a:r>
              <a:rPr lang="pt-BR" dirty="0" smtClean="0"/>
              <a:t>Verifica se você tem saldo disponível</a:t>
            </a:r>
          </a:p>
          <a:p>
            <a:r>
              <a:rPr lang="pt-BR" dirty="0" smtClean="0"/>
              <a:t>Se tiver saldo ou </a:t>
            </a:r>
            <a:r>
              <a:rPr lang="pt-BR" dirty="0" smtClean="0">
                <a:solidFill>
                  <a:srgbClr val="FF0000"/>
                </a:solidFill>
              </a:rPr>
              <a:t>(o valor for até 1000,00)</a:t>
            </a:r>
          </a:p>
          <a:p>
            <a:r>
              <a:rPr lang="pt-BR" dirty="0" smtClean="0"/>
              <a:t>        Atualiza seu saldo</a:t>
            </a:r>
          </a:p>
          <a:p>
            <a:r>
              <a:rPr lang="pt-BR" dirty="0" smtClean="0"/>
              <a:t>        Gera o número de autorização</a:t>
            </a:r>
          </a:p>
          <a:p>
            <a:r>
              <a:rPr lang="pt-BR" dirty="0" smtClean="0"/>
              <a:t>        Devolve a autorização</a:t>
            </a:r>
          </a:p>
          <a:p>
            <a:r>
              <a:rPr lang="pt-BR" dirty="0" smtClean="0"/>
              <a:t>Se não tiver saldo</a:t>
            </a:r>
          </a:p>
          <a:p>
            <a:r>
              <a:rPr lang="pt-BR" dirty="0" smtClean="0"/>
              <a:t>        Devolve código de erro </a:t>
            </a:r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5198301" y="3231715"/>
            <a:ext cx="1139869" cy="73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>
            <a:off x="5085567" y="4634630"/>
            <a:ext cx="1127343" cy="66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838200" y="4331156"/>
            <a:ext cx="3646118" cy="1744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O site</a:t>
            </a:r>
          </a:p>
          <a:p>
            <a:pPr lvl="1"/>
            <a:r>
              <a:rPr lang="pt-BR" sz="1800" dirty="0" smtClean="0"/>
              <a:t>Recebe o retorno da solicitação de pagamento</a:t>
            </a:r>
          </a:p>
          <a:p>
            <a:pPr lvl="1"/>
            <a:r>
              <a:rPr lang="pt-BR" sz="1800" dirty="0" smtClean="0"/>
              <a:t>(Sim/Não)</a:t>
            </a:r>
            <a:endParaRPr lang="pt-BR" sz="1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536504" y="5959501"/>
            <a:ext cx="4871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FF0000"/>
                </a:solidFill>
              </a:rPr>
              <a:t>O que mudou no site?</a:t>
            </a:r>
            <a:endParaRPr lang="pt-B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9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0B718B2-9D3B-4835-B455-C203BF549128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18435" name="Text Box 1028"/>
          <p:cNvSpPr txBox="1">
            <a:spLocks noChangeArrowheads="1"/>
          </p:cNvSpPr>
          <p:nvPr/>
        </p:nvSpPr>
        <p:spPr bwMode="auto">
          <a:xfrm>
            <a:off x="838200" y="712789"/>
            <a:ext cx="9263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/>
              <a:t>Encapsulamento</a:t>
            </a:r>
          </a:p>
        </p:txBody>
      </p:sp>
      <p:sp>
        <p:nvSpPr>
          <p:cNvPr id="18436" name="Text Box 1029"/>
          <p:cNvSpPr txBox="1">
            <a:spLocks noChangeArrowheads="1"/>
          </p:cNvSpPr>
          <p:nvPr/>
        </p:nvSpPr>
        <p:spPr bwMode="auto">
          <a:xfrm>
            <a:off x="1117600" y="1692276"/>
            <a:ext cx="8947151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 smtClean="0"/>
              <a:t>Em </a:t>
            </a:r>
            <a:r>
              <a:rPr lang="pt-BR" sz="2800" dirty="0"/>
              <a:t>muitos casos, será desejável </a:t>
            </a:r>
            <a:r>
              <a:rPr lang="pt-BR" sz="2800" dirty="0" smtClean="0"/>
              <a:t>ocultar detalhes de funcionamento interno de das classes</a:t>
            </a:r>
            <a:endParaRPr lang="pt-BR" sz="2800" dirty="0"/>
          </a:p>
          <a:p>
            <a:pPr lvl="1" algn="just">
              <a:spcBef>
                <a:spcPct val="50000"/>
              </a:spcBef>
            </a:pPr>
            <a:r>
              <a:rPr lang="pt-BR" sz="2400" dirty="0" err="1"/>
              <a:t>Ex</a:t>
            </a:r>
            <a:r>
              <a:rPr lang="pt-BR" sz="2400" dirty="0"/>
              <a:t>: Máquina fotográfica – o mecanismo da câmera oculta os dados e a maneira como são processados.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Image result for camara fotogrÃ¡f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13" y="3892973"/>
            <a:ext cx="4714168" cy="282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8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77655" y="2133600"/>
            <a:ext cx="10226957" cy="659704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chemeClr val="tx1"/>
                </a:solidFill>
                <a:latin typeface="Century Schoolbook" pitchFamily="18" charset="0"/>
              </a:rPr>
              <a:t>Interação entre objetos sem conhecimento do funcionamento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826" y="3236216"/>
            <a:ext cx="5010410" cy="322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364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71B56495-6007-43A0-A908-0D7511F79B99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711200" y="712789"/>
            <a:ext cx="9390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/>
              <a:t>Encapsulamento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016000" y="1692276"/>
            <a:ext cx="904875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 smtClean="0"/>
              <a:t>O encapsulamento pode trazer diversas vantagens:</a:t>
            </a:r>
          </a:p>
          <a:p>
            <a:pPr marL="914400" lvl="1" indent="-4572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Protege os dados contra acessos indevidos</a:t>
            </a:r>
          </a:p>
          <a:p>
            <a:pPr marL="914400" lvl="1" indent="-4572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Tende a criar sistemas mais coesos</a:t>
            </a:r>
            <a:endParaRPr lang="pt-BR" sz="2800" dirty="0"/>
          </a:p>
          <a:p>
            <a:pPr marL="914400" lvl="1" indent="-4572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Facilita o reuso</a:t>
            </a:r>
          </a:p>
          <a:p>
            <a:pPr marL="914400" lvl="1" indent="-4572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Facilita a manutenção</a:t>
            </a:r>
          </a:p>
          <a:p>
            <a:pPr marL="914400" lvl="1" indent="-4572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Facilita a evolução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6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1014</Words>
  <Application>Microsoft Office PowerPoint</Application>
  <PresentationFormat>Widescreen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Century Schoolbook</vt:lpstr>
      <vt:lpstr>Tema do Office</vt:lpstr>
      <vt:lpstr>Programação Orientada a Objetos  Aula 4 – Encapsulamento </vt:lpstr>
      <vt:lpstr>Plano de Aula</vt:lpstr>
      <vt:lpstr>Apresentação do PowerPoint</vt:lpstr>
      <vt:lpstr>O que acontece quando compramos algo pela internet e pagamos com cartão de crédito?</vt:lpstr>
      <vt:lpstr>Vamos imaginar que a comunicação funciona assim:</vt:lpstr>
      <vt:lpstr>E se a forma como o sistema de pagamento checa os dados mudar?</vt:lpstr>
      <vt:lpstr>Apresentação do PowerPoint</vt:lpstr>
      <vt:lpstr>Encapsulamento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Get e Set</vt:lpstr>
      <vt:lpstr>Get e Set</vt:lpstr>
      <vt:lpstr>Exercício para fazer em sala de aula</vt:lpstr>
      <vt:lpstr>Exercício para casa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 Aula 3 - MÉTODOS ÁGEIS DE DESENVOLVIMENTO DE SOFTWARE  - Programação Extrema (XP). Scrum.  - Gerenciamento ágil.  - Escalonamento de métodos ágeis.</dc:title>
  <dc:creator>Ana</dc:creator>
  <cp:lastModifiedBy>Ana Patricia Fontes Magalhaes Mascarenhas</cp:lastModifiedBy>
  <cp:revision>37</cp:revision>
  <dcterms:created xsi:type="dcterms:W3CDTF">2018-02-07T22:03:14Z</dcterms:created>
  <dcterms:modified xsi:type="dcterms:W3CDTF">2019-08-29T12:44:52Z</dcterms:modified>
</cp:coreProperties>
</file>