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A56B5-7F76-4D05-B3DD-A3355ACC2B54}" type="datetimeFigureOut">
              <a:rPr lang="pt-BR" smtClean="0"/>
              <a:t>24/03/2018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C1938-D698-4F6D-9442-70DB453F4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4105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A6165A-C120-4942-92B2-30B3A0701353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215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0838" y="692150"/>
            <a:ext cx="6157912" cy="3463925"/>
          </a:xfrm>
          <a:ln/>
        </p:spPr>
      </p:sp>
      <p:sp>
        <p:nvSpPr>
          <p:cNvPr id="215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87850"/>
            <a:ext cx="5029200" cy="4156075"/>
          </a:xfrm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4028664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24/03/2018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1780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24/03/2018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792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24/03/2018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0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24/03/2018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559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24/03/2018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9265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24/03/2018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027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24/03/2018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7857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24/03/2018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422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24/03/2018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822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24/03/2018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3471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24/03/2018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391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03646-BD15-4B63-87ED-7B69DE070D59}" type="datetimeFigureOut">
              <a:rPr lang="pt-BR" smtClean="0"/>
              <a:t>24/03/2018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921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400833"/>
            <a:ext cx="9144000" cy="310913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Programação Orientada a Objetos</a:t>
            </a:r>
            <a:br>
              <a:rPr lang="pt-BR" dirty="0" smtClean="0"/>
            </a:br>
            <a:r>
              <a:rPr lang="pt-BR" sz="2200" dirty="0" smtClean="0"/>
              <a:t>Aula 5 – Programação OO com Java</a:t>
            </a:r>
            <a:br>
              <a:rPr lang="pt-BR" sz="2200" dirty="0" smtClean="0"/>
            </a:br>
            <a:r>
              <a:rPr lang="pt-BR" sz="2200" dirty="0" smtClean="0"/>
              <a:t>Declaração de variáveis</a:t>
            </a:r>
            <a:br>
              <a:rPr lang="pt-BR" sz="2200" dirty="0" smtClean="0"/>
            </a:br>
            <a:r>
              <a:rPr lang="pt-BR" sz="2200" dirty="0" smtClean="0"/>
              <a:t>Tipos de variáveis e </a:t>
            </a:r>
            <a:r>
              <a:rPr lang="pt-BR" sz="2200" dirty="0" err="1" smtClean="0"/>
              <a:t>casting</a:t>
            </a: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>Controle de fluxo de controle</a:t>
            </a:r>
            <a:br>
              <a:rPr lang="pt-BR" sz="2200" dirty="0" smtClean="0"/>
            </a:br>
            <a:r>
              <a:rPr lang="pt-BR" sz="2200" dirty="0" err="1" smtClean="0"/>
              <a:t>Controle</a:t>
            </a:r>
            <a:r>
              <a:rPr lang="pt-BR" sz="2200" dirty="0" smtClean="0"/>
              <a:t> de fluxo de repetição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115605"/>
            <a:ext cx="9144000" cy="1655762"/>
          </a:xfrm>
        </p:spPr>
        <p:txBody>
          <a:bodyPr/>
          <a:lstStyle/>
          <a:p>
            <a:r>
              <a:rPr lang="pt-BR" dirty="0" smtClean="0"/>
              <a:t>Dra. Ana Patrícia F. Magalhães Mascarenhas</a:t>
            </a:r>
          </a:p>
          <a:p>
            <a:r>
              <a:rPr lang="pt-BR" dirty="0" smtClean="0"/>
              <a:t>anapatriciamagalhaes@gmail.com</a:t>
            </a:r>
          </a:p>
          <a:p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55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280BCBD6-B3A4-42F9-A0FE-27C4CD8E25E8}" type="slidenum">
              <a:rPr lang="pt-BR" smtClean="0"/>
              <a:pPr/>
              <a:t>10</a:t>
            </a:fld>
            <a:endParaRPr lang="pt-BR" smtClean="0"/>
          </a:p>
        </p:txBody>
      </p:sp>
      <p:sp>
        <p:nvSpPr>
          <p:cNvPr id="98307" name="Rectangle 2"/>
          <p:cNvSpPr>
            <a:spLocks noChangeArrowheads="1"/>
          </p:cNvSpPr>
          <p:nvPr/>
        </p:nvSpPr>
        <p:spPr bwMode="auto">
          <a:xfrm>
            <a:off x="2057400" y="1295400"/>
            <a:ext cx="8210550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Char char="l"/>
            </a:pPr>
            <a:r>
              <a:rPr lang="pt-BR" sz="2400">
                <a:latin typeface="Times New Roman" charset="0"/>
              </a:rPr>
              <a:t> </a:t>
            </a:r>
            <a:r>
              <a:rPr lang="pt-BR" sz="2800"/>
              <a:t>for		</a:t>
            </a:r>
            <a:r>
              <a:rPr lang="pt-BR" sz="2400" b="1"/>
              <a:t>for(inicialiazação; terminação; iteração)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None/>
            </a:pPr>
            <a:r>
              <a:rPr lang="pt-BR" sz="2400" b="1"/>
              <a:t>		{   bloco de comandos;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None/>
            </a:pPr>
            <a:r>
              <a:rPr lang="pt-BR" sz="2400" b="1"/>
              <a:t>		}</a:t>
            </a:r>
          </a:p>
          <a:p>
            <a:pPr eaLnBrk="0" hangingPunct="0"/>
            <a:endParaRPr lang="pt-BR" sz="2000" b="1"/>
          </a:p>
          <a:p>
            <a:pPr eaLnBrk="0" hangingPunct="0">
              <a:buClr>
                <a:srgbClr val="1717FF"/>
              </a:buClr>
              <a:buFontTx/>
              <a:buChar char="•"/>
            </a:pPr>
            <a:r>
              <a:rPr lang="pt-BR" sz="2800">
                <a:latin typeface="Times New Roman" charset="0"/>
              </a:rPr>
              <a:t> </a:t>
            </a:r>
            <a:r>
              <a:rPr lang="pt-BR" sz="2800"/>
              <a:t>Observações:</a:t>
            </a:r>
          </a:p>
          <a:p>
            <a:pPr lvl="1" algn="just" eaLnBrk="0" hangingPunct="0">
              <a:lnSpc>
                <a:spcPct val="140000"/>
              </a:lnSpc>
              <a:buClr>
                <a:srgbClr val="1717FF"/>
              </a:buClr>
              <a:buFontTx/>
              <a:buChar char="•"/>
            </a:pPr>
            <a:r>
              <a:rPr lang="pt-BR" sz="2400"/>
              <a:t> </a:t>
            </a:r>
            <a:r>
              <a:rPr lang="pt-BR" sz="2200"/>
              <a:t>Num </a:t>
            </a:r>
            <a:r>
              <a:rPr lang="pt-BR" sz="2200" i="1"/>
              <a:t>loop</a:t>
            </a:r>
            <a:r>
              <a:rPr lang="pt-BR" sz="2200"/>
              <a:t> for é explicita as quatro partes de uma iteração.</a:t>
            </a:r>
          </a:p>
          <a:p>
            <a:pPr lvl="1" algn="just" eaLnBrk="0" hangingPunct="0">
              <a:lnSpc>
                <a:spcPct val="140000"/>
              </a:lnSpc>
              <a:buClr>
                <a:srgbClr val="1717FF"/>
              </a:buClr>
              <a:buFontTx/>
              <a:buChar char="•"/>
            </a:pPr>
            <a:r>
              <a:rPr lang="pt-BR" sz="2200"/>
              <a:t> Um erro comum é colocar o ponto e vírgula após o for, ficando o bloco de comandos fora do laço. O resultado é um </a:t>
            </a:r>
            <a:r>
              <a:rPr lang="pt-BR" sz="2200" i="1"/>
              <a:t>loop</a:t>
            </a:r>
            <a:r>
              <a:rPr lang="pt-BR" sz="2200"/>
              <a:t> que nada realiza.</a:t>
            </a:r>
          </a:p>
        </p:txBody>
      </p:sp>
      <p:sp>
        <p:nvSpPr>
          <p:cNvPr id="98308" name="AutoShape 3"/>
          <p:cNvSpPr>
            <a:spLocks noChangeArrowheads="1"/>
          </p:cNvSpPr>
          <p:nvPr/>
        </p:nvSpPr>
        <p:spPr bwMode="auto">
          <a:xfrm>
            <a:off x="8096250" y="2305050"/>
            <a:ext cx="1524000" cy="609600"/>
          </a:xfrm>
          <a:prstGeom prst="wedgeRectCallout">
            <a:avLst>
              <a:gd name="adj1" fmla="val -105000"/>
              <a:gd name="adj2" fmla="val -142449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pt-BR"/>
              <a:t>Estrutura do Comando</a:t>
            </a:r>
          </a:p>
        </p:txBody>
      </p:sp>
      <p:sp>
        <p:nvSpPr>
          <p:cNvPr id="98309" name="Rectangle 5"/>
          <p:cNvSpPr>
            <a:spLocks noChangeArrowheads="1"/>
          </p:cNvSpPr>
          <p:nvPr/>
        </p:nvSpPr>
        <p:spPr bwMode="auto">
          <a:xfrm>
            <a:off x="1981200" y="457200"/>
            <a:ext cx="8229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sz="3600"/>
              <a:t>Estruturas de repetição</a:t>
            </a:r>
          </a:p>
        </p:txBody>
      </p:sp>
    </p:spTree>
    <p:extLst>
      <p:ext uri="{BB962C8B-B14F-4D97-AF65-F5344CB8AC3E}">
        <p14:creationId xmlns:p14="http://schemas.microsoft.com/office/powerpoint/2010/main" val="35163059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3F6517C8-8B0C-4FE1-94A6-E91F7DE9BF8E}" type="slidenum">
              <a:rPr lang="pt-BR" smtClean="0"/>
              <a:pPr/>
              <a:t>11</a:t>
            </a:fld>
            <a:endParaRPr lang="pt-BR" smtClean="0"/>
          </a:p>
        </p:txBody>
      </p:sp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2057400" y="1295400"/>
            <a:ext cx="8210550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None/>
            </a:pPr>
            <a:endParaRPr lang="pt-BR" sz="2000"/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2286000" y="762001"/>
            <a:ext cx="6948184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pt-BR" sz="2000" dirty="0" err="1"/>
              <a:t>public</a:t>
            </a:r>
            <a:r>
              <a:rPr kumimoji="1" lang="pt-BR" sz="2000" dirty="0"/>
              <a:t> </a:t>
            </a:r>
            <a:r>
              <a:rPr kumimoji="1" lang="pt-BR" sz="2000" dirty="0" err="1"/>
              <a:t>class</a:t>
            </a:r>
            <a:r>
              <a:rPr kumimoji="1" lang="pt-BR" sz="2000" dirty="0"/>
              <a:t> </a:t>
            </a:r>
            <a:r>
              <a:rPr kumimoji="1" lang="pt-BR" sz="2000" dirty="0" err="1"/>
              <a:t>exemploCondicaoRepeticao</a:t>
            </a:r>
            <a:endParaRPr kumimoji="1" lang="pt-BR" sz="2000" dirty="0"/>
          </a:p>
          <a:p>
            <a:pPr>
              <a:lnSpc>
                <a:spcPct val="120000"/>
              </a:lnSpc>
            </a:pPr>
            <a:r>
              <a:rPr kumimoji="1" lang="pt-BR" sz="2000" dirty="0" smtClean="0"/>
              <a:t> </a:t>
            </a:r>
            <a:r>
              <a:rPr kumimoji="1" lang="pt-BR" sz="2000" dirty="0" err="1"/>
              <a:t>public</a:t>
            </a:r>
            <a:r>
              <a:rPr kumimoji="1" lang="pt-BR" sz="2000" dirty="0"/>
              <a:t> </a:t>
            </a:r>
            <a:r>
              <a:rPr kumimoji="1" lang="pt-BR" sz="2000" dirty="0" err="1"/>
              <a:t>static</a:t>
            </a:r>
            <a:r>
              <a:rPr kumimoji="1" lang="pt-BR" sz="2000" dirty="0"/>
              <a:t> </a:t>
            </a:r>
            <a:r>
              <a:rPr kumimoji="1" lang="pt-BR" sz="2000" dirty="0" err="1"/>
              <a:t>void</a:t>
            </a:r>
            <a:r>
              <a:rPr kumimoji="1" lang="pt-BR" sz="2000" dirty="0"/>
              <a:t> </a:t>
            </a:r>
            <a:r>
              <a:rPr kumimoji="1" lang="pt-BR" sz="2000" dirty="0" err="1"/>
              <a:t>main</a:t>
            </a:r>
            <a:r>
              <a:rPr kumimoji="1" lang="pt-BR" sz="2000" dirty="0"/>
              <a:t> (</a:t>
            </a:r>
            <a:r>
              <a:rPr kumimoji="1" lang="pt-BR" sz="2000" dirty="0" err="1"/>
              <a:t>String</a:t>
            </a:r>
            <a:r>
              <a:rPr kumimoji="1" lang="pt-BR" sz="2000" dirty="0"/>
              <a:t> </a:t>
            </a:r>
            <a:r>
              <a:rPr kumimoji="1" lang="pt-BR" sz="2000" dirty="0" err="1"/>
              <a:t>args</a:t>
            </a:r>
            <a:r>
              <a:rPr kumimoji="1" lang="pt-BR" sz="2000" dirty="0"/>
              <a:t>[])</a:t>
            </a:r>
          </a:p>
          <a:p>
            <a:pPr>
              <a:lnSpc>
                <a:spcPct val="120000"/>
              </a:lnSpc>
            </a:pPr>
            <a:r>
              <a:rPr kumimoji="1" lang="pt-BR" sz="2000" dirty="0"/>
              <a:t>   {  </a:t>
            </a:r>
            <a:r>
              <a:rPr kumimoji="1" lang="pt-BR" sz="2000" dirty="0" err="1"/>
              <a:t>double</a:t>
            </a:r>
            <a:r>
              <a:rPr kumimoji="1" lang="pt-BR" sz="2000" dirty="0"/>
              <a:t> valor = 1;</a:t>
            </a:r>
          </a:p>
          <a:p>
            <a:pPr>
              <a:lnSpc>
                <a:spcPct val="120000"/>
              </a:lnSpc>
            </a:pPr>
            <a:r>
              <a:rPr kumimoji="1" lang="pt-BR" sz="2000" dirty="0"/>
              <a:t>      char letra='A';</a:t>
            </a:r>
          </a:p>
          <a:p>
            <a:pPr>
              <a:lnSpc>
                <a:spcPct val="120000"/>
              </a:lnSpc>
            </a:pPr>
            <a:r>
              <a:rPr kumimoji="1" lang="pt-BR" sz="2000" dirty="0"/>
              <a:t>      </a:t>
            </a:r>
            <a:r>
              <a:rPr kumimoji="1" lang="pt-BR" sz="2000" dirty="0" err="1"/>
              <a:t>int</a:t>
            </a:r>
            <a:r>
              <a:rPr kumimoji="1" lang="pt-BR" sz="2000" dirty="0"/>
              <a:t> contador;</a:t>
            </a:r>
          </a:p>
          <a:p>
            <a:pPr>
              <a:lnSpc>
                <a:spcPct val="120000"/>
              </a:lnSpc>
            </a:pPr>
            <a:r>
              <a:rPr kumimoji="1" lang="pt-BR" sz="2000" dirty="0"/>
              <a:t>      </a:t>
            </a:r>
            <a:r>
              <a:rPr kumimoji="1" lang="pt-BR" sz="2000" dirty="0" err="1"/>
              <a:t>while</a:t>
            </a:r>
            <a:r>
              <a:rPr kumimoji="1" lang="pt-BR" sz="2000" dirty="0"/>
              <a:t>(valor &lt;= 20)</a:t>
            </a:r>
          </a:p>
          <a:p>
            <a:pPr>
              <a:lnSpc>
                <a:spcPct val="120000"/>
              </a:lnSpc>
            </a:pPr>
            <a:r>
              <a:rPr kumimoji="1" lang="pt-BR" sz="2000" dirty="0"/>
              <a:t>      {   </a:t>
            </a:r>
            <a:r>
              <a:rPr kumimoji="1" lang="pt-BR" sz="2000" dirty="0" err="1"/>
              <a:t>System.out.println</a:t>
            </a:r>
            <a:r>
              <a:rPr kumimoji="1" lang="pt-BR" sz="2000" dirty="0"/>
              <a:t>(valor);</a:t>
            </a:r>
          </a:p>
          <a:p>
            <a:pPr>
              <a:lnSpc>
                <a:spcPct val="120000"/>
              </a:lnSpc>
            </a:pPr>
            <a:r>
              <a:rPr kumimoji="1" lang="pt-BR" sz="2000" dirty="0"/>
              <a:t>          valor  *=2;</a:t>
            </a:r>
          </a:p>
          <a:p>
            <a:pPr>
              <a:lnSpc>
                <a:spcPct val="120000"/>
              </a:lnSpc>
            </a:pPr>
            <a:r>
              <a:rPr kumimoji="1" lang="pt-BR" sz="2000" dirty="0"/>
              <a:t>          </a:t>
            </a:r>
            <a:r>
              <a:rPr kumimoji="1" lang="pt-BR" sz="2000" dirty="0" err="1"/>
              <a:t>if</a:t>
            </a:r>
            <a:r>
              <a:rPr kumimoji="1" lang="pt-BR" sz="2000" dirty="0"/>
              <a:t> (valor &gt;= 20)</a:t>
            </a:r>
          </a:p>
          <a:p>
            <a:pPr>
              <a:lnSpc>
                <a:spcPct val="120000"/>
              </a:lnSpc>
            </a:pPr>
            <a:r>
              <a:rPr kumimoji="1" lang="pt-BR" sz="2000" dirty="0"/>
              <a:t>          {  </a:t>
            </a:r>
            <a:r>
              <a:rPr kumimoji="1" lang="pt-BR" sz="2000" dirty="0" err="1"/>
              <a:t>System.out.println</a:t>
            </a:r>
            <a:r>
              <a:rPr kumimoji="1" lang="pt-BR" sz="2000" dirty="0"/>
              <a:t>("Fim da exemplificação do </a:t>
            </a:r>
            <a:r>
              <a:rPr kumimoji="1" lang="pt-BR" sz="2000" dirty="0" err="1"/>
              <a:t>while</a:t>
            </a:r>
            <a:r>
              <a:rPr kumimoji="1" lang="pt-BR" sz="2000" dirty="0"/>
              <a:t> e </a:t>
            </a:r>
            <a:r>
              <a:rPr kumimoji="1" lang="pt-BR" sz="2000" dirty="0" err="1"/>
              <a:t>if</a:t>
            </a:r>
            <a:r>
              <a:rPr kumimoji="1" lang="pt-BR" sz="2000" dirty="0"/>
              <a:t>");</a:t>
            </a:r>
          </a:p>
          <a:p>
            <a:pPr>
              <a:lnSpc>
                <a:spcPct val="120000"/>
              </a:lnSpc>
            </a:pPr>
            <a:r>
              <a:rPr kumimoji="1" lang="pt-BR" sz="2000" dirty="0"/>
              <a:t>          }   </a:t>
            </a:r>
          </a:p>
          <a:p>
            <a:pPr>
              <a:lnSpc>
                <a:spcPct val="120000"/>
              </a:lnSpc>
            </a:pPr>
            <a:r>
              <a:rPr kumimoji="1" lang="pt-BR" sz="2000" dirty="0"/>
              <a:t>      }</a:t>
            </a:r>
          </a:p>
          <a:p>
            <a:pPr>
              <a:lnSpc>
                <a:spcPct val="120000"/>
              </a:lnSpc>
            </a:pPr>
            <a:r>
              <a:rPr kumimoji="1" lang="pt-BR" sz="2000" dirty="0"/>
              <a:t>      for (contador=0; contador &lt; 10; contador++)</a:t>
            </a:r>
          </a:p>
          <a:p>
            <a:pPr>
              <a:lnSpc>
                <a:spcPct val="120000"/>
              </a:lnSpc>
            </a:pPr>
            <a:r>
              <a:rPr kumimoji="1" lang="pt-BR" sz="2000" dirty="0"/>
              <a:t>      {    </a:t>
            </a:r>
            <a:r>
              <a:rPr kumimoji="1" lang="pt-BR" sz="2000" dirty="0" err="1"/>
              <a:t>System.out.println</a:t>
            </a:r>
            <a:r>
              <a:rPr kumimoji="1" lang="pt-BR" sz="2000" dirty="0"/>
              <a:t>(contador);</a:t>
            </a:r>
          </a:p>
          <a:p>
            <a:pPr>
              <a:lnSpc>
                <a:spcPct val="120000"/>
              </a:lnSpc>
            </a:pPr>
            <a:r>
              <a:rPr kumimoji="1" lang="pt-BR" sz="2000" dirty="0"/>
              <a:t>      }</a:t>
            </a:r>
          </a:p>
          <a:p>
            <a:pPr>
              <a:lnSpc>
                <a:spcPct val="120000"/>
              </a:lnSpc>
            </a:pPr>
            <a:r>
              <a:rPr kumimoji="1" lang="pt-BR" sz="2000" dirty="0"/>
              <a:t>      </a:t>
            </a:r>
            <a:r>
              <a:rPr kumimoji="1" lang="pt-BR" sz="2000" dirty="0" err="1"/>
              <a:t>System.out.println</a:t>
            </a:r>
            <a:r>
              <a:rPr kumimoji="1" lang="pt-BR" sz="2000" dirty="0"/>
              <a:t>("Fim da exemplificação do for");</a:t>
            </a:r>
          </a:p>
        </p:txBody>
      </p:sp>
      <p:sp>
        <p:nvSpPr>
          <p:cNvPr id="99333" name="Rectangle 5"/>
          <p:cNvSpPr>
            <a:spLocks noChangeArrowheads="1"/>
          </p:cNvSpPr>
          <p:nvPr/>
        </p:nvSpPr>
        <p:spPr bwMode="auto">
          <a:xfrm>
            <a:off x="1981200" y="285750"/>
            <a:ext cx="8229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sz="3600"/>
              <a:t>Exemplos (decisão e repetição)</a:t>
            </a:r>
          </a:p>
        </p:txBody>
      </p:sp>
    </p:spTree>
    <p:extLst>
      <p:ext uri="{BB962C8B-B14F-4D97-AF65-F5344CB8AC3E}">
        <p14:creationId xmlns:p14="http://schemas.microsoft.com/office/powerpoint/2010/main" val="19389700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768122DF-4459-471B-BF60-89F54E6831C9}" type="slidenum">
              <a:rPr lang="pt-BR" smtClean="0"/>
              <a:pPr/>
              <a:t>12</a:t>
            </a:fld>
            <a:endParaRPr lang="pt-BR" smtClean="0"/>
          </a:p>
        </p:txBody>
      </p:sp>
      <p:sp>
        <p:nvSpPr>
          <p:cNvPr id="100355" name="Rectangle 1027"/>
          <p:cNvSpPr>
            <a:spLocks noChangeArrowheads="1"/>
          </p:cNvSpPr>
          <p:nvPr/>
        </p:nvSpPr>
        <p:spPr bwMode="auto">
          <a:xfrm>
            <a:off x="2057400" y="1295400"/>
            <a:ext cx="8210550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None/>
            </a:pPr>
            <a:endParaRPr lang="pt-BR" sz="2000"/>
          </a:p>
        </p:txBody>
      </p:sp>
      <p:sp>
        <p:nvSpPr>
          <p:cNvPr id="100356" name="Text Box 1028"/>
          <p:cNvSpPr txBox="1">
            <a:spLocks noChangeArrowheads="1"/>
          </p:cNvSpPr>
          <p:nvPr/>
        </p:nvSpPr>
        <p:spPr bwMode="auto">
          <a:xfrm>
            <a:off x="2251075" y="963613"/>
            <a:ext cx="7400616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pt-BR" sz="2000"/>
              <a:t>     int i = 0; </a:t>
            </a:r>
          </a:p>
          <a:p>
            <a:r>
              <a:rPr kumimoji="1" lang="pt-BR" sz="2000"/>
              <a:t>     do</a:t>
            </a:r>
          </a:p>
          <a:p>
            <a:r>
              <a:rPr kumimoji="1" lang="pt-BR" sz="2000"/>
              <a:t>      {    switch (letra)</a:t>
            </a:r>
          </a:p>
          <a:p>
            <a:r>
              <a:rPr kumimoji="1" lang="pt-BR" sz="2000"/>
              <a:t>           { case 'A' : System.out.println(letra + " é uma vogal");</a:t>
            </a:r>
          </a:p>
          <a:p>
            <a:r>
              <a:rPr kumimoji="1" lang="pt-BR" sz="2000"/>
              <a:t>                      break;</a:t>
            </a:r>
          </a:p>
          <a:p>
            <a:r>
              <a:rPr kumimoji="1" lang="pt-BR" sz="2000"/>
              <a:t>             case 'E' : System.out.println(letra + " é uma vogal");</a:t>
            </a:r>
          </a:p>
          <a:p>
            <a:r>
              <a:rPr kumimoji="1" lang="pt-BR" sz="2000"/>
              <a:t>                      break;</a:t>
            </a:r>
          </a:p>
          <a:p>
            <a:r>
              <a:rPr kumimoji="1" lang="pt-BR" sz="2000"/>
              <a:t>             case 'I' : System.out.println(letra + " é uma vogal");</a:t>
            </a:r>
          </a:p>
          <a:p>
            <a:r>
              <a:rPr kumimoji="1" lang="pt-BR" sz="2000"/>
              <a:t>                      break;</a:t>
            </a:r>
          </a:p>
          <a:p>
            <a:r>
              <a:rPr kumimoji="1" lang="pt-BR" sz="2000"/>
              <a:t>             case 'O' : System.out.println(letra + " é uma vogal");</a:t>
            </a:r>
          </a:p>
          <a:p>
            <a:r>
              <a:rPr kumimoji="1" lang="pt-BR" sz="2000"/>
              <a:t>                      break; </a:t>
            </a:r>
          </a:p>
          <a:p>
            <a:r>
              <a:rPr kumimoji="1" lang="pt-BR" sz="2000"/>
              <a:t>             case 'U' : System.out.println(letra + " é uma vogal");</a:t>
            </a:r>
          </a:p>
          <a:p>
            <a:r>
              <a:rPr kumimoji="1" lang="pt-BR" sz="2000"/>
              <a:t>                      break;</a:t>
            </a:r>
          </a:p>
          <a:p>
            <a:r>
              <a:rPr kumimoji="1" lang="pt-BR" sz="2000"/>
              <a:t>        }</a:t>
            </a:r>
          </a:p>
          <a:p>
            <a:r>
              <a:rPr kumimoji="1" lang="pt-BR" sz="2000"/>
              <a:t>        letra = args[i];</a:t>
            </a:r>
          </a:p>
          <a:p>
            <a:r>
              <a:rPr kumimoji="1" lang="pt-BR" sz="2000"/>
              <a:t>      } while (letra != 'Z');</a:t>
            </a:r>
          </a:p>
          <a:p>
            <a:r>
              <a:rPr kumimoji="1" lang="pt-BR" sz="2000"/>
              <a:t>      System.out.println("Fim da exemplificação do switch e do-while");</a:t>
            </a:r>
          </a:p>
          <a:p>
            <a:r>
              <a:rPr kumimoji="1" lang="pt-BR" sz="2000"/>
              <a:t>   }</a:t>
            </a:r>
          </a:p>
          <a:p>
            <a:r>
              <a:rPr kumimoji="1" lang="pt-BR" sz="2000"/>
              <a:t>}</a:t>
            </a:r>
          </a:p>
        </p:txBody>
      </p:sp>
      <p:sp>
        <p:nvSpPr>
          <p:cNvPr id="100357" name="Rectangle 1029"/>
          <p:cNvSpPr>
            <a:spLocks noChangeArrowheads="1"/>
          </p:cNvSpPr>
          <p:nvPr/>
        </p:nvSpPr>
        <p:spPr bwMode="auto">
          <a:xfrm>
            <a:off x="1981200" y="285750"/>
            <a:ext cx="8229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sz="3600"/>
              <a:t>Exemplos (decisão e repetição)</a:t>
            </a:r>
          </a:p>
        </p:txBody>
      </p:sp>
    </p:spTree>
    <p:extLst>
      <p:ext uri="{BB962C8B-B14F-4D97-AF65-F5344CB8AC3E}">
        <p14:creationId xmlns:p14="http://schemas.microsoft.com/office/powerpoint/2010/main" val="11899182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91847" y="1971805"/>
            <a:ext cx="7502047" cy="1893888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Criando Aplicações em Java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242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Criando Aplicações em Java</a:t>
            </a:r>
            <a:endParaRPr lang="en-US" smtClean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981200" y="1600201"/>
            <a:ext cx="7467600" cy="4873625"/>
          </a:xfrm>
        </p:spPr>
        <p:txBody>
          <a:bodyPr/>
          <a:lstStyle/>
          <a:p>
            <a:pPr eaLnBrk="1" hangingPunct="1"/>
            <a:r>
              <a:rPr lang="pt-BR"/>
              <a:t>Até o momento criamos classes que mapeiam modelos do mundo real, mas não criamos programas de computador.</a:t>
            </a:r>
          </a:p>
          <a:p>
            <a:pPr eaLnBrk="1" hangingPunct="1"/>
            <a:r>
              <a:rPr lang="pt-BR"/>
              <a:t>Programas completos executam um algoritmo com passos bem definidos para realização de uma tarefa.</a:t>
            </a:r>
          </a:p>
          <a:p>
            <a:pPr eaLnBrk="1" hangingPunct="1"/>
            <a:r>
              <a:rPr lang="pt-BR"/>
              <a:t>O primeiro passo para executar um programa é determinar um ponto de entrada, ponto inicial.</a:t>
            </a:r>
            <a:endParaRPr lang="en-US"/>
          </a:p>
        </p:txBody>
      </p:sp>
      <p:sp>
        <p:nvSpPr>
          <p:cNvPr id="71684" name="Espaço Reservado para Número de Slide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006E74D9-6CEB-40BE-A014-491F9B4D648F}" type="slidenum">
              <a:rPr lang="pt-BR" smtClean="0"/>
              <a:pPr/>
              <a:t>14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47403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Criando Aplicações em Java</a:t>
            </a:r>
            <a:endParaRPr lang="en-US" smtClean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465545" y="1600201"/>
            <a:ext cx="10045873" cy="48736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sz="1800" dirty="0"/>
              <a:t>Em Java, pode-se criar uma classe com um método especial que será considerado o ponto de entrada de um programa.</a:t>
            </a:r>
          </a:p>
          <a:p>
            <a:pPr eaLnBrk="1" hangingPunct="1">
              <a:lnSpc>
                <a:spcPct val="80000"/>
              </a:lnSpc>
            </a:pPr>
            <a:endParaRPr lang="pt-BR" sz="1800" dirty="0"/>
          </a:p>
          <a:p>
            <a:pPr eaLnBrk="1" hangingPunct="1">
              <a:lnSpc>
                <a:spcPct val="80000"/>
              </a:lnSpc>
            </a:pPr>
            <a:r>
              <a:rPr lang="pt-BR" sz="1800" dirty="0"/>
              <a:t>A presença deste método faz com que a classe se torne executável</a:t>
            </a:r>
          </a:p>
          <a:p>
            <a:pPr eaLnBrk="1" hangingPunct="1">
              <a:lnSpc>
                <a:spcPct val="80000"/>
              </a:lnSpc>
            </a:pPr>
            <a:endParaRPr lang="pt-BR" sz="1800" dirty="0"/>
          </a:p>
          <a:p>
            <a:pPr eaLnBrk="1" hangingPunct="1">
              <a:lnSpc>
                <a:spcPct val="80000"/>
              </a:lnSpc>
            </a:pPr>
            <a:r>
              <a:rPr lang="pt-BR" sz="1800" dirty="0"/>
              <a:t>O método especial é chamado </a:t>
            </a:r>
            <a:r>
              <a:rPr lang="pt-BR" sz="1800" b="1" dirty="0" err="1">
                <a:solidFill>
                  <a:schemeClr val="accent1"/>
                </a:solidFill>
              </a:rPr>
              <a:t>main</a:t>
            </a:r>
            <a:r>
              <a:rPr lang="pt-BR" sz="1800" dirty="0"/>
              <a:t> e deve obrigatoriamente ter: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pt-BR" sz="1800" dirty="0"/>
          </a:p>
          <a:p>
            <a:pPr lvl="1" eaLnBrk="1" hangingPunct="1">
              <a:lnSpc>
                <a:spcPct val="80000"/>
              </a:lnSpc>
            </a:pPr>
            <a:r>
              <a:rPr lang="pt-BR" sz="1600" dirty="0"/>
              <a:t>modificadores </a:t>
            </a:r>
            <a:r>
              <a:rPr lang="pt-BR" sz="1600" dirty="0" err="1"/>
              <a:t>pubic</a:t>
            </a:r>
            <a:r>
              <a:rPr lang="pt-BR" sz="1600" dirty="0"/>
              <a:t> </a:t>
            </a:r>
            <a:r>
              <a:rPr lang="pt-BR" sz="1600" dirty="0" err="1"/>
              <a:t>static</a:t>
            </a:r>
            <a:r>
              <a:rPr lang="pt-BR" sz="1600" dirty="0"/>
              <a:t>;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600" dirty="0"/>
              <a:t>retornar </a:t>
            </a:r>
            <a:r>
              <a:rPr lang="pt-BR" sz="1600" dirty="0" err="1"/>
              <a:t>void</a:t>
            </a:r>
            <a:endParaRPr lang="pt-BR" sz="1600" dirty="0"/>
          </a:p>
          <a:p>
            <a:pPr lvl="1" eaLnBrk="1" hangingPunct="1">
              <a:lnSpc>
                <a:spcPct val="80000"/>
              </a:lnSpc>
            </a:pPr>
            <a:r>
              <a:rPr lang="en-US" sz="1600" dirty="0" err="1"/>
              <a:t>Lista</a:t>
            </a:r>
            <a:r>
              <a:rPr lang="en-US" sz="1600" dirty="0"/>
              <a:t> de </a:t>
            </a:r>
            <a:r>
              <a:rPr lang="en-US" sz="1600" dirty="0" err="1"/>
              <a:t>argumentos</a:t>
            </a:r>
            <a:r>
              <a:rPr lang="en-US" sz="1600" dirty="0"/>
              <a:t> </a:t>
            </a:r>
            <a:r>
              <a:rPr lang="en-US" sz="1600" dirty="0" err="1"/>
              <a:t>formada</a:t>
            </a:r>
            <a:r>
              <a:rPr lang="en-US" sz="1600" dirty="0"/>
              <a:t> </a:t>
            </a:r>
            <a:r>
              <a:rPr lang="en-US" sz="1600" dirty="0" err="1"/>
              <a:t>por</a:t>
            </a:r>
            <a:r>
              <a:rPr lang="en-US" sz="1600" dirty="0"/>
              <a:t> um array</a:t>
            </a:r>
          </a:p>
          <a:p>
            <a:pPr lvl="1" eaLnBrk="1" hangingPunct="1">
              <a:lnSpc>
                <a:spcPct val="80000"/>
              </a:lnSpc>
            </a:pPr>
            <a:endParaRPr lang="en-US" sz="1600" dirty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1600" b="1" dirty="0" err="1"/>
              <a:t>public</a:t>
            </a:r>
            <a:r>
              <a:rPr lang="pt-BR" sz="1600" b="1" dirty="0"/>
              <a:t> </a:t>
            </a:r>
            <a:r>
              <a:rPr lang="pt-BR" sz="1600" b="1" dirty="0" err="1"/>
              <a:t>class</a:t>
            </a:r>
            <a:r>
              <a:rPr lang="pt-BR" sz="1600" b="1" dirty="0"/>
              <a:t> </a:t>
            </a:r>
            <a:r>
              <a:rPr lang="pt-BR" sz="1600" b="1" dirty="0" err="1"/>
              <a:t>Aplicacao</a:t>
            </a:r>
            <a:r>
              <a:rPr lang="pt-BR" sz="1600" b="1" dirty="0"/>
              <a:t>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1600" b="1" dirty="0"/>
              <a:t>  </a:t>
            </a:r>
            <a:r>
              <a:rPr lang="pt-BR" sz="1600" b="1" dirty="0" err="1"/>
              <a:t>public</a:t>
            </a:r>
            <a:r>
              <a:rPr lang="pt-BR" sz="1600" b="1" dirty="0"/>
              <a:t> </a:t>
            </a:r>
            <a:r>
              <a:rPr lang="pt-BR" sz="1600" b="1" dirty="0" err="1"/>
              <a:t>static</a:t>
            </a:r>
            <a:r>
              <a:rPr lang="pt-BR" sz="1600" b="1" dirty="0"/>
              <a:t> </a:t>
            </a:r>
            <a:r>
              <a:rPr lang="pt-BR" sz="1600" b="1" dirty="0" err="1"/>
              <a:t>void</a:t>
            </a:r>
            <a:r>
              <a:rPr lang="pt-BR" sz="1600" b="1" dirty="0"/>
              <a:t> </a:t>
            </a:r>
            <a:r>
              <a:rPr lang="pt-BR" sz="1600" b="1" dirty="0" err="1"/>
              <a:t>main</a:t>
            </a:r>
            <a:r>
              <a:rPr lang="pt-BR" sz="1600" b="1" dirty="0"/>
              <a:t>(</a:t>
            </a:r>
            <a:r>
              <a:rPr lang="pt-BR" sz="1600" b="1" dirty="0" err="1"/>
              <a:t>String</a:t>
            </a:r>
            <a:r>
              <a:rPr lang="pt-BR" sz="1600" b="1" dirty="0"/>
              <a:t>[] s){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1600" b="1" dirty="0"/>
              <a:t>  }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1600" b="1" dirty="0"/>
              <a:t>}</a:t>
            </a:r>
            <a:endParaRPr lang="en-US" sz="1600" b="1" dirty="0"/>
          </a:p>
        </p:txBody>
      </p:sp>
      <p:sp>
        <p:nvSpPr>
          <p:cNvPr id="72708" name="Espaço Reservado para Número de Slide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94664F37-B9BE-4269-A553-E98B525C3C68}" type="slidenum">
              <a:rPr lang="pt-BR" smtClean="0"/>
              <a:pPr/>
              <a:t>15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97683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Aplicações em Java</a:t>
            </a:r>
            <a:endParaRPr lang="en-US" smtClean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315233" y="1600201"/>
            <a:ext cx="8133567" cy="4873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static</a:t>
            </a:r>
            <a:r>
              <a:rPr lang="pt-BR" dirty="0" smtClean="0"/>
              <a:t> </a:t>
            </a: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main</a:t>
            </a:r>
            <a:r>
              <a:rPr lang="pt-BR" dirty="0" smtClean="0"/>
              <a:t>(</a:t>
            </a:r>
            <a:r>
              <a:rPr lang="pt-BR" dirty="0" err="1" smtClean="0"/>
              <a:t>String</a:t>
            </a:r>
            <a:r>
              <a:rPr lang="pt-BR" dirty="0" smtClean="0"/>
              <a:t>[] </a:t>
            </a:r>
            <a:r>
              <a:rPr lang="pt-BR" dirty="0" err="1" smtClean="0"/>
              <a:t>args</a:t>
            </a:r>
            <a:r>
              <a:rPr lang="pt-BR" dirty="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 err="1" smtClean="0"/>
              <a:t>public</a:t>
            </a:r>
            <a:r>
              <a:rPr lang="pt-BR" dirty="0" smtClean="0"/>
              <a:t>: é visível para qualquer outra classe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 err="1" smtClean="0"/>
              <a:t>static</a:t>
            </a:r>
            <a:r>
              <a:rPr lang="pt-BR" dirty="0" smtClean="0"/>
              <a:t>: dispensa a criação de objetos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 err="1" smtClean="0"/>
              <a:t>void</a:t>
            </a:r>
            <a:r>
              <a:rPr lang="pt-BR" dirty="0" smtClean="0"/>
              <a:t>: nenhum retorno esperado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 err="1" smtClean="0"/>
              <a:t>main</a:t>
            </a:r>
            <a:r>
              <a:rPr lang="pt-BR" dirty="0" smtClean="0"/>
              <a:t>: convenção para indicar a máquina virtual qual o ponto de entrada da aplicação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 err="1" smtClean="0"/>
              <a:t>String</a:t>
            </a:r>
            <a:r>
              <a:rPr lang="pt-BR" dirty="0" smtClean="0"/>
              <a:t>[] </a:t>
            </a:r>
            <a:r>
              <a:rPr lang="pt-BR" dirty="0" err="1" smtClean="0"/>
              <a:t>args</a:t>
            </a:r>
            <a:r>
              <a:rPr lang="pt-BR" dirty="0" smtClean="0"/>
              <a:t>: parâmetros passados pela aplicação via linha de comando. </a:t>
            </a:r>
            <a:r>
              <a:rPr lang="pt-BR" dirty="0" err="1" smtClean="0"/>
              <a:t>args</a:t>
            </a:r>
            <a:r>
              <a:rPr lang="pt-BR" dirty="0" smtClean="0"/>
              <a:t> é o identificador     </a:t>
            </a:r>
            <a:endParaRPr lang="en-US" dirty="0" smtClean="0"/>
          </a:p>
        </p:txBody>
      </p:sp>
      <p:sp>
        <p:nvSpPr>
          <p:cNvPr id="73732" name="Espaço Reservado para Número de Slide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D54B6427-F1B5-4249-891D-BD406FB938FA}" type="slidenum">
              <a:rPr lang="pt-BR" smtClean="0"/>
              <a:pPr/>
              <a:t>16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71055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Programas em Orientação a Objetos</a:t>
            </a:r>
            <a:endParaRPr lang="en-US" smtClean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628381" y="1612727"/>
            <a:ext cx="8872603" cy="4873625"/>
          </a:xfrm>
        </p:spPr>
        <p:txBody>
          <a:bodyPr/>
          <a:lstStyle/>
          <a:p>
            <a:pPr eaLnBrk="1" hangingPunct="1"/>
            <a:r>
              <a:rPr lang="pt-BR" dirty="0"/>
              <a:t>Programas de computador orientados a objetos, são compostos por:</a:t>
            </a:r>
          </a:p>
          <a:p>
            <a:pPr lvl="1" eaLnBrk="1" hangingPunct="1"/>
            <a:r>
              <a:rPr lang="pt-BR" dirty="0"/>
              <a:t> conjuntos de objetos que representam os objetos existentes no negócio modelado.</a:t>
            </a:r>
          </a:p>
          <a:p>
            <a:pPr lvl="1" eaLnBrk="1" hangingPunct="1"/>
            <a:r>
              <a:rPr lang="pt-BR" dirty="0"/>
              <a:t>conjuntos de objetos que representam estruturas adequadas de manipulação de dados</a:t>
            </a:r>
          </a:p>
          <a:p>
            <a:pPr eaLnBrk="1" hangingPunct="1"/>
            <a:r>
              <a:rPr lang="pt-BR" dirty="0"/>
              <a:t>Os objetos que compõem o programa comunicam-se por trocas de mensagem</a:t>
            </a:r>
          </a:p>
          <a:p>
            <a:pPr lvl="1" eaLnBrk="1" hangingPunct="1"/>
            <a:endParaRPr lang="en-US" dirty="0"/>
          </a:p>
        </p:txBody>
      </p:sp>
      <p:sp>
        <p:nvSpPr>
          <p:cNvPr id="74756" name="Espaço Reservado para Número de Slide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BC0E5D18-F812-403B-9DB3-0953F86355BB}" type="slidenum">
              <a:rPr lang="pt-BR" smtClean="0"/>
              <a:pPr/>
              <a:t>17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26883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6988"/>
            <a:ext cx="7467600" cy="1143000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Exemplo 1</a:t>
            </a:r>
          </a:p>
        </p:txBody>
      </p:sp>
      <p:sp>
        <p:nvSpPr>
          <p:cNvPr id="75779" name="Rectangle 6"/>
          <p:cNvSpPr>
            <a:spLocks noGrp="1" noChangeArrowheads="1"/>
          </p:cNvSpPr>
          <p:nvPr>
            <p:ph sz="quarter" idx="1"/>
          </p:nvPr>
        </p:nvSpPr>
        <p:spPr>
          <a:xfrm>
            <a:off x="1981200" y="1238250"/>
            <a:ext cx="3810000" cy="56197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pt-BR" sz="1800"/>
              <a:t>public class Aluno{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z="1800"/>
              <a:t>   private int matricula;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z="1800"/>
              <a:t>   private String nome;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z="1800"/>
              <a:t>   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z="1800"/>
              <a:t>   public Aluno(int mat, String nom){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z="1800"/>
              <a:t>        setMatricula(mat);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z="1800"/>
              <a:t>        setNome(Nom);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z="1800"/>
              <a:t>    }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z="1800"/>
              <a:t>   public int getMatricula(){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z="1800"/>
              <a:t>       return this.matricula;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z="1800"/>
              <a:t>   }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z="1800"/>
              <a:t>  public String getNome(){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z="1800"/>
              <a:t>     return this.nome;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z="1800"/>
              <a:t>   }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z="1800"/>
              <a:t>  </a:t>
            </a:r>
          </a:p>
        </p:txBody>
      </p:sp>
      <p:sp>
        <p:nvSpPr>
          <p:cNvPr id="75780" name="Espaço Reservado para Número de Slide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D8E9FCDE-FC33-42E1-8E41-95D4ED3E3B28}" type="slidenum">
              <a:rPr lang="pt-BR" smtClean="0"/>
              <a:pPr/>
              <a:t>18</a:t>
            </a:fld>
            <a:endParaRPr lang="pt-BR" smtClean="0"/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>
          <a:xfrm>
            <a:off x="5905500" y="1238250"/>
            <a:ext cx="4324350" cy="5619750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setMatricula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 m){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(m&gt;0)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pt-BR" dirty="0"/>
              <a:t>       </a:t>
            </a:r>
            <a:r>
              <a:rPr lang="pt-BR" dirty="0" err="1"/>
              <a:t>this</a:t>
            </a:r>
            <a:r>
              <a:rPr lang="pt-BR" dirty="0"/>
              <a:t>.matricula=m;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pt-BR" dirty="0"/>
              <a:t>}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pt-BR" dirty="0"/>
              <a:t>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setNome</a:t>
            </a:r>
            <a:r>
              <a:rPr lang="pt-BR" dirty="0"/>
              <a:t>(String n){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pt-BR" dirty="0"/>
              <a:t>    </a:t>
            </a:r>
            <a:r>
              <a:rPr lang="pt-BR" dirty="0" err="1"/>
              <a:t>this</a:t>
            </a:r>
            <a:r>
              <a:rPr lang="pt-BR" dirty="0"/>
              <a:t>.nome=n;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pt-BR" dirty="0"/>
              <a:t>{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pt-BR" dirty="0" err="1"/>
              <a:t>public</a:t>
            </a:r>
            <a:r>
              <a:rPr lang="pt-BR" dirty="0"/>
              <a:t> String </a:t>
            </a:r>
            <a:r>
              <a:rPr lang="pt-BR" dirty="0" err="1"/>
              <a:t>retornaDados</a:t>
            </a:r>
            <a:r>
              <a:rPr lang="pt-BR" dirty="0"/>
              <a:t>()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pt-BR" dirty="0"/>
              <a:t>   </a:t>
            </a:r>
            <a:r>
              <a:rPr lang="pt-BR" dirty="0" err="1"/>
              <a:t>return</a:t>
            </a:r>
            <a:r>
              <a:rPr lang="pt-BR" dirty="0"/>
              <a:t> “Matricula: “+</a:t>
            </a:r>
            <a:r>
              <a:rPr lang="pt-BR" dirty="0" err="1"/>
              <a:t>getMatricula</a:t>
            </a:r>
            <a:r>
              <a:rPr lang="pt-BR" dirty="0"/>
              <a:t>()+” – “+</a:t>
            </a:r>
            <a:r>
              <a:rPr lang="pt-BR" dirty="0" err="1"/>
              <a:t>getNome</a:t>
            </a:r>
            <a:r>
              <a:rPr lang="pt-BR" dirty="0"/>
              <a:t>();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pt-BR" dirty="0"/>
              <a:t>}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pt-BR" dirty="0"/>
              <a:t>}</a:t>
            </a:r>
          </a:p>
        </p:txBody>
      </p:sp>
      <p:cxnSp>
        <p:nvCxnSpPr>
          <p:cNvPr id="7" name="Conector reto 6"/>
          <p:cNvCxnSpPr/>
          <p:nvPr/>
        </p:nvCxnSpPr>
        <p:spPr>
          <a:xfrm rot="5400000">
            <a:off x="3028951" y="3714751"/>
            <a:ext cx="50673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32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550101" y="0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Exemplo 1</a:t>
            </a:r>
          </a:p>
        </p:txBody>
      </p:sp>
      <p:sp>
        <p:nvSpPr>
          <p:cNvPr id="72708" name="Rectangle 6"/>
          <p:cNvSpPr>
            <a:spLocks noGrp="1" noChangeArrowheads="1"/>
          </p:cNvSpPr>
          <p:nvPr>
            <p:ph sz="quarter" idx="1"/>
          </p:nvPr>
        </p:nvSpPr>
        <p:spPr>
          <a:xfrm>
            <a:off x="1177447" y="1086634"/>
            <a:ext cx="8171145" cy="4873625"/>
          </a:xfrm>
        </p:spPr>
        <p:txBody>
          <a:bodyPr>
            <a:noAutofit/>
          </a:bodyPr>
          <a:lstStyle/>
          <a:p>
            <a:pPr marL="274320" indent="-274320">
              <a:buNone/>
              <a:defRPr/>
            </a:pPr>
            <a:r>
              <a:rPr lang="pt-BR" sz="1200" dirty="0" err="1"/>
              <a:t>public</a:t>
            </a:r>
            <a:r>
              <a:rPr lang="pt-BR" sz="1200" dirty="0"/>
              <a:t> </a:t>
            </a:r>
            <a:r>
              <a:rPr lang="pt-BR" sz="1200" dirty="0" err="1"/>
              <a:t>class</a:t>
            </a:r>
            <a:r>
              <a:rPr lang="pt-BR" sz="1200" dirty="0"/>
              <a:t> </a:t>
            </a:r>
            <a:r>
              <a:rPr lang="pt-BR" sz="1200" dirty="0" err="1"/>
              <a:t>DemoAluno</a:t>
            </a:r>
            <a:r>
              <a:rPr lang="pt-BR" sz="1200" dirty="0"/>
              <a:t>{</a:t>
            </a:r>
          </a:p>
          <a:p>
            <a:pPr marL="274320" indent="-274320">
              <a:buNone/>
              <a:defRPr/>
            </a:pPr>
            <a:r>
              <a:rPr lang="pt-BR" sz="1200" dirty="0"/>
              <a:t>  </a:t>
            </a:r>
            <a:r>
              <a:rPr lang="pt-BR" sz="1200" dirty="0" err="1"/>
              <a:t>public</a:t>
            </a:r>
            <a:r>
              <a:rPr lang="pt-BR" sz="1200" dirty="0"/>
              <a:t> </a:t>
            </a:r>
            <a:r>
              <a:rPr lang="pt-BR" sz="1200" dirty="0" err="1"/>
              <a:t>static</a:t>
            </a:r>
            <a:r>
              <a:rPr lang="pt-BR" sz="1200" dirty="0"/>
              <a:t> </a:t>
            </a:r>
            <a:r>
              <a:rPr lang="pt-BR" sz="1200" dirty="0" err="1"/>
              <a:t>void</a:t>
            </a:r>
            <a:r>
              <a:rPr lang="pt-BR" sz="1200" dirty="0"/>
              <a:t> </a:t>
            </a:r>
            <a:r>
              <a:rPr lang="pt-BR" sz="1200" dirty="0" err="1"/>
              <a:t>main</a:t>
            </a:r>
            <a:r>
              <a:rPr lang="pt-BR" sz="1200" dirty="0"/>
              <a:t>(String[] argumentos){</a:t>
            </a:r>
          </a:p>
          <a:p>
            <a:pPr marL="274320" indent="-274320">
              <a:buNone/>
              <a:defRPr/>
            </a:pPr>
            <a:r>
              <a:rPr lang="pt-BR" sz="1200" dirty="0"/>
              <a:t>      //</a:t>
            </a:r>
            <a:r>
              <a:rPr lang="pt-BR" sz="1200" dirty="0" err="1"/>
              <a:t>variaveis</a:t>
            </a:r>
            <a:endParaRPr lang="pt-BR" sz="1200" dirty="0"/>
          </a:p>
          <a:p>
            <a:pPr marL="274320" indent="-274320">
              <a:buNone/>
              <a:defRPr/>
            </a:pPr>
            <a:r>
              <a:rPr lang="pt-BR" sz="1200" dirty="0"/>
              <a:t>      </a:t>
            </a:r>
            <a:r>
              <a:rPr lang="pt-BR" sz="1200" dirty="0" err="1"/>
              <a:t>int</a:t>
            </a:r>
            <a:r>
              <a:rPr lang="pt-BR" sz="1200" dirty="0"/>
              <a:t> </a:t>
            </a:r>
            <a:r>
              <a:rPr lang="pt-BR" sz="1200" dirty="0" err="1"/>
              <a:t>mt</a:t>
            </a:r>
            <a:r>
              <a:rPr lang="pt-BR" sz="1200" dirty="0"/>
              <a:t>;</a:t>
            </a:r>
          </a:p>
          <a:p>
            <a:pPr marL="274320" indent="-274320">
              <a:buNone/>
              <a:defRPr/>
            </a:pPr>
            <a:r>
              <a:rPr lang="pt-BR" sz="1200" dirty="0"/>
              <a:t>      String </a:t>
            </a:r>
            <a:r>
              <a:rPr lang="pt-BR" sz="1200" dirty="0" err="1"/>
              <a:t>mn</a:t>
            </a:r>
            <a:endParaRPr lang="pt-BR" sz="1200" dirty="0"/>
          </a:p>
          <a:p>
            <a:pPr marL="274320" indent="-274320">
              <a:buNone/>
              <a:defRPr/>
            </a:pPr>
            <a:r>
              <a:rPr lang="pt-BR" sz="1200" dirty="0"/>
              <a:t>      Aluno aluno1,aluno2;</a:t>
            </a:r>
          </a:p>
          <a:p>
            <a:pPr marL="274320" indent="-274320">
              <a:buNone/>
              <a:defRPr/>
            </a:pPr>
            <a:r>
              <a:rPr lang="pt-BR" sz="1200" b="1" dirty="0"/>
              <a:t>      </a:t>
            </a:r>
            <a:r>
              <a:rPr lang="pt-BR" sz="1200" dirty="0" err="1"/>
              <a:t>mt</a:t>
            </a:r>
            <a:r>
              <a:rPr lang="pt-BR" sz="1200" dirty="0"/>
              <a:t>=2;</a:t>
            </a:r>
          </a:p>
          <a:p>
            <a:pPr marL="274320" indent="-274320">
              <a:buNone/>
              <a:defRPr/>
            </a:pPr>
            <a:r>
              <a:rPr lang="pt-BR" sz="1200" dirty="0"/>
              <a:t>      </a:t>
            </a:r>
            <a:r>
              <a:rPr lang="pt-BR" sz="1200" dirty="0" err="1"/>
              <a:t>nm</a:t>
            </a:r>
            <a:r>
              <a:rPr lang="pt-BR" sz="1200" dirty="0"/>
              <a:t>=“Carlos Cunha”;</a:t>
            </a:r>
          </a:p>
          <a:p>
            <a:pPr marL="274320" indent="-274320">
              <a:buNone/>
              <a:defRPr/>
            </a:pPr>
            <a:r>
              <a:rPr lang="pt-BR" sz="1200" dirty="0"/>
              <a:t>      aluno1=</a:t>
            </a:r>
            <a:r>
              <a:rPr lang="pt-BR" sz="1200" dirty="0" err="1"/>
              <a:t>new</a:t>
            </a:r>
            <a:r>
              <a:rPr lang="pt-BR" sz="1200" dirty="0"/>
              <a:t> Aluno(1,”Carlos Cunha”);</a:t>
            </a:r>
          </a:p>
          <a:p>
            <a:pPr marL="274320" indent="-274320">
              <a:buNone/>
              <a:defRPr/>
            </a:pPr>
            <a:r>
              <a:rPr lang="pt-BR" sz="1200" dirty="0"/>
              <a:t>      aluno2=</a:t>
            </a:r>
            <a:r>
              <a:rPr lang="pt-BR" sz="1200" dirty="0" err="1"/>
              <a:t>new</a:t>
            </a:r>
            <a:r>
              <a:rPr lang="pt-BR" sz="1200" dirty="0"/>
              <a:t> Aluno(</a:t>
            </a:r>
            <a:r>
              <a:rPr lang="pt-BR" sz="1200" dirty="0" err="1"/>
              <a:t>mt</a:t>
            </a:r>
            <a:r>
              <a:rPr lang="pt-BR" sz="1200" dirty="0"/>
              <a:t>,</a:t>
            </a:r>
            <a:r>
              <a:rPr lang="pt-BR" sz="1200" dirty="0" err="1"/>
              <a:t>nm</a:t>
            </a:r>
            <a:r>
              <a:rPr lang="pt-BR" sz="1200" dirty="0"/>
              <a:t>);</a:t>
            </a:r>
          </a:p>
          <a:p>
            <a:pPr marL="274320" indent="-274320">
              <a:buNone/>
              <a:defRPr/>
            </a:pPr>
            <a:r>
              <a:rPr lang="pt-BR" sz="1200" dirty="0"/>
              <a:t>      </a:t>
            </a:r>
          </a:p>
          <a:p>
            <a:pPr marL="274320" indent="-274320">
              <a:buNone/>
              <a:defRPr/>
            </a:pPr>
            <a:r>
              <a:rPr lang="pt-BR" sz="1200" dirty="0"/>
              <a:t>      </a:t>
            </a:r>
            <a:r>
              <a:rPr lang="pt-BR" sz="1200" b="1" dirty="0"/>
              <a:t>Aluno aluno3 = </a:t>
            </a:r>
            <a:r>
              <a:rPr lang="pt-BR" sz="1200" b="1" dirty="0" err="1"/>
              <a:t>new</a:t>
            </a:r>
            <a:r>
              <a:rPr lang="pt-BR" sz="1200" b="1" dirty="0"/>
              <a:t> Aluno(1,”Maria da Silva”);</a:t>
            </a:r>
          </a:p>
          <a:p>
            <a:pPr marL="274320" indent="-274320">
              <a:buNone/>
              <a:defRPr/>
            </a:pPr>
            <a:endParaRPr lang="pt-BR" sz="1200" b="1" dirty="0"/>
          </a:p>
          <a:p>
            <a:pPr marL="274320" indent="-274320">
              <a:buNone/>
              <a:defRPr/>
            </a:pPr>
            <a:r>
              <a:rPr lang="pt-BR" sz="1200" b="1" dirty="0"/>
              <a:t>      System.</a:t>
            </a:r>
            <a:r>
              <a:rPr lang="pt-BR" sz="1200" b="1" dirty="0" err="1"/>
              <a:t>out.printtl</a:t>
            </a:r>
            <a:r>
              <a:rPr lang="pt-BR" sz="1200" b="1" dirty="0"/>
              <a:t>(aluno1.</a:t>
            </a:r>
            <a:r>
              <a:rPr lang="pt-BR" sz="1200" b="1" dirty="0" err="1"/>
              <a:t>retornaDados</a:t>
            </a:r>
            <a:r>
              <a:rPr lang="pt-BR" sz="1200" b="1" dirty="0"/>
              <a:t>());</a:t>
            </a:r>
          </a:p>
          <a:p>
            <a:pPr marL="274320" indent="-274320">
              <a:buNone/>
              <a:defRPr/>
            </a:pPr>
            <a:r>
              <a:rPr lang="pt-BR" sz="1200" dirty="0"/>
              <a:t>      </a:t>
            </a:r>
            <a:r>
              <a:rPr lang="pt-BR" sz="1200" b="1" dirty="0"/>
              <a:t>System.</a:t>
            </a:r>
            <a:r>
              <a:rPr lang="pt-BR" sz="1200" b="1" dirty="0" err="1"/>
              <a:t>out.printtl</a:t>
            </a:r>
            <a:r>
              <a:rPr lang="pt-BR" sz="1200" b="1" dirty="0"/>
              <a:t>(aluno2.</a:t>
            </a:r>
            <a:r>
              <a:rPr lang="pt-BR" sz="1200" b="1" dirty="0" err="1"/>
              <a:t>retornaDados</a:t>
            </a:r>
            <a:r>
              <a:rPr lang="pt-BR" sz="1200" b="1" dirty="0"/>
              <a:t>());</a:t>
            </a:r>
          </a:p>
          <a:p>
            <a:pPr marL="274320" indent="-274320">
              <a:buNone/>
              <a:defRPr/>
            </a:pPr>
            <a:r>
              <a:rPr lang="pt-BR" sz="1200" dirty="0"/>
              <a:t>      </a:t>
            </a:r>
            <a:r>
              <a:rPr lang="pt-BR" sz="1200" b="1" dirty="0"/>
              <a:t>System.</a:t>
            </a:r>
            <a:r>
              <a:rPr lang="pt-BR" sz="1200" b="1" dirty="0" err="1"/>
              <a:t>out.printtl</a:t>
            </a:r>
            <a:r>
              <a:rPr lang="pt-BR" sz="1200" b="1" dirty="0"/>
              <a:t>(aluno3.</a:t>
            </a:r>
            <a:r>
              <a:rPr lang="pt-BR" sz="1200" b="1" dirty="0" err="1"/>
              <a:t>retornaDados</a:t>
            </a:r>
            <a:r>
              <a:rPr lang="pt-BR" sz="1200" b="1" dirty="0"/>
              <a:t>());</a:t>
            </a:r>
          </a:p>
          <a:p>
            <a:pPr marL="274320" indent="-274320">
              <a:buNone/>
              <a:defRPr/>
            </a:pPr>
            <a:r>
              <a:rPr lang="pt-BR" sz="1200" b="1" dirty="0"/>
              <a:t>      aluno3=aluno2</a:t>
            </a:r>
          </a:p>
          <a:p>
            <a:pPr marL="274320" indent="-274320">
              <a:buNone/>
              <a:defRPr/>
            </a:pPr>
            <a:r>
              <a:rPr lang="pt-BR" sz="1200" b="1" dirty="0"/>
              <a:t>      System.</a:t>
            </a:r>
            <a:r>
              <a:rPr lang="pt-BR" sz="1200" b="1" dirty="0" err="1"/>
              <a:t>out.printtl</a:t>
            </a:r>
            <a:r>
              <a:rPr lang="pt-BR" sz="1200" b="1" dirty="0"/>
              <a:t>(aluno3.</a:t>
            </a:r>
            <a:r>
              <a:rPr lang="pt-BR" sz="1200" b="1" dirty="0" err="1"/>
              <a:t>retornaDados</a:t>
            </a:r>
            <a:r>
              <a:rPr lang="pt-BR" sz="1200" b="1" dirty="0"/>
              <a:t>());   </a:t>
            </a:r>
          </a:p>
          <a:p>
            <a:pPr marL="274320" indent="-274320">
              <a:buNone/>
              <a:defRPr/>
            </a:pPr>
            <a:r>
              <a:rPr lang="pt-BR" sz="1200" b="1" dirty="0"/>
              <a:t>}}</a:t>
            </a:r>
            <a:r>
              <a:rPr lang="pt-BR" sz="1000" dirty="0"/>
              <a:t>  </a:t>
            </a:r>
          </a:p>
        </p:txBody>
      </p:sp>
      <p:sp>
        <p:nvSpPr>
          <p:cNvPr id="76804" name="Espaço Reservado para Número de Slide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9D6C4CBA-19D7-467F-87E3-89C8DB1ABAE3}" type="slidenum">
              <a:rPr lang="pt-BR" smtClean="0"/>
              <a:pPr/>
              <a:t>19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87272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Plano de Aula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Objetivo</a:t>
            </a:r>
          </a:p>
          <a:p>
            <a:pPr lvl="1"/>
            <a:r>
              <a:rPr lang="pt-BR" dirty="0"/>
              <a:t>Reconhecer a sintaxe e a semântica principais de uma linguagem orientada a objetos definida pelo docente </a:t>
            </a:r>
          </a:p>
          <a:p>
            <a:pPr lvl="1"/>
            <a:r>
              <a:rPr lang="pt-BR" dirty="0" smtClean="0"/>
              <a:t>Construir </a:t>
            </a:r>
            <a:r>
              <a:rPr lang="pt-BR" dirty="0"/>
              <a:t>programas simples utilizando a linguagem definida 	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Bibliografia básica</a:t>
            </a:r>
          </a:p>
          <a:p>
            <a:pPr lvl="1"/>
            <a:r>
              <a:rPr lang="pt-BR" dirty="0"/>
              <a:t>SEPE, Adriano e Roque </a:t>
            </a:r>
            <a:r>
              <a:rPr lang="pt-BR" dirty="0" err="1"/>
              <a:t>Maitino</a:t>
            </a:r>
            <a:r>
              <a:rPr lang="pt-BR" dirty="0"/>
              <a:t> Neto</a:t>
            </a:r>
            <a:r>
              <a:rPr lang="pt-BR" b="1" dirty="0"/>
              <a:t>. Programação orientada a objetos. </a:t>
            </a:r>
            <a:r>
              <a:rPr lang="pt-BR" dirty="0"/>
              <a:t>Londrina: Editora e Distribuidora Educacional AS, 2017. 176p. </a:t>
            </a:r>
            <a:endParaRPr lang="pt-BR" dirty="0" smtClean="0"/>
          </a:p>
          <a:p>
            <a:pPr marL="457200" lvl="1" indent="0">
              <a:buNone/>
            </a:pPr>
            <a:r>
              <a:rPr lang="pt-BR" dirty="0" smtClean="0"/>
              <a:t>	</a:t>
            </a:r>
          </a:p>
          <a:p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80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09550"/>
            <a:ext cx="8229600" cy="781050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Exemplo</a:t>
            </a:r>
          </a:p>
        </p:txBody>
      </p:sp>
      <p:sp>
        <p:nvSpPr>
          <p:cNvPr id="77827" name="Espaço Reservado para Número de Slide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78A95394-AB53-4D4A-A62A-78D95CF3F704}" type="slidenum">
              <a:rPr lang="pt-BR" smtClean="0"/>
              <a:pPr/>
              <a:t>20</a:t>
            </a:fld>
            <a:endParaRPr lang="pt-BR" smtClean="0"/>
          </a:p>
        </p:txBody>
      </p:sp>
      <p:sp>
        <p:nvSpPr>
          <p:cNvPr id="77828" name="Text Box 3"/>
          <p:cNvSpPr txBox="1">
            <a:spLocks noChangeArrowheads="1"/>
          </p:cNvSpPr>
          <p:nvPr/>
        </p:nvSpPr>
        <p:spPr bwMode="auto">
          <a:xfrm>
            <a:off x="1752600" y="1355726"/>
            <a:ext cx="4876800" cy="54784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400"/>
              <a:t>public class TestaPonto{</a:t>
            </a:r>
          </a:p>
          <a:p>
            <a:r>
              <a:rPr lang="pt-BR" sz="1400"/>
              <a:t>    private Ponto p1;</a:t>
            </a:r>
          </a:p>
          <a:p>
            <a:r>
              <a:rPr lang="pt-BR" sz="1400"/>
              <a:t>    private Ponto p2;   </a:t>
            </a:r>
          </a:p>
          <a:p>
            <a:r>
              <a:rPr lang="pt-BR" sz="1400"/>
              <a:t>    public void moverPontos(){</a:t>
            </a:r>
          </a:p>
          <a:p>
            <a:r>
              <a:rPr lang="pt-BR" sz="1400"/>
              <a:t>      p1.mover(4,2);</a:t>
            </a:r>
          </a:p>
          <a:p>
            <a:r>
              <a:rPr lang="pt-BR" sz="1400"/>
              <a:t>      p2.mover(2,4);</a:t>
            </a:r>
          </a:p>
          <a:p>
            <a:r>
              <a:rPr lang="pt-BR" sz="1400"/>
              <a:t>    }</a:t>
            </a:r>
          </a:p>
          <a:p>
            <a:r>
              <a:rPr lang="pt-BR" sz="1400"/>
              <a:t>    public void criarPontos(){</a:t>
            </a:r>
          </a:p>
          <a:p>
            <a:r>
              <a:rPr lang="pt-BR" sz="1400"/>
              <a:t>      p1 = new Ponto();</a:t>
            </a:r>
          </a:p>
          <a:p>
            <a:r>
              <a:rPr lang="pt-BR" sz="1400"/>
              <a:t>      p2 = new Ponto();      </a:t>
            </a:r>
          </a:p>
          <a:p>
            <a:r>
              <a:rPr lang="pt-BR" sz="1400"/>
              <a:t>    }</a:t>
            </a:r>
          </a:p>
          <a:p>
            <a:r>
              <a:rPr lang="pt-BR" sz="1400"/>
              <a:t>    public void imprimePontos(){</a:t>
            </a:r>
          </a:p>
          <a:p>
            <a:r>
              <a:rPr lang="pt-BR" sz="1400"/>
              <a:t>        System.out.println("As coordenadas de p1 são "+p1);</a:t>
            </a:r>
          </a:p>
          <a:p>
            <a:r>
              <a:rPr lang="pt-BR" sz="1400"/>
              <a:t>        System.out.println("As coordenadas de p2 são "+p2);</a:t>
            </a:r>
          </a:p>
          <a:p>
            <a:r>
              <a:rPr lang="pt-BR" sz="1400"/>
              <a:t>    }</a:t>
            </a:r>
          </a:p>
          <a:p>
            <a:r>
              <a:rPr lang="pt-BR" sz="1400"/>
              <a:t>    public void rodar(){</a:t>
            </a:r>
          </a:p>
          <a:p>
            <a:r>
              <a:rPr lang="pt-BR" sz="1400"/>
              <a:t>      criarPontos();</a:t>
            </a:r>
          </a:p>
          <a:p>
            <a:r>
              <a:rPr lang="pt-BR" sz="1400"/>
              <a:t>      moverPontos();</a:t>
            </a:r>
          </a:p>
          <a:p>
            <a:r>
              <a:rPr lang="pt-BR" sz="1400"/>
              <a:t>      imprimePontos();</a:t>
            </a:r>
          </a:p>
          <a:p>
            <a:r>
              <a:rPr lang="pt-BR" sz="1400"/>
              <a:t>    }</a:t>
            </a:r>
          </a:p>
          <a:p>
            <a:r>
              <a:rPr lang="pt-BR" sz="1400"/>
              <a:t>    public static void main(String[] s){</a:t>
            </a:r>
          </a:p>
          <a:p>
            <a:r>
              <a:rPr lang="pt-BR" sz="1400"/>
              <a:t>      TestaPonto tp = new TestaPonto();</a:t>
            </a:r>
          </a:p>
          <a:p>
            <a:r>
              <a:rPr lang="pt-BR" sz="1400"/>
              <a:t>      tp.rodar();</a:t>
            </a:r>
          </a:p>
          <a:p>
            <a:r>
              <a:rPr lang="pt-BR" sz="1400"/>
              <a:t>    }</a:t>
            </a:r>
          </a:p>
          <a:p>
            <a:r>
              <a:rPr lang="pt-BR" sz="1400"/>
              <a:t>}</a:t>
            </a:r>
          </a:p>
        </p:txBody>
      </p:sp>
      <p:sp>
        <p:nvSpPr>
          <p:cNvPr id="77829" name="Text Box 4"/>
          <p:cNvSpPr txBox="1">
            <a:spLocks noChangeArrowheads="1"/>
          </p:cNvSpPr>
          <p:nvPr/>
        </p:nvSpPr>
        <p:spPr bwMode="auto">
          <a:xfrm>
            <a:off x="6629401" y="2578100"/>
            <a:ext cx="3965575" cy="238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pt-BR" sz="1500" b="1">
              <a:latin typeface="Courier New" pitchFamily="49" charset="0"/>
            </a:endParaRPr>
          </a:p>
          <a:p>
            <a:pPr eaLnBrk="0" hangingPunct="0"/>
            <a:r>
              <a:rPr lang="pt-BR" sz="1500" b="1">
                <a:latin typeface="Courier New" pitchFamily="49" charset="0"/>
              </a:rPr>
              <a:t>public class Ponto{</a:t>
            </a:r>
          </a:p>
          <a:p>
            <a:pPr eaLnBrk="0" hangingPunct="0"/>
            <a:r>
              <a:rPr lang="pt-BR" sz="1500" b="1">
                <a:latin typeface="Courier New" pitchFamily="49" charset="0"/>
              </a:rPr>
              <a:t>  private float x;  </a:t>
            </a:r>
          </a:p>
          <a:p>
            <a:pPr eaLnBrk="0" hangingPunct="0"/>
            <a:r>
              <a:rPr lang="pt-BR" sz="1500" b="1">
                <a:latin typeface="Courier New" pitchFamily="49" charset="0"/>
              </a:rPr>
              <a:t>  private float y;    </a:t>
            </a:r>
          </a:p>
          <a:p>
            <a:pPr eaLnBrk="0" hangingPunct="0"/>
            <a:r>
              <a:rPr lang="pt-BR" sz="1500" b="1">
                <a:latin typeface="Courier New" pitchFamily="49" charset="0"/>
              </a:rPr>
              <a:t>  public void mover(float novoX, </a:t>
            </a:r>
          </a:p>
          <a:p>
            <a:pPr eaLnBrk="0" hangingPunct="0"/>
            <a:r>
              <a:rPr lang="pt-BR" sz="1500" b="1">
                <a:latin typeface="Courier New" pitchFamily="49" charset="0"/>
              </a:rPr>
              <a:t>		   float novoY){</a:t>
            </a:r>
          </a:p>
          <a:p>
            <a:pPr eaLnBrk="0" hangingPunct="0"/>
            <a:r>
              <a:rPr lang="pt-BR" sz="1500" b="1">
                <a:latin typeface="Courier New" pitchFamily="49" charset="0"/>
              </a:rPr>
              <a:t>    x = novoX;</a:t>
            </a:r>
          </a:p>
          <a:p>
            <a:pPr eaLnBrk="0" hangingPunct="0"/>
            <a:r>
              <a:rPr lang="pt-BR" sz="1500" b="1">
                <a:latin typeface="Courier New" pitchFamily="49" charset="0"/>
              </a:rPr>
              <a:t>    y = novoY;</a:t>
            </a:r>
          </a:p>
          <a:p>
            <a:pPr eaLnBrk="0" hangingPunct="0"/>
            <a:r>
              <a:rPr lang="pt-BR" sz="1500" b="1">
                <a:latin typeface="Courier New" pitchFamily="49" charset="0"/>
              </a:rPr>
              <a:t>  }    </a:t>
            </a:r>
          </a:p>
          <a:p>
            <a:pPr eaLnBrk="0" hangingPunct="0"/>
            <a:r>
              <a:rPr lang="pt-BR" sz="1500" b="1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862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O Operador </a:t>
            </a:r>
            <a:r>
              <a:rPr lang="pt-BR" b="1" smtClean="0">
                <a:latin typeface="Courier New" pitchFamily="49" charset="0"/>
              </a:rPr>
              <a:t>new</a:t>
            </a:r>
            <a:endParaRPr lang="pt-BR" smtClean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981200" y="1600201"/>
            <a:ext cx="7467600" cy="4873625"/>
          </a:xfrm>
        </p:spPr>
        <p:txBody>
          <a:bodyPr/>
          <a:lstStyle/>
          <a:p>
            <a:pPr eaLnBrk="1" hangingPunct="1"/>
            <a:r>
              <a:rPr lang="pt-BR" b="1" smtClean="0">
                <a:latin typeface="Courier New" pitchFamily="49" charset="0"/>
              </a:rPr>
              <a:t>new</a:t>
            </a:r>
            <a:r>
              <a:rPr lang="pt-BR" smtClean="0"/>
              <a:t> instancia um novo objeto.</a:t>
            </a:r>
          </a:p>
          <a:p>
            <a:pPr eaLnBrk="1" hangingPunct="1"/>
            <a:r>
              <a:rPr lang="pt-BR" b="1" smtClean="0">
                <a:latin typeface="Courier New" pitchFamily="49" charset="0"/>
              </a:rPr>
              <a:t>new</a:t>
            </a:r>
            <a:r>
              <a:rPr lang="pt-BR" smtClean="0"/>
              <a:t> aloca o espaço necessário para armazenar o estado do objeto e uma tabela para indicar o corpo do código necessário para efetuar suas operações.</a:t>
            </a:r>
          </a:p>
          <a:p>
            <a:pPr eaLnBrk="1" hangingPunct="1"/>
            <a:r>
              <a:rPr lang="pt-BR" b="1" smtClean="0">
                <a:latin typeface="Courier New" pitchFamily="49" charset="0"/>
              </a:rPr>
              <a:t>new</a:t>
            </a:r>
            <a:r>
              <a:rPr lang="pt-BR" smtClean="0"/>
              <a:t> executa as tarefas de inicialização do objeto conforme o seu Construtor</a:t>
            </a:r>
          </a:p>
        </p:txBody>
      </p:sp>
      <p:sp>
        <p:nvSpPr>
          <p:cNvPr id="78852" name="Espaço Reservado para Número de Slide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63EF3AD7-19CF-4FC9-AFB7-620E393C905E}" type="slidenum">
              <a:rPr lang="pt-BR" smtClean="0"/>
              <a:pPr/>
              <a:t>21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09961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O Operador </a:t>
            </a:r>
            <a:r>
              <a:rPr lang="pt-BR" b="1" smtClean="0">
                <a:latin typeface="Courier New" pitchFamily="49" charset="0"/>
              </a:rPr>
              <a:t>new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981200" y="1600201"/>
            <a:ext cx="7467600" cy="4873625"/>
          </a:xfrm>
        </p:spPr>
        <p:txBody>
          <a:bodyPr/>
          <a:lstStyle/>
          <a:p>
            <a:pPr eaLnBrk="1" hangingPunct="1"/>
            <a:r>
              <a:rPr lang="pt-BR" b="1" smtClean="0">
                <a:latin typeface="Courier New" pitchFamily="49" charset="0"/>
              </a:rPr>
              <a:t>new</a:t>
            </a:r>
            <a:r>
              <a:rPr lang="pt-BR" smtClean="0"/>
              <a:t> ‘retorna’ o identificador do objeto criado e o operador de atribuição é utilizado para copiar este endereço para uma variável, que servirá para futuras referências ao objeto.</a:t>
            </a:r>
          </a:p>
          <a:p>
            <a:pPr eaLnBrk="1" hangingPunct="1"/>
            <a:r>
              <a:rPr lang="pt-BR" smtClean="0"/>
              <a:t>O compilador e a máquina virtual Java verificam o tipo da variável e o tipo da referência retornada</a:t>
            </a:r>
          </a:p>
        </p:txBody>
      </p:sp>
      <p:sp>
        <p:nvSpPr>
          <p:cNvPr id="79876" name="Espaço Reservado para Número de Slide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7DE496BD-15FE-4268-89E9-3C65EB3489A4}" type="slidenum">
              <a:rPr lang="pt-BR" smtClean="0"/>
              <a:pPr/>
              <a:t>22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87318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A Referência nula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981200" y="1600201"/>
            <a:ext cx="7467600" cy="4873625"/>
          </a:xfrm>
        </p:spPr>
        <p:txBody>
          <a:bodyPr/>
          <a:lstStyle/>
          <a:p>
            <a:pPr eaLnBrk="1" hangingPunct="1"/>
            <a:r>
              <a:rPr lang="pt-BR" smtClean="0"/>
              <a:t>Variáveis do tipo referência, armazenam uma referência nula até serem inicializados</a:t>
            </a:r>
          </a:p>
          <a:p>
            <a:pPr eaLnBrk="1" hangingPunct="1"/>
            <a:r>
              <a:rPr lang="pt-BR" smtClean="0"/>
              <a:t>A referência nula é representada pela palavra reservada </a:t>
            </a:r>
            <a:r>
              <a:rPr lang="pt-BR" b="1">
                <a:latin typeface="Courier New" pitchFamily="49" charset="0"/>
              </a:rPr>
              <a:t>null</a:t>
            </a:r>
            <a:endParaRPr lang="pt-BR" smtClean="0"/>
          </a:p>
          <a:p>
            <a:pPr eaLnBrk="1" hangingPunct="1"/>
            <a:r>
              <a:rPr lang="pt-BR" smtClean="0"/>
              <a:t>Pode-se desfazer uma referência para um objeto fazendo as variáveis que apontam para ele, voltar a apontar para </a:t>
            </a:r>
            <a:r>
              <a:rPr lang="pt-BR" b="1">
                <a:latin typeface="Courier New" pitchFamily="49" charset="0"/>
              </a:rPr>
              <a:t>null</a:t>
            </a:r>
            <a:endParaRPr lang="pt-BR" smtClean="0"/>
          </a:p>
        </p:txBody>
      </p:sp>
      <p:sp>
        <p:nvSpPr>
          <p:cNvPr id="80900" name="Espaço Reservado para Número de Slide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70CF3E20-E49C-40E2-941A-17B4F072EF24}" type="slidenum">
              <a:rPr lang="pt-BR" smtClean="0"/>
              <a:pPr/>
              <a:t>23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94993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Sobre Primitivas e Referências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981200" y="1600201"/>
            <a:ext cx="7467600" cy="4873625"/>
          </a:xfrm>
        </p:spPr>
        <p:txBody>
          <a:bodyPr/>
          <a:lstStyle/>
          <a:p>
            <a:pPr eaLnBrk="1" hangingPunct="1"/>
            <a:r>
              <a:rPr lang="pt-BR" sz="2600"/>
              <a:t>Variáveis de tipos primitivos armazenam um valor</a:t>
            </a:r>
          </a:p>
          <a:p>
            <a:pPr lvl="1" eaLnBrk="1" hangingPunct="1"/>
            <a:r>
              <a:rPr lang="pt-BR" sz="2500"/>
              <a:t>Na declaração aloca-se espaço suficiente para o armazenamento da variável</a:t>
            </a:r>
            <a:endParaRPr lang="pt-BR" sz="2600"/>
          </a:p>
          <a:p>
            <a:pPr eaLnBrk="1" hangingPunct="1"/>
            <a:r>
              <a:rPr lang="pt-BR" sz="2600"/>
              <a:t>Variáveis de tipos referências armazenam identificadores (referências) para objetos</a:t>
            </a:r>
          </a:p>
          <a:p>
            <a:pPr lvl="1" eaLnBrk="1" hangingPunct="1"/>
            <a:r>
              <a:rPr lang="pt-BR" sz="2500"/>
              <a:t>Na declaração aloca-se espaço para a referência ao objeto</a:t>
            </a:r>
          </a:p>
          <a:p>
            <a:pPr lvl="1" eaLnBrk="1" hangingPunct="1"/>
            <a:r>
              <a:rPr lang="pt-BR" sz="2500"/>
              <a:t>A alocação do objeto é feita através do operador new</a:t>
            </a:r>
            <a:endParaRPr lang="pt-BR" sz="2600"/>
          </a:p>
        </p:txBody>
      </p:sp>
      <p:sp>
        <p:nvSpPr>
          <p:cNvPr id="81924" name="Espaço Reservado para Número de Slide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D82C0CCE-57B7-442A-A855-1C13BECA79D0}" type="slidenum">
              <a:rPr lang="pt-BR" smtClean="0"/>
              <a:pPr/>
              <a:t>24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18161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Sobre Referências e Instâncias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981200" y="1600201"/>
            <a:ext cx="7467600" cy="4873625"/>
          </a:xfrm>
        </p:spPr>
        <p:txBody>
          <a:bodyPr/>
          <a:lstStyle/>
          <a:p>
            <a:pPr eaLnBrk="1" hangingPunct="1"/>
            <a:r>
              <a:rPr lang="pt-BR" smtClean="0"/>
              <a:t>Referências apontam para instâncias</a:t>
            </a:r>
          </a:p>
          <a:p>
            <a:pPr eaLnBrk="1" hangingPunct="1"/>
            <a:r>
              <a:rPr lang="pt-BR" smtClean="0"/>
              <a:t>Duas instâncias que possuam os mesmos valores de atributos são, ainda sim, distintas</a:t>
            </a:r>
          </a:p>
          <a:p>
            <a:pPr eaLnBrk="1" hangingPunct="1"/>
            <a:r>
              <a:rPr lang="pt-BR" smtClean="0"/>
              <a:t>Referências não inicializadas apontam para </a:t>
            </a:r>
            <a:r>
              <a:rPr lang="pt-BR" b="1" smtClean="0">
                <a:latin typeface="Courier New" pitchFamily="49" charset="0"/>
              </a:rPr>
              <a:t>null</a:t>
            </a:r>
            <a:endParaRPr lang="pt-BR" smtClean="0"/>
          </a:p>
          <a:p>
            <a:pPr eaLnBrk="1" hangingPunct="1"/>
            <a:r>
              <a:rPr lang="pt-BR" smtClean="0"/>
              <a:t>Referências são independentes </a:t>
            </a:r>
          </a:p>
        </p:txBody>
      </p:sp>
      <p:sp>
        <p:nvSpPr>
          <p:cNvPr id="82948" name="Espaço Reservado para Número de Slide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67A53E3E-CC75-4B8B-AA0A-6778E97B5C60}" type="slidenum">
              <a:rPr lang="pt-BR" smtClean="0"/>
              <a:pPr/>
              <a:t>25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85248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Saída em Console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981200" y="1600201"/>
            <a:ext cx="7467600" cy="4873625"/>
          </a:xfrm>
        </p:spPr>
        <p:txBody>
          <a:bodyPr/>
          <a:lstStyle/>
          <a:p>
            <a:pPr eaLnBrk="1" hangingPunct="1"/>
            <a:r>
              <a:rPr lang="pt-BR" smtClean="0"/>
              <a:t>Saída Padrão</a:t>
            </a:r>
          </a:p>
          <a:p>
            <a:pPr lvl="1" eaLnBrk="1" hangingPunct="1"/>
            <a:r>
              <a:rPr lang="pt-BR" smtClean="0"/>
              <a:t>Representada por um atributo estático da classe System</a:t>
            </a:r>
          </a:p>
          <a:p>
            <a:pPr lvl="1" eaLnBrk="1" hangingPunct="1"/>
            <a:r>
              <a:rPr lang="pt-BR" smtClean="0">
                <a:latin typeface="Courier New" pitchFamily="49" charset="0"/>
              </a:rPr>
              <a:t>System.out.println(...)</a:t>
            </a:r>
          </a:p>
          <a:p>
            <a:pPr lvl="1" eaLnBrk="1" hangingPunct="1"/>
            <a:r>
              <a:rPr lang="pt-BR" smtClean="0"/>
              <a:t>Objetos são automaticamente convertidos para String.</a:t>
            </a:r>
          </a:p>
          <a:p>
            <a:pPr lvl="1" eaLnBrk="1" hangingPunct="1"/>
            <a:r>
              <a:rPr lang="pt-BR" smtClean="0"/>
              <a:t>Tipos primitivos podem ser concatenados a Strings através do operador +</a:t>
            </a:r>
          </a:p>
        </p:txBody>
      </p:sp>
      <p:sp>
        <p:nvSpPr>
          <p:cNvPr id="83972" name="Espaço Reservado para Número de Slide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713C668C-59E8-4244-8D00-F39CE87091FB}" type="slidenum">
              <a:rPr lang="pt-BR" smtClean="0"/>
              <a:pPr/>
              <a:t>26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97547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Entrada em Console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981200" y="1600201"/>
            <a:ext cx="7467600" cy="4873625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spcBef>
                <a:spcPct val="50000"/>
              </a:spcBef>
              <a:buFont typeface="Wingdings" pitchFamily="2" charset="2"/>
              <a:buChar char="l"/>
            </a:pPr>
            <a:r>
              <a:rPr lang="pt-BR" sz="1800"/>
              <a:t>Toda a classe que for se utilizar de entrada de dados via teclado deve utilizar o </a:t>
            </a:r>
            <a:r>
              <a:rPr lang="pt-BR" sz="1800" i="1"/>
              <a:t>package</a:t>
            </a:r>
            <a:r>
              <a:rPr lang="pt-BR" sz="1800"/>
              <a:t> </a:t>
            </a:r>
            <a:r>
              <a:rPr lang="pt-BR" sz="1800" b="1"/>
              <a:t>Java.io.*</a:t>
            </a:r>
            <a:r>
              <a:rPr lang="pt-BR" sz="1800"/>
              <a:t>. Esse pacote contêm as classes que tratam de entrada de dados.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pt-BR" sz="2000" b="1"/>
              <a:t>				</a:t>
            </a:r>
            <a:r>
              <a:rPr lang="pt-BR" sz="1600" b="1"/>
              <a:t>import java.io.*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Font typeface="Wingdings" pitchFamily="2" charset="2"/>
              <a:buNone/>
            </a:pPr>
            <a:endParaRPr lang="pt-BR" sz="1600"/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Font typeface="Wingdings" pitchFamily="2" charset="2"/>
              <a:buChar char="l"/>
            </a:pPr>
            <a:r>
              <a:rPr lang="pt-BR" sz="1800"/>
              <a:t>Para obter valores do teclado em uma classe Java é necessário criar um objeto da classe BufferedReader.</a:t>
            </a:r>
          </a:p>
          <a:p>
            <a:pPr algn="just" eaLnBrk="1" hangingPunct="1">
              <a:lnSpc>
                <a:spcPct val="10000"/>
              </a:lnSpc>
              <a:spcBef>
                <a:spcPct val="50000"/>
              </a:spcBef>
              <a:buFont typeface="Wingdings" pitchFamily="2" charset="2"/>
              <a:buChar char="l"/>
            </a:pPr>
            <a:endParaRPr lang="pt-BR" sz="18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1400" b="1"/>
              <a:t>	</a:t>
            </a:r>
            <a:r>
              <a:rPr lang="pt-BR" sz="1200" b="1"/>
              <a:t>BufferedReader obj = new BufferedReader(new inputStreamReader(System.in));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pt-BR" sz="1200" b="1"/>
          </a:p>
          <a:p>
            <a:pPr algn="just" eaLnBrk="1" hangingPunct="1">
              <a:lnSpc>
                <a:spcPct val="0"/>
              </a:lnSpc>
              <a:spcBef>
                <a:spcPct val="50000"/>
              </a:spcBef>
              <a:buFont typeface="Wingdings" pitchFamily="2" charset="2"/>
              <a:buNone/>
            </a:pPr>
            <a:endParaRPr lang="pt-BR" sz="1200"/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Font typeface="Wingdings" pitchFamily="2" charset="2"/>
              <a:buChar char="l"/>
            </a:pPr>
            <a:r>
              <a:rPr lang="pt-BR" sz="1800"/>
              <a:t>Todo a entrada de dados está sujeita a erros, já que fica a mercê da digitação do usuário final. A forma mais simples de se tratar essa exceção é solicitar que a exceção não seja tratada localmente através da linha de comando: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pt-BR" sz="1800"/>
              <a:t>				 </a:t>
            </a:r>
            <a:r>
              <a:rPr lang="pt-BR" sz="1600" b="1"/>
              <a:t>throws java.io.IOException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Font typeface="Wingdings" pitchFamily="2" charset="2"/>
              <a:buNone/>
            </a:pPr>
            <a:endParaRPr lang="pt-BR" sz="1800"/>
          </a:p>
        </p:txBody>
      </p:sp>
      <p:sp>
        <p:nvSpPr>
          <p:cNvPr id="84996" name="Espaço Reservado para Número de Slide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8C688DE4-A238-4684-9DC5-1BD547C74E30}" type="slidenum">
              <a:rPr lang="pt-BR" smtClean="0"/>
              <a:pPr/>
              <a:t>27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52621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sz="4000"/>
              <a:t>Conversão de Strings para tipos primitivos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981200" y="1600201"/>
            <a:ext cx="7467600" cy="4873625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spcBef>
                <a:spcPct val="50000"/>
              </a:spcBef>
              <a:buFont typeface="Wingdings" pitchFamily="2" charset="2"/>
              <a:buChar char="l"/>
            </a:pPr>
            <a:r>
              <a:rPr lang="pt-BR" sz="1800"/>
              <a:t>O Java só permite a entrada de Strings, desta forma, para que possamos informar valores numéricos é necessário fazer uma conversão de String para o tipo numérico desejado, como podemos ver a seguir:</a:t>
            </a:r>
          </a:p>
          <a:p>
            <a:pPr lvl="1" algn="just" eaLnBrk="1" hangingPunct="1">
              <a:lnSpc>
                <a:spcPct val="8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Char char="l"/>
            </a:pPr>
            <a:r>
              <a:rPr lang="pt-BR" sz="1800"/>
              <a:t>Conversão de String para inteiro</a:t>
            </a:r>
          </a:p>
          <a:p>
            <a:pPr lvl="1" algn="just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pt-BR" sz="1800"/>
              <a:t>	</a:t>
            </a:r>
            <a:r>
              <a:rPr lang="pt-BR" sz="1800" b="1"/>
              <a:t>  int i = Integer.valueOf(line).intValue(); </a:t>
            </a:r>
          </a:p>
          <a:p>
            <a:pPr lvl="1" algn="just" eaLnBrk="1" hangingPunct="1">
              <a:lnSpc>
                <a:spcPct val="10000"/>
              </a:lnSpc>
              <a:buFont typeface="Wingdings" pitchFamily="2" charset="2"/>
              <a:buNone/>
            </a:pPr>
            <a:endParaRPr lang="pt-BR" sz="1800" b="1"/>
          </a:p>
          <a:p>
            <a:pPr lvl="1" algn="just" eaLnBrk="1" hangingPunct="1">
              <a:lnSpc>
                <a:spcPct val="8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Char char="l"/>
            </a:pPr>
            <a:r>
              <a:rPr lang="pt-BR" sz="1800"/>
              <a:t>Conversão de String para long</a:t>
            </a:r>
          </a:p>
          <a:p>
            <a:pPr lvl="1" algn="just" eaLnBrk="1" hangingPunct="1">
              <a:lnSpc>
                <a:spcPct val="0"/>
              </a:lnSpc>
              <a:buFont typeface="Wingdings" pitchFamily="2" charset="2"/>
              <a:buNone/>
            </a:pPr>
            <a:endParaRPr lang="pt-BR" sz="1800" b="1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1800"/>
              <a:t>		    </a:t>
            </a:r>
            <a:r>
              <a:rPr lang="pt-BR" sz="1800" b="1"/>
              <a:t>long l = Long.valueOf(line).longValue(); </a:t>
            </a:r>
          </a:p>
          <a:p>
            <a:pPr algn="just" eaLnBrk="1" hangingPunct="1">
              <a:lnSpc>
                <a:spcPct val="30000"/>
              </a:lnSpc>
              <a:buFont typeface="Wingdings" pitchFamily="2" charset="2"/>
              <a:buNone/>
            </a:pPr>
            <a:endParaRPr lang="pt-BR" sz="1800" b="1"/>
          </a:p>
          <a:p>
            <a:pPr lvl="1" algn="just" eaLnBrk="1" hangingPunct="1">
              <a:lnSpc>
                <a:spcPct val="8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Char char="l"/>
            </a:pPr>
            <a:r>
              <a:rPr lang="pt-BR" sz="1800"/>
              <a:t>Conversão de String para float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1800"/>
              <a:t>		    </a:t>
            </a:r>
            <a:r>
              <a:rPr lang="pt-BR" sz="1800" b="1"/>
              <a:t>float f = Float.valueOf(line).floatValue();  </a:t>
            </a:r>
          </a:p>
          <a:p>
            <a:pPr algn="just" eaLnBrk="1" hangingPunct="1">
              <a:lnSpc>
                <a:spcPct val="30000"/>
              </a:lnSpc>
              <a:buFont typeface="Wingdings" pitchFamily="2" charset="2"/>
              <a:buNone/>
            </a:pPr>
            <a:endParaRPr lang="pt-BR" sz="1800" b="1"/>
          </a:p>
          <a:p>
            <a:pPr lvl="1" algn="just" eaLnBrk="1" hangingPunct="1">
              <a:lnSpc>
                <a:spcPct val="8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Char char="l"/>
            </a:pPr>
            <a:r>
              <a:rPr lang="pt-BR" sz="1800"/>
              <a:t>Conversão de String para double</a:t>
            </a:r>
            <a:endParaRPr lang="pt-BR" sz="1800" b="1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1800"/>
              <a:t>	  	    </a:t>
            </a:r>
            <a:r>
              <a:rPr lang="pt-BR" sz="1800" b="1"/>
              <a:t>double d = Double.valueOf(line).doubleValue();</a:t>
            </a:r>
            <a:r>
              <a:rPr lang="pt-BR" sz="1800"/>
              <a:t> </a:t>
            </a:r>
          </a:p>
        </p:txBody>
      </p:sp>
      <p:sp>
        <p:nvSpPr>
          <p:cNvPr id="86020" name="Espaço Reservado para Número de Slide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7EFC0B5E-4D86-432E-8367-3CC82D18DEE7}" type="slidenum">
              <a:rPr lang="pt-BR" smtClean="0"/>
              <a:pPr/>
              <a:t>28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9816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>
          <a:xfrm>
            <a:off x="716071" y="587375"/>
            <a:ext cx="8229600" cy="5905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pt-BR" sz="4000" dirty="0"/>
              <a:t>Exemplo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02082" y="1676400"/>
            <a:ext cx="9189668" cy="3886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sz="1900" dirty="0" err="1"/>
              <a:t>import</a:t>
            </a:r>
            <a:r>
              <a:rPr lang="pt-BR" sz="1900" dirty="0"/>
              <a:t> java.io.*;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sz="1900" dirty="0" err="1"/>
              <a:t>class</a:t>
            </a:r>
            <a:r>
              <a:rPr lang="pt-BR" sz="1900" dirty="0"/>
              <a:t> soma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sz="1900" dirty="0"/>
              <a:t>{   </a:t>
            </a:r>
            <a:r>
              <a:rPr lang="pt-BR" sz="1900" dirty="0" err="1"/>
              <a:t>public</a:t>
            </a:r>
            <a:r>
              <a:rPr lang="pt-BR" sz="1900" dirty="0"/>
              <a:t> </a:t>
            </a:r>
            <a:r>
              <a:rPr lang="pt-BR" sz="1900" dirty="0" err="1"/>
              <a:t>static</a:t>
            </a:r>
            <a:r>
              <a:rPr lang="pt-BR" sz="1900" dirty="0"/>
              <a:t> </a:t>
            </a:r>
            <a:r>
              <a:rPr lang="pt-BR" sz="1900" dirty="0" err="1"/>
              <a:t>void</a:t>
            </a:r>
            <a:r>
              <a:rPr lang="pt-BR" sz="1900" dirty="0"/>
              <a:t> </a:t>
            </a:r>
            <a:r>
              <a:rPr lang="pt-BR" sz="1900" dirty="0" err="1"/>
              <a:t>main</a:t>
            </a:r>
            <a:r>
              <a:rPr lang="pt-BR" sz="1900" dirty="0"/>
              <a:t> (</a:t>
            </a:r>
            <a:r>
              <a:rPr lang="pt-BR" sz="1900" dirty="0" err="1"/>
              <a:t>String</a:t>
            </a:r>
            <a:r>
              <a:rPr lang="pt-BR" sz="1900" dirty="0"/>
              <a:t> </a:t>
            </a:r>
            <a:r>
              <a:rPr lang="pt-BR" sz="1900" dirty="0" err="1"/>
              <a:t>args</a:t>
            </a:r>
            <a:r>
              <a:rPr lang="pt-BR" sz="1900" dirty="0"/>
              <a:t>[ ] )  </a:t>
            </a:r>
            <a:r>
              <a:rPr lang="pt-BR" sz="1900" dirty="0" err="1"/>
              <a:t>throws</a:t>
            </a:r>
            <a:r>
              <a:rPr lang="pt-BR" sz="1900" dirty="0"/>
              <a:t> </a:t>
            </a:r>
            <a:r>
              <a:rPr lang="pt-BR" sz="1900" dirty="0" err="1"/>
              <a:t>java.io.IOException</a:t>
            </a:r>
            <a:endParaRPr lang="pt-BR" sz="1900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sz="1900" dirty="0"/>
              <a:t>    {  </a:t>
            </a:r>
            <a:r>
              <a:rPr lang="pt-BR" sz="1900" dirty="0" err="1"/>
              <a:t>String</a:t>
            </a:r>
            <a:r>
              <a:rPr lang="pt-BR" sz="1900" dirty="0"/>
              <a:t> </a:t>
            </a:r>
            <a:r>
              <a:rPr lang="pt-BR" sz="1900" dirty="0" err="1"/>
              <a:t>aux</a:t>
            </a:r>
            <a:r>
              <a:rPr lang="pt-BR" sz="1900" dirty="0"/>
              <a:t>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sz="1900" dirty="0"/>
              <a:t>       </a:t>
            </a:r>
            <a:r>
              <a:rPr lang="pt-BR" sz="1900" dirty="0" err="1"/>
              <a:t>int</a:t>
            </a:r>
            <a:r>
              <a:rPr lang="pt-BR" sz="1900" dirty="0"/>
              <a:t> a, b;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sz="1900" dirty="0"/>
              <a:t>       </a:t>
            </a:r>
            <a:r>
              <a:rPr lang="pt-BR" sz="1900" dirty="0" err="1"/>
              <a:t>BufferedReader</a:t>
            </a:r>
            <a:r>
              <a:rPr lang="pt-BR" sz="1900" dirty="0"/>
              <a:t> </a:t>
            </a:r>
            <a:r>
              <a:rPr lang="pt-BR" sz="1900" dirty="0" err="1"/>
              <a:t>obj</a:t>
            </a:r>
            <a:r>
              <a:rPr lang="pt-BR" sz="1900" dirty="0"/>
              <a:t> = new </a:t>
            </a:r>
            <a:r>
              <a:rPr lang="pt-BR" sz="1900" dirty="0" err="1"/>
              <a:t>BufferedReader</a:t>
            </a:r>
            <a:r>
              <a:rPr lang="pt-BR" sz="1900" dirty="0"/>
              <a:t>(new </a:t>
            </a:r>
            <a:r>
              <a:rPr lang="pt-BR" sz="1900" dirty="0" err="1"/>
              <a:t>InputStreamReader</a:t>
            </a:r>
            <a:endParaRPr lang="pt-BR" sz="1900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sz="1900" dirty="0"/>
              <a:t>                                                                                              (System.in));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sz="1900" dirty="0"/>
              <a:t>       </a:t>
            </a:r>
            <a:r>
              <a:rPr lang="pt-BR" sz="1900" dirty="0" err="1"/>
              <a:t>System.out.println</a:t>
            </a:r>
            <a:r>
              <a:rPr lang="pt-BR" sz="1900" dirty="0"/>
              <a:t>("Digite o primeiro número: ");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sz="1900" dirty="0"/>
              <a:t>       </a:t>
            </a:r>
            <a:r>
              <a:rPr lang="pt-BR" sz="1900" dirty="0" err="1"/>
              <a:t>aux</a:t>
            </a:r>
            <a:r>
              <a:rPr lang="pt-BR" sz="1900" dirty="0"/>
              <a:t> = </a:t>
            </a:r>
            <a:r>
              <a:rPr lang="pt-BR" sz="1900" dirty="0" err="1"/>
              <a:t>obj.readLine</a:t>
            </a:r>
            <a:r>
              <a:rPr lang="pt-BR" sz="1900" dirty="0"/>
              <a:t>();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sz="1900" dirty="0"/>
              <a:t>       a = </a:t>
            </a:r>
            <a:r>
              <a:rPr lang="pt-BR" sz="1900" dirty="0" err="1"/>
              <a:t>Integer.valueOf</a:t>
            </a:r>
            <a:r>
              <a:rPr lang="pt-BR" sz="1900" dirty="0"/>
              <a:t>(</a:t>
            </a:r>
            <a:r>
              <a:rPr lang="pt-BR" sz="1900" dirty="0" err="1"/>
              <a:t>aux</a:t>
            </a:r>
            <a:r>
              <a:rPr lang="pt-BR" sz="1900" dirty="0"/>
              <a:t>).</a:t>
            </a:r>
            <a:r>
              <a:rPr lang="pt-BR" sz="1900" dirty="0" err="1"/>
              <a:t>intValue</a:t>
            </a:r>
            <a:r>
              <a:rPr lang="pt-BR" sz="1900" dirty="0"/>
              <a:t>();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sz="1900" dirty="0"/>
              <a:t>       </a:t>
            </a:r>
            <a:r>
              <a:rPr lang="pt-BR" sz="1900" dirty="0" err="1"/>
              <a:t>System.out.println</a:t>
            </a:r>
            <a:r>
              <a:rPr lang="pt-BR" sz="1900" dirty="0"/>
              <a:t>("Digite o segundo número: ");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sz="1900" dirty="0"/>
              <a:t>       </a:t>
            </a:r>
            <a:r>
              <a:rPr lang="pt-BR" sz="1900" dirty="0" err="1"/>
              <a:t>aux</a:t>
            </a:r>
            <a:r>
              <a:rPr lang="pt-BR" sz="1900" dirty="0"/>
              <a:t> = </a:t>
            </a:r>
            <a:r>
              <a:rPr lang="pt-BR" sz="1900" dirty="0" err="1"/>
              <a:t>obj.readLine</a:t>
            </a:r>
            <a:r>
              <a:rPr lang="pt-BR" sz="1900" dirty="0"/>
              <a:t>();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sz="1900" dirty="0"/>
              <a:t>       b = </a:t>
            </a:r>
            <a:r>
              <a:rPr lang="pt-BR" sz="1900" dirty="0" err="1"/>
              <a:t>Integer.valueOf</a:t>
            </a:r>
            <a:r>
              <a:rPr lang="pt-BR" sz="1900" dirty="0"/>
              <a:t>(</a:t>
            </a:r>
            <a:r>
              <a:rPr lang="pt-BR" sz="1900" dirty="0" err="1"/>
              <a:t>aux</a:t>
            </a:r>
            <a:r>
              <a:rPr lang="pt-BR" sz="1900" dirty="0"/>
              <a:t>).</a:t>
            </a:r>
            <a:r>
              <a:rPr lang="pt-BR" sz="1900" dirty="0" err="1"/>
              <a:t>intValue</a:t>
            </a:r>
            <a:r>
              <a:rPr lang="pt-BR" sz="1900" dirty="0"/>
              <a:t>();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sz="1900" dirty="0"/>
              <a:t>       a = a + b;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sz="1900" dirty="0"/>
              <a:t>       </a:t>
            </a:r>
            <a:r>
              <a:rPr lang="pt-BR" sz="1900" dirty="0" err="1"/>
              <a:t>System.out.println</a:t>
            </a:r>
            <a:r>
              <a:rPr lang="pt-BR" sz="1900" dirty="0"/>
              <a:t>("O resultado é : " + a);	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sz="1900" dirty="0"/>
              <a:t>     }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Font typeface="Wingdings" pitchFamily="2" charset="2"/>
              <a:buNone/>
            </a:pPr>
            <a:endParaRPr lang="pt-BR" sz="1800" dirty="0"/>
          </a:p>
        </p:txBody>
      </p:sp>
      <p:sp>
        <p:nvSpPr>
          <p:cNvPr id="87044" name="Espaço Reservado para Número de Slide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25842665-046A-4D2B-8ACD-9A2880D6A847}" type="slidenum">
              <a:rPr lang="pt-BR" smtClean="0"/>
              <a:pPr/>
              <a:t>29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63664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41F0F754-3FD0-433D-AD8C-80C9D7FB8E5E}" type="slidenum">
              <a:rPr lang="pt-BR" smtClean="0"/>
              <a:pPr/>
              <a:t>3</a:t>
            </a:fld>
            <a:endParaRPr lang="pt-BR" smtClean="0"/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2057400" y="1143000"/>
            <a:ext cx="78105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Char char="l"/>
            </a:pPr>
            <a:r>
              <a:rPr lang="pt-BR" sz="2400">
                <a:latin typeface="Times New Roman" charset="0"/>
              </a:rPr>
              <a:t> </a:t>
            </a:r>
            <a:r>
              <a:rPr lang="pt-BR" sz="2800"/>
              <a:t>Operadores Relacionais</a:t>
            </a:r>
          </a:p>
          <a:p>
            <a:pPr eaLnBrk="0" hangingPunct="0">
              <a:buFont typeface="Wingdings" pitchFamily="2" charset="2"/>
              <a:buNone/>
            </a:pPr>
            <a:endParaRPr lang="pt-BR" sz="2400" b="1">
              <a:latin typeface="Times New Roman" charset="0"/>
            </a:endParaRPr>
          </a:p>
          <a:p>
            <a:pPr eaLnBrk="0" hangingPunct="0">
              <a:buFont typeface="Wingdings" pitchFamily="2" charset="2"/>
              <a:buNone/>
            </a:pPr>
            <a:r>
              <a:rPr lang="pt-BR" sz="2400" b="1">
                <a:latin typeface="Times New Roman" charset="0"/>
              </a:rPr>
              <a:t>&lt;</a:t>
            </a:r>
            <a:r>
              <a:rPr lang="pt-BR" sz="2400">
                <a:latin typeface="Times New Roman" charset="0"/>
              </a:rPr>
              <a:t> (menor)</a:t>
            </a:r>
          </a:p>
          <a:p>
            <a:pPr eaLnBrk="0" hangingPunct="0">
              <a:buFont typeface="Wingdings" pitchFamily="2" charset="2"/>
              <a:buNone/>
            </a:pPr>
            <a:r>
              <a:rPr lang="pt-BR" sz="2400" b="1">
                <a:latin typeface="Times New Roman" charset="0"/>
              </a:rPr>
              <a:t>&gt;</a:t>
            </a:r>
            <a:r>
              <a:rPr lang="pt-BR" sz="2400">
                <a:latin typeface="Times New Roman" charset="0"/>
              </a:rPr>
              <a:t> (maior)</a:t>
            </a:r>
          </a:p>
          <a:p>
            <a:pPr eaLnBrk="0" hangingPunct="0">
              <a:buFont typeface="Wingdings" pitchFamily="2" charset="2"/>
              <a:buNone/>
            </a:pPr>
            <a:r>
              <a:rPr lang="pt-BR" sz="2400" b="1">
                <a:latin typeface="Times New Roman" charset="0"/>
              </a:rPr>
              <a:t>&lt;=</a:t>
            </a:r>
            <a:r>
              <a:rPr lang="pt-BR" sz="2400">
                <a:latin typeface="Times New Roman" charset="0"/>
              </a:rPr>
              <a:t> (menor ou igual)</a:t>
            </a:r>
          </a:p>
          <a:p>
            <a:pPr eaLnBrk="0" hangingPunct="0">
              <a:buFont typeface="Wingdings" pitchFamily="2" charset="2"/>
              <a:buNone/>
            </a:pPr>
            <a:r>
              <a:rPr lang="pt-BR" sz="2400" b="1">
                <a:latin typeface="Times New Roman" charset="0"/>
              </a:rPr>
              <a:t>&gt;=</a:t>
            </a:r>
            <a:r>
              <a:rPr lang="pt-BR" sz="2400">
                <a:latin typeface="Times New Roman" charset="0"/>
              </a:rPr>
              <a:t> (maior ou igual)</a:t>
            </a:r>
          </a:p>
          <a:p>
            <a:pPr eaLnBrk="0" hangingPunct="0">
              <a:buFont typeface="Wingdings" pitchFamily="2" charset="2"/>
              <a:buNone/>
            </a:pPr>
            <a:r>
              <a:rPr lang="pt-BR" sz="2400" b="1">
                <a:latin typeface="Times New Roman" charset="0"/>
              </a:rPr>
              <a:t>==</a:t>
            </a:r>
            <a:r>
              <a:rPr lang="pt-BR" sz="2400">
                <a:latin typeface="Times New Roman" charset="0"/>
              </a:rPr>
              <a:t> (igual)</a:t>
            </a:r>
          </a:p>
          <a:p>
            <a:pPr eaLnBrk="0" hangingPunct="0">
              <a:buFont typeface="Wingdings" pitchFamily="2" charset="2"/>
              <a:buNone/>
            </a:pPr>
            <a:r>
              <a:rPr lang="pt-BR" sz="2400" b="1">
                <a:latin typeface="Times New Roman" charset="0"/>
              </a:rPr>
              <a:t>!=</a:t>
            </a:r>
            <a:r>
              <a:rPr lang="pt-BR" sz="2400">
                <a:latin typeface="Times New Roman" charset="0"/>
              </a:rPr>
              <a:t> (diferente)</a:t>
            </a:r>
          </a:p>
          <a:p>
            <a:pPr lvl="2" eaLnBrk="0" hangingPunct="0">
              <a:lnSpc>
                <a:spcPct val="50000"/>
              </a:lnSpc>
              <a:buFont typeface="Wingdings" pitchFamily="2" charset="2"/>
              <a:buNone/>
            </a:pPr>
            <a:endParaRPr lang="pt-BR" sz="2400">
              <a:latin typeface="Times New Roman" charset="0"/>
            </a:endParaRPr>
          </a:p>
          <a:p>
            <a:pPr lvl="2" eaLnBrk="0" hangingPunct="0">
              <a:lnSpc>
                <a:spcPct val="50000"/>
              </a:lnSpc>
              <a:buFont typeface="Wingdings" pitchFamily="2" charset="2"/>
              <a:buNone/>
            </a:pPr>
            <a:endParaRPr lang="pt-BR" sz="2400">
              <a:latin typeface="Times New Roman" charset="0"/>
            </a:endParaRPr>
          </a:p>
          <a:p>
            <a:pPr lvl="2" eaLnBrk="0" hangingPunct="0">
              <a:lnSpc>
                <a:spcPct val="50000"/>
              </a:lnSpc>
              <a:buFont typeface="Wingdings" pitchFamily="2" charset="2"/>
              <a:buNone/>
            </a:pPr>
            <a:endParaRPr lang="pt-BR" sz="2400">
              <a:latin typeface="Times New Roman" charset="0"/>
            </a:endParaRPr>
          </a:p>
          <a:p>
            <a:pPr eaLnBrk="0" hangingPunct="0">
              <a:buClr>
                <a:srgbClr val="1717FF"/>
              </a:buClr>
              <a:buFontTx/>
              <a:buChar char="•"/>
            </a:pPr>
            <a:r>
              <a:rPr lang="pt-BR" sz="2800">
                <a:latin typeface="Times New Roman" charset="0"/>
              </a:rPr>
              <a:t> Operadores relacionais para a classe String</a:t>
            </a:r>
          </a:p>
          <a:p>
            <a:pPr lvl="2" eaLnBrk="0" hangingPunct="0">
              <a:buFont typeface="Wingdings" pitchFamily="2" charset="2"/>
              <a:buNone/>
            </a:pPr>
            <a:r>
              <a:rPr lang="pt-BR" sz="2400" b="1">
                <a:latin typeface="Times New Roman" charset="0"/>
              </a:rPr>
              <a:t>equals		</a:t>
            </a:r>
            <a:r>
              <a:rPr lang="pt-BR" sz="2400">
                <a:latin typeface="Times New Roman" charset="0"/>
              </a:rPr>
              <a:t>if (nome.equals(“Maria”)</a:t>
            </a:r>
          </a:p>
          <a:p>
            <a:pPr lvl="2" eaLnBrk="0" hangingPunct="0">
              <a:buFont typeface="Wingdings" pitchFamily="2" charset="2"/>
              <a:buNone/>
            </a:pPr>
            <a:r>
              <a:rPr lang="pt-BR" sz="2400" b="1">
                <a:latin typeface="Times New Roman" charset="0"/>
              </a:rPr>
              <a:t>!equals      	</a:t>
            </a:r>
            <a:r>
              <a:rPr lang="pt-BR" sz="2400">
                <a:latin typeface="Times New Roman" charset="0"/>
              </a:rPr>
              <a:t>if (!nome.equals(“Maria”)</a:t>
            </a:r>
          </a:p>
        </p:txBody>
      </p:sp>
      <p:sp>
        <p:nvSpPr>
          <p:cNvPr id="422916" name="Text Box 4"/>
          <p:cNvSpPr txBox="1">
            <a:spLocks noChangeArrowheads="1"/>
          </p:cNvSpPr>
          <p:nvPr/>
        </p:nvSpPr>
        <p:spPr bwMode="auto">
          <a:xfrm>
            <a:off x="6152247" y="1143001"/>
            <a:ext cx="4356321" cy="9110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sy="50000" kx="2115830" algn="bl" rotWithShape="0">
              <a:srgbClr val="C0C0C0"/>
            </a:outerShdw>
          </a:effectLst>
        </p:spPr>
        <p:txBody>
          <a:bodyPr wrap="none">
            <a:spAutoFit/>
          </a:bodyPr>
          <a:lstStyle/>
          <a:p>
            <a:pPr lvl="1" algn="ctr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Char char="l"/>
              <a:defRPr/>
            </a:pPr>
            <a:r>
              <a:rPr lang="pt-BR" sz="2400">
                <a:latin typeface="Times New Roman" charset="0"/>
              </a:rPr>
              <a:t> </a:t>
            </a:r>
            <a:r>
              <a:rPr lang="pt-BR" sz="2800"/>
              <a:t>Operadores Aritméticos</a:t>
            </a:r>
          </a:p>
          <a:p>
            <a:pPr algn="ctr">
              <a:defRPr/>
            </a:pPr>
            <a:endParaRPr lang="pt-BR" sz="2800"/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7391400" y="1981200"/>
            <a:ext cx="2724150" cy="147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 eaLnBrk="0" hangingPunct="0">
              <a:lnSpc>
                <a:spcPct val="0"/>
              </a:lnSpc>
            </a:pPr>
            <a:endParaRPr lang="pt-BR" sz="2400">
              <a:latin typeface="Times New Roman" charset="0"/>
            </a:endParaRPr>
          </a:p>
          <a:p>
            <a:pPr eaLnBrk="0" hangingPunct="0">
              <a:buFont typeface="Wingdings" pitchFamily="2" charset="2"/>
              <a:buNone/>
            </a:pPr>
            <a:r>
              <a:rPr lang="pt-BR" sz="2400" b="1">
                <a:latin typeface="Times New Roman" charset="0"/>
              </a:rPr>
              <a:t>&amp;&amp;</a:t>
            </a:r>
            <a:r>
              <a:rPr lang="pt-BR" sz="2400">
                <a:latin typeface="Times New Roman" charset="0"/>
              </a:rPr>
              <a:t>  (E lógico)</a:t>
            </a:r>
          </a:p>
          <a:p>
            <a:pPr eaLnBrk="0" hangingPunct="0">
              <a:buFont typeface="Wingdings" pitchFamily="2" charset="2"/>
              <a:buNone/>
            </a:pPr>
            <a:r>
              <a:rPr lang="pt-BR" sz="2400" b="1">
                <a:latin typeface="Times New Roman" charset="0"/>
              </a:rPr>
              <a:t>||</a:t>
            </a:r>
            <a:r>
              <a:rPr lang="pt-BR" sz="2400">
                <a:latin typeface="Times New Roman" charset="0"/>
              </a:rPr>
              <a:t> (OU lógico)</a:t>
            </a:r>
          </a:p>
          <a:p>
            <a:pPr eaLnBrk="0" hangingPunct="0">
              <a:buFont typeface="Wingdings" pitchFamily="2" charset="2"/>
              <a:buNone/>
            </a:pPr>
            <a:r>
              <a:rPr lang="pt-BR" sz="2400" b="1">
                <a:latin typeface="Times New Roman" charset="0"/>
              </a:rPr>
              <a:t>!</a:t>
            </a:r>
            <a:r>
              <a:rPr lang="pt-BR" sz="2400">
                <a:latin typeface="Times New Roman" charset="0"/>
              </a:rPr>
              <a:t> (NÃO lógico)</a:t>
            </a:r>
          </a:p>
          <a:p>
            <a:pPr lvl="2" eaLnBrk="0" hangingPunct="0">
              <a:lnSpc>
                <a:spcPct val="50000"/>
              </a:lnSpc>
              <a:buSzPct val="70000"/>
              <a:buFont typeface="Wingdings" pitchFamily="2" charset="2"/>
              <a:buNone/>
            </a:pPr>
            <a:endParaRPr lang="pt-BR" sz="2400">
              <a:latin typeface="Times New Roman" charset="0"/>
            </a:endParaRPr>
          </a:p>
        </p:txBody>
      </p:sp>
      <p:sp>
        <p:nvSpPr>
          <p:cNvPr id="91142" name="Rectangle 6"/>
          <p:cNvSpPr>
            <a:spLocks noChangeArrowheads="1"/>
          </p:cNvSpPr>
          <p:nvPr/>
        </p:nvSpPr>
        <p:spPr bwMode="auto">
          <a:xfrm>
            <a:off x="1981200" y="457200"/>
            <a:ext cx="8229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sz="4000"/>
              <a:t>Operadores Relacionais e Lógicos</a:t>
            </a:r>
          </a:p>
        </p:txBody>
      </p:sp>
    </p:spTree>
    <p:extLst>
      <p:ext uri="{BB962C8B-B14F-4D97-AF65-F5344CB8AC3E}">
        <p14:creationId xmlns:p14="http://schemas.microsoft.com/office/powerpoint/2010/main" val="42348037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6513F6D6-6352-4B62-ADD0-37F2C3793920}" type="slidenum">
              <a:rPr lang="pt-BR" smtClean="0"/>
              <a:pPr/>
              <a:t>30</a:t>
            </a:fld>
            <a:endParaRPr lang="pt-BR" smtClean="0"/>
          </a:p>
        </p:txBody>
      </p:sp>
      <p:sp>
        <p:nvSpPr>
          <p:cNvPr id="88067" name="Text Box 2"/>
          <p:cNvSpPr txBox="1">
            <a:spLocks noChangeArrowheads="1"/>
          </p:cNvSpPr>
          <p:nvPr/>
        </p:nvSpPr>
        <p:spPr bwMode="auto">
          <a:xfrm>
            <a:off x="538620" y="1131889"/>
            <a:ext cx="9724570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pt-BR" sz="1600" dirty="0"/>
              <a:t>Crie uma classe ligação telefônica. Uma ligação telefônica possui como atributos o número do telefone que a originou, o nome da localidade de origem, o número e o local de destino da ligação, o valor total da ligação, o momento de início e o momento de término da ligação. Para representar um momento, crie uma classe de nome Tempo. Esta classe representará uma hora, minuto e segundo. A classe que representa a ligação telefônica forneça os seguintes membros (métodos): </a:t>
            </a:r>
          </a:p>
          <a:p>
            <a:pPr algn="just"/>
            <a:r>
              <a:rPr lang="pt-BR" sz="1600" dirty="0"/>
              <a:t> 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Um membro que permita criar uma ligação fornecendo o momento do inicio, o local e o número de origem e o local e o número de destino da ligação.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Um membro que informe o valor da ligação. O valor da ligação será correspondente a R$ 1.00 por minuto. Mesmo que o usuário fale por 30s será cobrado um minuto.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Um membro que informe o local de destino da ligação.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Um membro que receba como parâmetro um número de telefone e informe se a ligação foi originada ou se destinava ao número informado. Exemplo: para uma ligação originada do número 99999999 e que se destinava ao número 2222222. O método deve retornar positivamente a mensagem que pergunta se 99999999 é um telefone envolvido e a mensagem que pergunta se 2222222 é um telefone envolvido e negativamente para qualquer outra.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Criar uma aplicação para testar a classe ligação telefônica. Para isso, criar duas ligações com valores quaisquer e chamar os seus métodos avaliando os resultados.</a:t>
            </a:r>
          </a:p>
          <a:p>
            <a:pPr algn="just"/>
            <a:endParaRPr lang="pt-BR" dirty="0"/>
          </a:p>
          <a:p>
            <a:r>
              <a:rPr lang="pt-BR" dirty="0"/>
              <a:t> </a:t>
            </a:r>
          </a:p>
          <a:p>
            <a:endParaRPr lang="pt-BR" dirty="0"/>
          </a:p>
        </p:txBody>
      </p:sp>
      <p:sp>
        <p:nvSpPr>
          <p:cNvPr id="88068" name="Text Box 3"/>
          <p:cNvSpPr txBox="1">
            <a:spLocks noChangeArrowheads="1"/>
          </p:cNvSpPr>
          <p:nvPr/>
        </p:nvSpPr>
        <p:spPr bwMode="auto">
          <a:xfrm>
            <a:off x="538620" y="308633"/>
            <a:ext cx="79009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4000" dirty="0" smtClean="0"/>
              <a:t>Exercícios para sala de aula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64611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76CE3513-023A-47F2-A101-92D833857C4E}" type="slidenum">
              <a:rPr lang="pt-BR" smtClean="0"/>
              <a:pPr/>
              <a:t>31</a:t>
            </a:fld>
            <a:endParaRPr lang="pt-BR" smtClean="0"/>
          </a:p>
        </p:txBody>
      </p:sp>
      <p:sp>
        <p:nvSpPr>
          <p:cNvPr id="89091" name="Text Box 2"/>
          <p:cNvSpPr txBox="1">
            <a:spLocks noChangeArrowheads="1"/>
          </p:cNvSpPr>
          <p:nvPr/>
        </p:nvSpPr>
        <p:spPr bwMode="auto">
          <a:xfrm>
            <a:off x="839244" y="1837000"/>
            <a:ext cx="9423945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pt-BR" dirty="0"/>
          </a:p>
          <a:p>
            <a:r>
              <a:rPr lang="pt-BR" dirty="0"/>
              <a:t>Um avião é representado pela sua prefixo, pelo nome do seu modelo, pelo nome do seu fabricante, pela quantidade de assentos, pela quantidade de assentos ocupados e pela sua data de fabricação. 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Escreva uma classe que represente um avião e forneça o método à seguir: </a:t>
            </a:r>
          </a:p>
          <a:p>
            <a:pPr lvl="1"/>
            <a:r>
              <a:rPr lang="pt-BR" dirty="0"/>
              <a:t>Um método que permita ocupar acentos no avião.</a:t>
            </a:r>
          </a:p>
          <a:p>
            <a:pPr lvl="1"/>
            <a:r>
              <a:rPr lang="pt-BR" dirty="0"/>
              <a:t>Um método que forneça o a disponibilidade de acentos do avião.</a:t>
            </a:r>
          </a:p>
          <a:p>
            <a:pPr lvl="1"/>
            <a:r>
              <a:rPr lang="pt-BR" dirty="0"/>
              <a:t>Um método que informe qual o prefixo da aeronave. </a:t>
            </a:r>
            <a:endParaRPr lang="pt-BR" dirty="0" smtClean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r>
              <a:rPr lang="pt-BR" dirty="0"/>
              <a:t>Crie uma aplicação para testar a classe avião. Para isso criar um avião, ocupar acentos, verificar quantos acentos disponíveis existem no avião.</a:t>
            </a:r>
          </a:p>
        </p:txBody>
      </p:sp>
      <p:sp>
        <p:nvSpPr>
          <p:cNvPr id="89092" name="Text Box 3"/>
          <p:cNvSpPr txBox="1">
            <a:spLocks noChangeArrowheads="1"/>
          </p:cNvSpPr>
          <p:nvPr/>
        </p:nvSpPr>
        <p:spPr bwMode="auto">
          <a:xfrm>
            <a:off x="688932" y="712789"/>
            <a:ext cx="941233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sz="4000" dirty="0" smtClean="0"/>
              <a:t>Exercícios para casa (Postar no </a:t>
            </a:r>
            <a:r>
              <a:rPr lang="pt-BR" sz="4000" dirty="0" err="1" smtClean="0"/>
              <a:t>Blackboard</a:t>
            </a:r>
            <a:r>
              <a:rPr lang="pt-BR" sz="4000" dirty="0" smtClean="0"/>
              <a:t>)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56191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3C9746AB-8517-4CF1-8212-73F5CB100939}" type="slidenum">
              <a:rPr lang="pt-BR" smtClean="0"/>
              <a:pPr/>
              <a:t>4</a:t>
            </a:fld>
            <a:endParaRPr lang="pt-BR" smtClean="0"/>
          </a:p>
        </p:txBody>
      </p:sp>
      <p:sp>
        <p:nvSpPr>
          <p:cNvPr id="92163" name="Rectangle 3"/>
          <p:cNvSpPr>
            <a:spLocks noChangeArrowheads="1"/>
          </p:cNvSpPr>
          <p:nvPr/>
        </p:nvSpPr>
        <p:spPr bwMode="auto">
          <a:xfrm>
            <a:off x="2057400" y="1066800"/>
            <a:ext cx="830580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Char char="l"/>
            </a:pPr>
            <a:r>
              <a:rPr lang="pt-BR" sz="2400">
                <a:latin typeface="Times New Roman" charset="0"/>
              </a:rPr>
              <a:t> </a:t>
            </a:r>
            <a:r>
              <a:rPr lang="pt-BR" sz="2800"/>
              <a:t>if – else		</a:t>
            </a:r>
            <a:r>
              <a:rPr lang="pt-BR" sz="2000" b="1"/>
              <a:t>if (expressão_booleana )</a:t>
            </a:r>
          </a:p>
          <a:p>
            <a:pPr eaLnBrk="0" hangingPunct="0"/>
            <a:r>
              <a:rPr lang="pt-BR" sz="2000" b="1"/>
              <a:t>			{  bloco de comandos do if;</a:t>
            </a:r>
          </a:p>
          <a:p>
            <a:pPr eaLnBrk="0" hangingPunct="0"/>
            <a:r>
              <a:rPr lang="pt-BR" sz="2000" b="1"/>
              <a:t>			}</a:t>
            </a:r>
          </a:p>
          <a:p>
            <a:pPr lvl="4" eaLnBrk="0" hangingPunct="0"/>
            <a:r>
              <a:rPr lang="pt-BR" sz="2000" b="1"/>
              <a:t>	[else]</a:t>
            </a:r>
          </a:p>
          <a:p>
            <a:pPr lvl="4" eaLnBrk="0" hangingPunct="0"/>
            <a:r>
              <a:rPr lang="pt-BR" sz="2000" b="1"/>
              <a:t>	{  bloco de comandos do else;</a:t>
            </a:r>
          </a:p>
          <a:p>
            <a:pPr lvl="4" eaLnBrk="0" hangingPunct="0"/>
            <a:r>
              <a:rPr lang="pt-BR" sz="2000" b="1"/>
              <a:t>	}</a:t>
            </a:r>
          </a:p>
          <a:p>
            <a:pPr lvl="4" eaLnBrk="0" hangingPunct="0"/>
            <a:endParaRPr lang="pt-BR" sz="2000"/>
          </a:p>
          <a:p>
            <a:pPr eaLnBrk="0" hangingPunct="0">
              <a:buClr>
                <a:srgbClr val="1717FF"/>
              </a:buClr>
              <a:buFontTx/>
              <a:buChar char="•"/>
            </a:pPr>
            <a:r>
              <a:rPr lang="pt-BR" sz="2800">
                <a:latin typeface="Times New Roman" charset="0"/>
              </a:rPr>
              <a:t> </a:t>
            </a:r>
            <a:r>
              <a:rPr lang="pt-BR" sz="2800"/>
              <a:t>Observações:</a:t>
            </a:r>
          </a:p>
          <a:p>
            <a:pPr lvl="1" algn="just" eaLnBrk="0" hangingPunct="0">
              <a:buClr>
                <a:srgbClr val="1717FF"/>
              </a:buClr>
              <a:buFontTx/>
              <a:buChar char="•"/>
            </a:pPr>
            <a:r>
              <a:rPr lang="pt-BR" sz="2100"/>
              <a:t> O comando </a:t>
            </a:r>
            <a:r>
              <a:rPr lang="pt-BR" sz="2100" i="1"/>
              <a:t>else</a:t>
            </a:r>
            <a:r>
              <a:rPr lang="pt-BR" sz="2100"/>
              <a:t> é opcional.</a:t>
            </a:r>
          </a:p>
          <a:p>
            <a:pPr lvl="1" algn="just" eaLnBrk="0" hangingPunct="0">
              <a:buClr>
                <a:srgbClr val="1717FF"/>
              </a:buClr>
              <a:buFontTx/>
              <a:buChar char="•"/>
            </a:pPr>
            <a:r>
              <a:rPr lang="pt-BR" sz="2100"/>
              <a:t> Na construção de</a:t>
            </a:r>
            <a:r>
              <a:rPr lang="pt-BR" sz="2100" i="1"/>
              <a:t> if’s</a:t>
            </a:r>
            <a:r>
              <a:rPr lang="pt-BR" sz="2100"/>
              <a:t> aninhados, o </a:t>
            </a:r>
            <a:r>
              <a:rPr lang="pt-BR" sz="2100" i="1"/>
              <a:t>else</a:t>
            </a:r>
            <a:r>
              <a:rPr lang="pt-BR" sz="2100"/>
              <a:t> refere-se sempre ao </a:t>
            </a:r>
            <a:r>
              <a:rPr lang="pt-BR" sz="2100" i="1"/>
              <a:t>if</a:t>
            </a:r>
            <a:r>
              <a:rPr lang="pt-BR" sz="2100"/>
              <a:t> mais próximo. Procure usar chaves para delimitar os blocos.</a:t>
            </a:r>
          </a:p>
          <a:p>
            <a:pPr lvl="1" algn="just" eaLnBrk="0" hangingPunct="0">
              <a:buClr>
                <a:srgbClr val="1717FF"/>
              </a:buClr>
              <a:buFontTx/>
              <a:buChar char="•"/>
            </a:pPr>
            <a:r>
              <a:rPr lang="pt-BR" sz="2100"/>
              <a:t> O operador de comparação </a:t>
            </a:r>
            <a:r>
              <a:rPr lang="pt-BR" sz="2100" b="1"/>
              <a:t>igual a </a:t>
            </a:r>
            <a:r>
              <a:rPr lang="pt-BR" sz="2100"/>
              <a:t> é representado por == e não por =.</a:t>
            </a:r>
          </a:p>
          <a:p>
            <a:pPr lvl="1" algn="just" eaLnBrk="0" hangingPunct="0">
              <a:buClr>
                <a:srgbClr val="1717FF"/>
              </a:buClr>
              <a:buFontTx/>
              <a:buChar char="•"/>
            </a:pPr>
            <a:r>
              <a:rPr lang="pt-BR" sz="2100"/>
              <a:t> Bloco de comandos pode ser um único comando (terminado por ponto-e-vírgula) ou vários comandos (delimitados por {}).</a:t>
            </a:r>
          </a:p>
          <a:p>
            <a:pPr lvl="1" algn="just" eaLnBrk="0" hangingPunct="0">
              <a:buClr>
                <a:srgbClr val="1717FF"/>
              </a:buClr>
              <a:buFontTx/>
              <a:buChar char="•"/>
            </a:pPr>
            <a:r>
              <a:rPr lang="pt-BR" sz="2100"/>
              <a:t> É indispensável o uso de parênteses ( ) na expressão_booleana.</a:t>
            </a:r>
          </a:p>
        </p:txBody>
      </p:sp>
      <p:sp>
        <p:nvSpPr>
          <p:cNvPr id="92164" name="AutoShape 4"/>
          <p:cNvSpPr>
            <a:spLocks noChangeArrowheads="1"/>
          </p:cNvSpPr>
          <p:nvPr/>
        </p:nvSpPr>
        <p:spPr bwMode="auto">
          <a:xfrm>
            <a:off x="2286000" y="1676400"/>
            <a:ext cx="1524000" cy="609600"/>
          </a:xfrm>
          <a:prstGeom prst="wedgeRectCallout">
            <a:avLst>
              <a:gd name="adj1" fmla="val 117500"/>
              <a:gd name="adj2" fmla="val -126824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pt-BR"/>
              <a:t>Estrutura do Comando</a:t>
            </a:r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1981200" y="457200"/>
            <a:ext cx="8229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sz="3600"/>
              <a:t>Estruturas de decisão e controle</a:t>
            </a:r>
          </a:p>
        </p:txBody>
      </p:sp>
    </p:spTree>
    <p:extLst>
      <p:ext uri="{BB962C8B-B14F-4D97-AF65-F5344CB8AC3E}">
        <p14:creationId xmlns:p14="http://schemas.microsoft.com/office/powerpoint/2010/main" val="22088564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C29AE40B-E1C2-4A6E-A854-D79BED21C54D}" type="slidenum">
              <a:rPr lang="pt-BR" smtClean="0"/>
              <a:pPr/>
              <a:t>5</a:t>
            </a:fld>
            <a:endParaRPr lang="pt-BR" smtClean="0"/>
          </a:p>
        </p:txBody>
      </p:sp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2209800" y="914400"/>
            <a:ext cx="821055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Char char="l"/>
            </a:pPr>
            <a:r>
              <a:rPr lang="pt-BR" sz="2400">
                <a:latin typeface="Times New Roman" charset="0"/>
              </a:rPr>
              <a:t> </a:t>
            </a:r>
            <a:r>
              <a:rPr lang="pt-BR" sz="2800"/>
              <a:t>switch		</a:t>
            </a:r>
            <a:r>
              <a:rPr lang="pt-BR" sz="2000" b="1"/>
              <a:t>switch(variávelDeControle)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None/>
            </a:pPr>
            <a:r>
              <a:rPr lang="pt-BR" sz="2000" b="1"/>
              <a:t>			{ case constante1:</a:t>
            </a:r>
          </a:p>
          <a:p>
            <a:pPr eaLnBrk="0" hangingPunct="0"/>
            <a:r>
              <a:rPr lang="pt-BR" sz="2000" b="1"/>
              <a:t>						bloco1;</a:t>
            </a:r>
          </a:p>
          <a:p>
            <a:pPr eaLnBrk="0" hangingPunct="0"/>
            <a:r>
              <a:rPr lang="pt-BR" sz="2000" b="1"/>
              <a:t>			       break;</a:t>
            </a:r>
          </a:p>
          <a:p>
            <a:pPr eaLnBrk="0" hangingPunct="0"/>
            <a:r>
              <a:rPr lang="pt-BR" sz="2000" b="1"/>
              <a:t>  			  case constante2:</a:t>
            </a:r>
          </a:p>
          <a:p>
            <a:pPr eaLnBrk="0" hangingPunct="0"/>
            <a:r>
              <a:rPr lang="pt-BR" sz="2000" b="1"/>
              <a:t>						bloco2;</a:t>
            </a:r>
          </a:p>
          <a:p>
            <a:pPr eaLnBrk="0" hangingPunct="0"/>
            <a:r>
              <a:rPr lang="pt-BR" sz="2000" b="1"/>
              <a:t>				  break;</a:t>
            </a:r>
          </a:p>
          <a:p>
            <a:pPr eaLnBrk="0" hangingPunct="0"/>
            <a:r>
              <a:rPr lang="pt-BR" sz="2000" b="1"/>
              <a:t>  			  [default:</a:t>
            </a:r>
          </a:p>
          <a:p>
            <a:pPr eaLnBrk="0" hangingPunct="0"/>
            <a:r>
              <a:rPr lang="pt-BR" sz="2000" b="1"/>
              <a:t>						bloco3;</a:t>
            </a:r>
          </a:p>
          <a:p>
            <a:pPr eaLnBrk="0" hangingPunct="0"/>
            <a:r>
              <a:rPr lang="pt-BR" sz="2000" b="1"/>
              <a:t>				  break;]</a:t>
            </a:r>
          </a:p>
          <a:p>
            <a:pPr eaLnBrk="0" hangingPunct="0"/>
            <a:r>
              <a:rPr lang="pt-BR" sz="2000" b="1"/>
              <a:t>			}</a:t>
            </a:r>
          </a:p>
          <a:p>
            <a:pPr eaLnBrk="0" hangingPunct="0">
              <a:buClr>
                <a:srgbClr val="1717FF"/>
              </a:buClr>
              <a:buFontTx/>
              <a:buChar char="•"/>
            </a:pPr>
            <a:r>
              <a:rPr lang="pt-BR" sz="2800">
                <a:latin typeface="Times New Roman" charset="0"/>
              </a:rPr>
              <a:t> </a:t>
            </a:r>
            <a:r>
              <a:rPr lang="pt-BR" sz="2800"/>
              <a:t>Observações:</a:t>
            </a:r>
          </a:p>
          <a:p>
            <a:pPr lvl="1" algn="just" eaLnBrk="0" hangingPunct="0">
              <a:buClr>
                <a:srgbClr val="1717FF"/>
              </a:buClr>
              <a:buFontTx/>
              <a:buChar char="•"/>
            </a:pPr>
            <a:r>
              <a:rPr lang="pt-BR" sz="2400"/>
              <a:t> </a:t>
            </a:r>
            <a:r>
              <a:rPr lang="pt-BR" sz="2000"/>
              <a:t>Usual para selecionar alguma ação de um número de  alternativas.</a:t>
            </a:r>
          </a:p>
          <a:p>
            <a:pPr lvl="1" algn="just" eaLnBrk="0" hangingPunct="0">
              <a:buClr>
                <a:srgbClr val="1717FF"/>
              </a:buClr>
              <a:buFontTx/>
              <a:buChar char="•"/>
            </a:pPr>
            <a:r>
              <a:rPr lang="pt-BR" sz="2000"/>
              <a:t> A variável de controle só pode ser inteira ou char.</a:t>
            </a:r>
            <a:endParaRPr lang="en-US" sz="2000" b="1"/>
          </a:p>
          <a:p>
            <a:pPr lvl="1" algn="just" eaLnBrk="0" hangingPunct="0">
              <a:buClr>
                <a:srgbClr val="1717FF"/>
              </a:buClr>
              <a:buFontTx/>
              <a:buChar char="•"/>
            </a:pPr>
            <a:r>
              <a:rPr lang="pt-BR" sz="2000"/>
              <a:t> O case define o ponto de entrada da execução. Se você quiser que só um bloco de declarações seja executado use </a:t>
            </a:r>
            <a:r>
              <a:rPr lang="pt-BR" sz="2000" b="1" i="1"/>
              <a:t>break</a:t>
            </a:r>
            <a:r>
              <a:rPr lang="pt-BR" sz="2000"/>
              <a:t>.</a:t>
            </a:r>
          </a:p>
          <a:p>
            <a:pPr lvl="1" algn="just" eaLnBrk="0" hangingPunct="0">
              <a:buClr>
                <a:srgbClr val="1717FF"/>
              </a:buClr>
              <a:buFontTx/>
              <a:buChar char="•"/>
            </a:pPr>
            <a:r>
              <a:rPr lang="pt-BR" sz="2000"/>
              <a:t> A opção </a:t>
            </a:r>
            <a:r>
              <a:rPr lang="pt-BR" sz="2000" b="1" i="1"/>
              <a:t>default</a:t>
            </a:r>
            <a:r>
              <a:rPr lang="pt-BR" sz="2000"/>
              <a:t> é opcional.</a:t>
            </a:r>
          </a:p>
        </p:txBody>
      </p:sp>
      <p:sp>
        <p:nvSpPr>
          <p:cNvPr id="93188" name="AutoShape 4"/>
          <p:cNvSpPr>
            <a:spLocks noChangeArrowheads="1"/>
          </p:cNvSpPr>
          <p:nvPr/>
        </p:nvSpPr>
        <p:spPr bwMode="auto">
          <a:xfrm>
            <a:off x="2438400" y="1828800"/>
            <a:ext cx="1524000" cy="609600"/>
          </a:xfrm>
          <a:prstGeom prst="wedgeRectCallout">
            <a:avLst>
              <a:gd name="adj1" fmla="val 117500"/>
              <a:gd name="adj2" fmla="val -126824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pt-BR"/>
              <a:t>Estrutura do Comando</a:t>
            </a:r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1981200" y="457200"/>
            <a:ext cx="8229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sz="3600"/>
              <a:t>Estruturas de decisão e controle</a:t>
            </a:r>
          </a:p>
        </p:txBody>
      </p:sp>
    </p:spTree>
    <p:extLst>
      <p:ext uri="{BB962C8B-B14F-4D97-AF65-F5344CB8AC3E}">
        <p14:creationId xmlns:p14="http://schemas.microsoft.com/office/powerpoint/2010/main" val="1701819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8153D40E-B635-4E3E-B4A0-C6179D7AC3BC}" type="slidenum">
              <a:rPr lang="pt-BR" smtClean="0"/>
              <a:pPr/>
              <a:t>6</a:t>
            </a:fld>
            <a:endParaRPr lang="pt-BR" smtClean="0"/>
          </a:p>
        </p:txBody>
      </p:sp>
      <p:sp>
        <p:nvSpPr>
          <p:cNvPr id="94211" name="Rectangle 2"/>
          <p:cNvSpPr>
            <a:spLocks noChangeArrowheads="1"/>
          </p:cNvSpPr>
          <p:nvPr/>
        </p:nvSpPr>
        <p:spPr bwMode="auto">
          <a:xfrm>
            <a:off x="2152650" y="1143000"/>
            <a:ext cx="8210550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None/>
            </a:pPr>
            <a:r>
              <a:rPr lang="pt-BR" sz="2000" b="1">
                <a:latin typeface="Times New Roman" charset="0"/>
              </a:rPr>
              <a:t> </a:t>
            </a:r>
            <a:r>
              <a:rPr lang="pt-BR" sz="2000" b="1"/>
              <a:t>Variáveis que recebem um valor inicial e são incrementadas a cada interação de uma repetição.</a:t>
            </a:r>
          </a:p>
          <a:p>
            <a:pPr lvl="2"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None/>
            </a:pPr>
            <a:r>
              <a:rPr lang="pt-BR" sz="2000" b="1"/>
              <a:t>	contador = contador + 1;</a:t>
            </a:r>
          </a:p>
          <a:p>
            <a:pPr lvl="2"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None/>
            </a:pPr>
            <a:endParaRPr lang="pt-BR" sz="2000" b="1"/>
          </a:p>
          <a:p>
            <a:pPr eaLnBrk="0" hangingPunct="0">
              <a:buClr>
                <a:srgbClr val="1717FF"/>
              </a:buClr>
              <a:buFontTx/>
              <a:buChar char="•"/>
            </a:pPr>
            <a:r>
              <a:rPr lang="pt-BR" sz="2000" b="1">
                <a:latin typeface="Times New Roman" charset="0"/>
              </a:rPr>
              <a:t> </a:t>
            </a:r>
            <a:r>
              <a:rPr lang="pt-BR" sz="2000" b="1"/>
              <a:t>Exemplos:</a:t>
            </a:r>
          </a:p>
          <a:p>
            <a:pPr lvl="1" algn="just" eaLnBrk="0" hangingPunct="0">
              <a:buClr>
                <a:srgbClr val="1717FF"/>
              </a:buClr>
              <a:buFontTx/>
              <a:buChar char="•"/>
            </a:pPr>
            <a:r>
              <a:rPr lang="pt-BR" sz="2400"/>
              <a:t> </a:t>
            </a:r>
            <a:r>
              <a:rPr lang="pt-BR" sz="2000"/>
              <a:t>++	incrementa o valor em 1</a:t>
            </a:r>
          </a:p>
          <a:p>
            <a:pPr lvl="4" algn="just" eaLnBrk="0" hangingPunct="0">
              <a:buClr>
                <a:srgbClr val="1717FF"/>
              </a:buClr>
            </a:pPr>
            <a:r>
              <a:rPr lang="pt-BR" sz="2000"/>
              <a:t>A = 5;	A++;	=&gt;A vale 6</a:t>
            </a:r>
          </a:p>
          <a:p>
            <a:pPr lvl="4" algn="just" eaLnBrk="0" hangingPunct="0">
              <a:buClr>
                <a:srgbClr val="1717FF"/>
              </a:buClr>
            </a:pPr>
            <a:r>
              <a:rPr lang="pt-BR" sz="2000"/>
              <a:t>Pode ser colocado antes ou depois da variável</a:t>
            </a:r>
          </a:p>
          <a:p>
            <a:pPr lvl="4" algn="just" eaLnBrk="0" hangingPunct="0">
              <a:buClr>
                <a:srgbClr val="1717FF"/>
              </a:buClr>
            </a:pPr>
            <a:r>
              <a:rPr lang="pt-BR" sz="2000"/>
              <a:t>A = 5;</a:t>
            </a:r>
          </a:p>
          <a:p>
            <a:pPr lvl="4" algn="just" eaLnBrk="0" hangingPunct="0">
              <a:buClr>
                <a:srgbClr val="1717FF"/>
              </a:buClr>
            </a:pPr>
            <a:r>
              <a:rPr lang="pt-BR" sz="2000"/>
              <a:t>B = A++;	=&gt; B vale 5 e A vale 6</a:t>
            </a:r>
          </a:p>
          <a:p>
            <a:pPr lvl="4" algn="just" eaLnBrk="0" hangingPunct="0">
              <a:buClr>
                <a:srgbClr val="1717FF"/>
              </a:buClr>
            </a:pPr>
            <a:r>
              <a:rPr lang="pt-BR" sz="2000"/>
              <a:t>B = ++A;	=&gt; B e A valem 6</a:t>
            </a:r>
          </a:p>
          <a:p>
            <a:pPr lvl="2" algn="just" eaLnBrk="0" hangingPunct="0">
              <a:buClr>
                <a:srgbClr val="1717FF"/>
              </a:buClr>
            </a:pPr>
            <a:endParaRPr lang="pt-BR" sz="2000"/>
          </a:p>
          <a:p>
            <a:pPr lvl="1" algn="just" eaLnBrk="0" hangingPunct="0">
              <a:buClr>
                <a:srgbClr val="1717FF"/>
              </a:buClr>
              <a:buFontTx/>
              <a:buChar char="•"/>
            </a:pPr>
            <a:r>
              <a:rPr lang="pt-BR" sz="2000"/>
              <a:t>+=		soma o valor à variável</a:t>
            </a:r>
          </a:p>
          <a:p>
            <a:pPr lvl="4" algn="just" eaLnBrk="0" hangingPunct="0">
              <a:buClr>
                <a:srgbClr val="1717FF"/>
              </a:buClr>
            </a:pPr>
            <a:r>
              <a:rPr lang="pt-BR" sz="2000"/>
              <a:t>A = 5;	A +=3	=&gt; A vale 8</a:t>
            </a:r>
          </a:p>
          <a:p>
            <a:pPr lvl="4" algn="just" eaLnBrk="0" hangingPunct="0">
              <a:buClr>
                <a:srgbClr val="1717FF"/>
              </a:buClr>
            </a:pPr>
            <a:endParaRPr lang="pt-BR" sz="2000"/>
          </a:p>
          <a:p>
            <a:pPr lvl="1" algn="just" eaLnBrk="0" hangingPunct="0">
              <a:buClr>
                <a:srgbClr val="1717FF"/>
              </a:buClr>
              <a:buFontTx/>
              <a:buChar char="•"/>
            </a:pPr>
            <a:r>
              <a:rPr lang="pt-BR" sz="2000"/>
              <a:t>--		decrementa o valor de 1</a:t>
            </a:r>
          </a:p>
          <a:p>
            <a:pPr lvl="4" algn="just" eaLnBrk="0" hangingPunct="0">
              <a:buClr>
                <a:srgbClr val="1717FF"/>
              </a:buClr>
            </a:pPr>
            <a:r>
              <a:rPr lang="pt-BR" sz="2000"/>
              <a:t>A = 5; A--;	=&gt;A vale 4</a:t>
            </a:r>
          </a:p>
          <a:p>
            <a:pPr lvl="1" algn="just" eaLnBrk="0" hangingPunct="0">
              <a:buClr>
                <a:srgbClr val="1717FF"/>
              </a:buClr>
              <a:buFontTx/>
              <a:buChar char="•"/>
            </a:pPr>
            <a:endParaRPr lang="pt-BR" sz="2000"/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1981200" y="457200"/>
            <a:ext cx="8229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sz="3600"/>
              <a:t>Contadores</a:t>
            </a:r>
          </a:p>
        </p:txBody>
      </p:sp>
    </p:spTree>
    <p:extLst>
      <p:ext uri="{BB962C8B-B14F-4D97-AF65-F5344CB8AC3E}">
        <p14:creationId xmlns:p14="http://schemas.microsoft.com/office/powerpoint/2010/main" val="27498540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DF14D67F-BE47-4F70-8E2B-31036EE87C42}" type="slidenum">
              <a:rPr lang="pt-BR" smtClean="0"/>
              <a:pPr/>
              <a:t>7</a:t>
            </a:fld>
            <a:endParaRPr lang="pt-BR" smtClean="0"/>
          </a:p>
        </p:txBody>
      </p:sp>
      <p:sp>
        <p:nvSpPr>
          <p:cNvPr id="95235" name="Rectangle 2"/>
          <p:cNvSpPr>
            <a:spLocks noChangeArrowheads="1"/>
          </p:cNvSpPr>
          <p:nvPr/>
        </p:nvSpPr>
        <p:spPr bwMode="auto">
          <a:xfrm>
            <a:off x="2152650" y="1143000"/>
            <a:ext cx="8210550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None/>
            </a:pPr>
            <a:r>
              <a:rPr lang="pt-BR" sz="2000" b="1">
                <a:latin typeface="Times New Roman" charset="0"/>
              </a:rPr>
              <a:t> </a:t>
            </a:r>
            <a:endParaRPr lang="pt-BR" sz="2000" b="1"/>
          </a:p>
          <a:p>
            <a:pPr lvl="1" algn="just" eaLnBrk="0" hangingPunct="0">
              <a:buClr>
                <a:srgbClr val="1717FF"/>
              </a:buClr>
              <a:buFontTx/>
              <a:buChar char="•"/>
            </a:pPr>
            <a:r>
              <a:rPr lang="pt-BR" sz="2400"/>
              <a:t> </a:t>
            </a:r>
            <a:r>
              <a:rPr lang="pt-BR" sz="2000"/>
              <a:t>-=		subtrai o valor à variável</a:t>
            </a:r>
          </a:p>
          <a:p>
            <a:pPr lvl="4" algn="just" eaLnBrk="0" hangingPunct="0">
              <a:buClr>
                <a:srgbClr val="1717FF"/>
              </a:buClr>
            </a:pPr>
            <a:r>
              <a:rPr lang="pt-BR" sz="2000"/>
              <a:t>A = 5;	A  -= 3	=&gt; A vale 2</a:t>
            </a:r>
          </a:p>
          <a:p>
            <a:pPr lvl="4" algn="just" eaLnBrk="0" hangingPunct="0">
              <a:buClr>
                <a:srgbClr val="1717FF"/>
              </a:buClr>
            </a:pPr>
            <a:endParaRPr lang="pt-BR" sz="2000"/>
          </a:p>
          <a:p>
            <a:pPr lvl="1" algn="just" eaLnBrk="0" hangingPunct="0">
              <a:buClr>
                <a:srgbClr val="1717FF"/>
              </a:buClr>
              <a:buFontTx/>
              <a:buChar char="•"/>
            </a:pPr>
            <a:r>
              <a:rPr lang="pt-BR" sz="2000"/>
              <a:t>*=		multiplica a variável pelo valor</a:t>
            </a:r>
          </a:p>
          <a:p>
            <a:pPr lvl="4" algn="just" eaLnBrk="0" hangingPunct="0">
              <a:buClr>
                <a:srgbClr val="1717FF"/>
              </a:buClr>
            </a:pPr>
            <a:r>
              <a:rPr lang="pt-BR" sz="2000"/>
              <a:t>A = 5;   A *= 2;	=&gt;A vale 10</a:t>
            </a:r>
          </a:p>
          <a:p>
            <a:pPr lvl="4" algn="just" eaLnBrk="0" hangingPunct="0">
              <a:buClr>
                <a:srgbClr val="1717FF"/>
              </a:buClr>
            </a:pPr>
            <a:endParaRPr lang="pt-BR" sz="2000"/>
          </a:p>
          <a:p>
            <a:pPr lvl="1" algn="just" eaLnBrk="0" hangingPunct="0">
              <a:buClr>
                <a:srgbClr val="1717FF"/>
              </a:buClr>
              <a:buFontTx/>
              <a:buChar char="•"/>
            </a:pPr>
            <a:r>
              <a:rPr lang="pt-BR" sz="2000"/>
              <a:t>/=		divide a variável pelo valor</a:t>
            </a:r>
          </a:p>
          <a:p>
            <a:pPr lvl="4" algn="just" eaLnBrk="0" hangingPunct="0">
              <a:buClr>
                <a:srgbClr val="1717FF"/>
              </a:buClr>
            </a:pPr>
            <a:r>
              <a:rPr lang="pt-BR" sz="2000"/>
              <a:t>A = 10;  A /=2	=&gt; A vale 5</a:t>
            </a:r>
          </a:p>
        </p:txBody>
      </p:sp>
      <p:sp>
        <p:nvSpPr>
          <p:cNvPr id="95236" name="Rectangle 3"/>
          <p:cNvSpPr>
            <a:spLocks noChangeArrowheads="1"/>
          </p:cNvSpPr>
          <p:nvPr/>
        </p:nvSpPr>
        <p:spPr bwMode="auto">
          <a:xfrm>
            <a:off x="1981200" y="457200"/>
            <a:ext cx="8229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sz="3600"/>
              <a:t>Contadores</a:t>
            </a:r>
          </a:p>
        </p:txBody>
      </p:sp>
    </p:spTree>
    <p:extLst>
      <p:ext uri="{BB962C8B-B14F-4D97-AF65-F5344CB8AC3E}">
        <p14:creationId xmlns:p14="http://schemas.microsoft.com/office/powerpoint/2010/main" val="593402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9C9D09AC-D95E-49B8-A352-A4A28EEA7AA5}" type="slidenum">
              <a:rPr lang="pt-BR" smtClean="0"/>
              <a:pPr/>
              <a:t>8</a:t>
            </a:fld>
            <a:endParaRPr lang="pt-BR" smtClean="0"/>
          </a:p>
        </p:txBody>
      </p:sp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2209800" y="990600"/>
            <a:ext cx="8210550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Char char="l"/>
            </a:pPr>
            <a:r>
              <a:rPr lang="pt-BR" sz="2400">
                <a:latin typeface="Times New Roman" charset="0"/>
              </a:rPr>
              <a:t> </a:t>
            </a:r>
            <a:r>
              <a:rPr lang="pt-BR" sz="2800"/>
              <a:t>while		</a:t>
            </a:r>
            <a:r>
              <a:rPr lang="pt-BR" sz="2000" b="1"/>
              <a:t>while (expressão_booleana)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None/>
            </a:pPr>
            <a:r>
              <a:rPr lang="pt-BR" sz="2000" b="1"/>
              <a:t>			{  Bloco de comandos;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None/>
            </a:pPr>
            <a:r>
              <a:rPr lang="pt-BR" sz="2000" b="1"/>
              <a:t>			}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None/>
            </a:pPr>
            <a:r>
              <a:rPr lang="pt-BR" sz="2800">
                <a:latin typeface="Times New Roman" charset="0"/>
              </a:rPr>
              <a:t> </a:t>
            </a:r>
            <a:r>
              <a:rPr lang="pt-BR" sz="2800"/>
              <a:t>Observações:</a:t>
            </a:r>
          </a:p>
          <a:p>
            <a:pPr lvl="1" algn="just" eaLnBrk="0" hangingPunct="0">
              <a:lnSpc>
                <a:spcPct val="120000"/>
              </a:lnSpc>
              <a:buClr>
                <a:srgbClr val="1717FF"/>
              </a:buClr>
              <a:buFontTx/>
              <a:buChar char="•"/>
            </a:pPr>
            <a:r>
              <a:rPr lang="pt-BR" sz="2400"/>
              <a:t> </a:t>
            </a:r>
            <a:r>
              <a:rPr lang="pt-BR" sz="2000"/>
              <a:t>É indispensável o uso de parênteses ( ) na expressão_booleana.</a:t>
            </a:r>
          </a:p>
          <a:p>
            <a:pPr lvl="1" algn="just" eaLnBrk="0" hangingPunct="0">
              <a:lnSpc>
                <a:spcPct val="120000"/>
              </a:lnSpc>
              <a:buClr>
                <a:srgbClr val="1717FF"/>
              </a:buClr>
              <a:buFontTx/>
              <a:buChar char="•"/>
            </a:pPr>
            <a:r>
              <a:rPr lang="pt-BR" sz="2000"/>
              <a:t> O laço permanece em execução enquanto a expressão_booleana for verdadeira.</a:t>
            </a:r>
          </a:p>
          <a:p>
            <a:pPr lvl="1" algn="just" eaLnBrk="0" hangingPunct="0">
              <a:lnSpc>
                <a:spcPct val="120000"/>
              </a:lnSpc>
              <a:buClr>
                <a:srgbClr val="1717FF"/>
              </a:buClr>
              <a:buFontTx/>
              <a:buChar char="•"/>
            </a:pPr>
            <a:r>
              <a:rPr lang="pt-BR" sz="2000"/>
              <a:t> Um erro comum é não atualizar as variáveis de controle do laço, o que acarreta um </a:t>
            </a:r>
            <a:r>
              <a:rPr lang="pt-BR" sz="2000" i="1"/>
              <a:t>loop</a:t>
            </a:r>
            <a:r>
              <a:rPr lang="pt-BR" sz="2000"/>
              <a:t> infinito.</a:t>
            </a:r>
          </a:p>
          <a:p>
            <a:pPr lvl="1" algn="just" eaLnBrk="0" hangingPunct="0">
              <a:lnSpc>
                <a:spcPct val="120000"/>
              </a:lnSpc>
              <a:buClr>
                <a:srgbClr val="1717FF"/>
              </a:buClr>
              <a:buFontTx/>
              <a:buChar char="•"/>
            </a:pPr>
            <a:r>
              <a:rPr lang="pt-BR" sz="2000"/>
              <a:t> Outro erro freqüente é colocar o ponto e vírgula após o while. A fase de atualização das variáveis de controle ficam fora do laço, gerando um </a:t>
            </a:r>
            <a:r>
              <a:rPr lang="pt-BR" sz="2000" i="1"/>
              <a:t>loop</a:t>
            </a:r>
            <a:r>
              <a:rPr lang="pt-BR" sz="2000"/>
              <a:t> infinito.</a:t>
            </a:r>
          </a:p>
          <a:p>
            <a:pPr lvl="1" algn="just" eaLnBrk="0" hangingPunct="0">
              <a:lnSpc>
                <a:spcPct val="120000"/>
              </a:lnSpc>
              <a:buClr>
                <a:srgbClr val="1717FF"/>
              </a:buClr>
              <a:buFontTx/>
              <a:buChar char="•"/>
            </a:pPr>
            <a:r>
              <a:rPr lang="pt-BR" sz="2000"/>
              <a:t> Use sempre chaves para delimitar o Bloco de comandos.</a:t>
            </a:r>
          </a:p>
          <a:p>
            <a:pPr lvl="1" algn="just" eaLnBrk="0" hangingPunct="0">
              <a:lnSpc>
                <a:spcPct val="120000"/>
              </a:lnSpc>
              <a:buClr>
                <a:srgbClr val="1717FF"/>
              </a:buClr>
              <a:buFontTx/>
              <a:buChar char="•"/>
            </a:pPr>
            <a:r>
              <a:rPr lang="pt-BR" sz="2000"/>
              <a:t>Break força a saída do laço</a:t>
            </a:r>
          </a:p>
        </p:txBody>
      </p:sp>
      <p:sp>
        <p:nvSpPr>
          <p:cNvPr id="96260" name="AutoShape 4"/>
          <p:cNvSpPr>
            <a:spLocks noChangeArrowheads="1"/>
          </p:cNvSpPr>
          <p:nvPr/>
        </p:nvSpPr>
        <p:spPr bwMode="auto">
          <a:xfrm>
            <a:off x="2438400" y="1752600"/>
            <a:ext cx="1524000" cy="609600"/>
          </a:xfrm>
          <a:prstGeom prst="wedgeRectCallout">
            <a:avLst>
              <a:gd name="adj1" fmla="val 108750"/>
              <a:gd name="adj2" fmla="val -111199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pt-BR"/>
              <a:t>Estrutura do Comando</a:t>
            </a:r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1981200" y="457200"/>
            <a:ext cx="8229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sz="3600"/>
              <a:t>Estruturas de Repetição</a:t>
            </a:r>
          </a:p>
        </p:txBody>
      </p:sp>
    </p:spTree>
    <p:extLst>
      <p:ext uri="{BB962C8B-B14F-4D97-AF65-F5344CB8AC3E}">
        <p14:creationId xmlns:p14="http://schemas.microsoft.com/office/powerpoint/2010/main" val="36950011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F5E2BBC7-3572-4F96-91E6-A34F6834847A}" type="slidenum">
              <a:rPr lang="pt-BR" smtClean="0"/>
              <a:pPr/>
              <a:t>9</a:t>
            </a:fld>
            <a:endParaRPr lang="pt-BR" smtClean="0"/>
          </a:p>
        </p:txBody>
      </p:sp>
      <p:sp>
        <p:nvSpPr>
          <p:cNvPr id="97283" name="Rectangle 2"/>
          <p:cNvSpPr>
            <a:spLocks noChangeArrowheads="1"/>
          </p:cNvSpPr>
          <p:nvPr/>
        </p:nvSpPr>
        <p:spPr bwMode="auto">
          <a:xfrm>
            <a:off x="2057400" y="1295400"/>
            <a:ext cx="8210550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Char char="l"/>
            </a:pPr>
            <a:r>
              <a:rPr lang="pt-BR" sz="2400">
                <a:latin typeface="Times New Roman" charset="0"/>
              </a:rPr>
              <a:t> </a:t>
            </a:r>
            <a:r>
              <a:rPr lang="pt-BR" sz="2800"/>
              <a:t>do - while		</a:t>
            </a:r>
            <a:r>
              <a:rPr lang="pt-BR" sz="2000" b="1"/>
              <a:t>do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None/>
            </a:pPr>
            <a:r>
              <a:rPr lang="pt-BR" sz="2000" b="1"/>
              <a:t>			{  Bloco de comandos;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None/>
            </a:pPr>
            <a:r>
              <a:rPr lang="pt-BR" sz="2000" b="1"/>
              <a:t>			} while (expressão_booleana);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None/>
            </a:pPr>
            <a:endParaRPr lang="pt-BR" sz="2000" b="1"/>
          </a:p>
          <a:p>
            <a:pPr eaLnBrk="0" hangingPunct="0">
              <a:buClr>
                <a:srgbClr val="1717FF"/>
              </a:buClr>
              <a:buFontTx/>
              <a:buChar char="•"/>
            </a:pPr>
            <a:r>
              <a:rPr lang="pt-BR" sz="2800">
                <a:latin typeface="Times New Roman" charset="0"/>
              </a:rPr>
              <a:t> </a:t>
            </a:r>
            <a:r>
              <a:rPr lang="pt-BR" sz="2800"/>
              <a:t>Observações:</a:t>
            </a:r>
          </a:p>
          <a:p>
            <a:pPr lvl="1" algn="just" eaLnBrk="0" hangingPunct="0">
              <a:lnSpc>
                <a:spcPct val="140000"/>
              </a:lnSpc>
              <a:buClr>
                <a:srgbClr val="1717FF"/>
              </a:buClr>
              <a:buFontTx/>
              <a:buChar char="•"/>
            </a:pPr>
            <a:r>
              <a:rPr lang="pt-BR" sz="2400"/>
              <a:t> </a:t>
            </a:r>
            <a:r>
              <a:rPr lang="pt-BR" sz="2200"/>
              <a:t>É semelhante ao comando while, sendo que a condição de parada do laço é testada após o bloco de comandos.</a:t>
            </a:r>
          </a:p>
          <a:p>
            <a:pPr lvl="1" algn="just" eaLnBrk="0" hangingPunct="0">
              <a:lnSpc>
                <a:spcPct val="140000"/>
              </a:lnSpc>
              <a:buClr>
                <a:srgbClr val="1717FF"/>
              </a:buClr>
              <a:buFontTx/>
              <a:buChar char="•"/>
            </a:pPr>
            <a:r>
              <a:rPr lang="pt-BR" sz="2200"/>
              <a:t> Pelo menos uma vez o bloco de comandos será executado.</a:t>
            </a:r>
          </a:p>
          <a:p>
            <a:pPr lvl="1" algn="just" eaLnBrk="0" hangingPunct="0">
              <a:lnSpc>
                <a:spcPct val="140000"/>
              </a:lnSpc>
              <a:buClr>
                <a:srgbClr val="1717FF"/>
              </a:buClr>
              <a:buFontTx/>
              <a:buChar char="•"/>
            </a:pPr>
            <a:r>
              <a:rPr lang="pt-BR" sz="2200"/>
              <a:t> Observe as mesmas considerações do comando while.</a:t>
            </a:r>
          </a:p>
        </p:txBody>
      </p:sp>
      <p:sp>
        <p:nvSpPr>
          <p:cNvPr id="97284" name="AutoShape 3"/>
          <p:cNvSpPr>
            <a:spLocks noChangeArrowheads="1"/>
          </p:cNvSpPr>
          <p:nvPr/>
        </p:nvSpPr>
        <p:spPr bwMode="auto">
          <a:xfrm>
            <a:off x="2343150" y="2228850"/>
            <a:ext cx="1524000" cy="609600"/>
          </a:xfrm>
          <a:prstGeom prst="wedgeRectCallout">
            <a:avLst>
              <a:gd name="adj1" fmla="val 117500"/>
              <a:gd name="adj2" fmla="val -126824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pt-BR"/>
              <a:t>Estrutura do Comando</a:t>
            </a:r>
          </a:p>
        </p:txBody>
      </p:sp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1981200" y="457200"/>
            <a:ext cx="8229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sz="3600"/>
              <a:t>Estruturas de repetição</a:t>
            </a:r>
          </a:p>
        </p:txBody>
      </p:sp>
    </p:spTree>
    <p:extLst>
      <p:ext uri="{BB962C8B-B14F-4D97-AF65-F5344CB8AC3E}">
        <p14:creationId xmlns:p14="http://schemas.microsoft.com/office/powerpoint/2010/main" val="13753193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1562</Words>
  <Application>Microsoft Office PowerPoint</Application>
  <PresentationFormat>Widescreen</PresentationFormat>
  <Paragraphs>394</Paragraphs>
  <Slides>31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Times New Roman</vt:lpstr>
      <vt:lpstr>Wingdings</vt:lpstr>
      <vt:lpstr>Tema do Office</vt:lpstr>
      <vt:lpstr>Programação Orientada a Objetos Aula 5 – Programação OO com Java Declaração de variáveis Tipos de variáveis e casting Controle de fluxo de controle Controle de fluxo de repetição</vt:lpstr>
      <vt:lpstr>Plano de Aula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Criando Aplicações em Java</vt:lpstr>
      <vt:lpstr>Criando Aplicações em Java</vt:lpstr>
      <vt:lpstr>Criando Aplicações em Java</vt:lpstr>
      <vt:lpstr>Aplicações em Java</vt:lpstr>
      <vt:lpstr>Programas em Orientação a Objetos</vt:lpstr>
      <vt:lpstr>Exemplo 1</vt:lpstr>
      <vt:lpstr>Exemplo 1</vt:lpstr>
      <vt:lpstr>Exemplo</vt:lpstr>
      <vt:lpstr>O Operador new</vt:lpstr>
      <vt:lpstr>O Operador new</vt:lpstr>
      <vt:lpstr>A Referência nula</vt:lpstr>
      <vt:lpstr>Sobre Primitivas e Referências</vt:lpstr>
      <vt:lpstr>Sobre Referências e Instâncias</vt:lpstr>
      <vt:lpstr>Saída em Console</vt:lpstr>
      <vt:lpstr>Entrada em Console</vt:lpstr>
      <vt:lpstr>Conversão de Strings para tipos primitivos</vt:lpstr>
      <vt:lpstr>Exemplo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de Software  Aula 3 - MÉTODOS ÁGEIS DE DESENVOLVIMENTO DE SOFTWARE  - Programação Extrema (XP). Scrum.  - Gerenciamento ágil.  - Escalonamento de métodos ágeis.</dc:title>
  <dc:creator>Ana</dc:creator>
  <cp:lastModifiedBy>Ana</cp:lastModifiedBy>
  <cp:revision>30</cp:revision>
  <dcterms:created xsi:type="dcterms:W3CDTF">2018-02-07T22:03:14Z</dcterms:created>
  <dcterms:modified xsi:type="dcterms:W3CDTF">2018-03-24T12:35:33Z</dcterms:modified>
</cp:coreProperties>
</file>