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56B5-7F76-4D05-B3DD-A3355ACC2B54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C1938-D698-4F6D-9442-70DB453F4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sz="2200" smtClean="0"/>
              <a:t>Aula </a:t>
            </a:r>
            <a:r>
              <a:rPr lang="pt-BR" sz="2200" smtClean="0"/>
              <a:t>6  </a:t>
            </a:r>
            <a:r>
              <a:rPr lang="pt-BR" sz="2200" dirty="0" smtClean="0"/>
              <a:t>– Vetores e coleções</a:t>
            </a:r>
            <a:br>
              <a:rPr lang="pt-BR" sz="2200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Dra. Ana Patrícia F. Magalhães Mascarenhas</a:t>
            </a:r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113667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r>
              <a:rPr lang="pt-BR" smtClean="0"/>
              <a:t>Objeto utilizado para armazenar vários outros objetos</a:t>
            </a:r>
          </a:p>
          <a:p>
            <a:endParaRPr lang="pt-BR" smtClean="0"/>
          </a:p>
          <a:p>
            <a:r>
              <a:rPr lang="pt-BR" smtClean="0"/>
              <a:t>Pacote Java.util</a:t>
            </a:r>
          </a:p>
          <a:p>
            <a:endParaRPr lang="pt-BR" smtClean="0"/>
          </a:p>
          <a:p>
            <a:r>
              <a:rPr lang="pt-BR" smtClean="0"/>
              <a:t>Interface Collection</a:t>
            </a:r>
          </a:p>
        </p:txBody>
      </p:sp>
    </p:spTree>
    <p:extLst>
      <p:ext uri="{BB962C8B-B14F-4D97-AF65-F5344CB8AC3E}">
        <p14:creationId xmlns:p14="http://schemas.microsoft.com/office/powerpoint/2010/main" val="398806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Java </a:t>
            </a:r>
            <a:r>
              <a:rPr lang="pt-BR" dirty="0" err="1" smtClean="0"/>
              <a:t>Collection</a:t>
            </a:r>
            <a:r>
              <a:rPr lang="pt-BR" dirty="0" smtClean="0"/>
              <a:t> Framework</a:t>
            </a:r>
            <a:endParaRPr lang="pt-BR" dirty="0"/>
          </a:p>
        </p:txBody>
      </p:sp>
      <p:pic>
        <p:nvPicPr>
          <p:cNvPr id="1146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2143125"/>
            <a:ext cx="758031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338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Interface </a:t>
            </a:r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pt-BR" b="1" dirty="0" err="1" smtClean="0"/>
              <a:t>public</a:t>
            </a:r>
            <a:r>
              <a:rPr lang="pt-BR" b="1" dirty="0" smtClean="0"/>
              <a:t> interface </a:t>
            </a:r>
            <a:r>
              <a:rPr lang="pt-BR" b="1" dirty="0" err="1" smtClean="0"/>
              <a:t>Collection</a:t>
            </a:r>
            <a:r>
              <a:rPr lang="pt-BR" b="1" dirty="0" smtClean="0"/>
              <a:t>&lt;E&gt; </a:t>
            </a:r>
            <a:r>
              <a:rPr lang="pt-BR" b="1" dirty="0" err="1" smtClean="0"/>
              <a:t>extends</a:t>
            </a:r>
            <a:r>
              <a:rPr lang="pt-BR" b="1" dirty="0" smtClean="0"/>
              <a:t> </a:t>
            </a:r>
            <a:r>
              <a:rPr lang="pt-BR" b="1" dirty="0" err="1" smtClean="0"/>
              <a:t>Iterable</a:t>
            </a:r>
            <a:r>
              <a:rPr lang="pt-BR" b="1" dirty="0" smtClean="0"/>
              <a:t>&lt;E&gt; {</a:t>
            </a:r>
          </a:p>
          <a:p>
            <a:pPr>
              <a:defRPr/>
            </a:pPr>
            <a:r>
              <a:rPr lang="pt-BR" dirty="0" smtClean="0"/>
              <a:t>//Operações básicas</a:t>
            </a:r>
          </a:p>
          <a:p>
            <a:pPr>
              <a:defRPr/>
            </a:pP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size</a:t>
            </a:r>
            <a:r>
              <a:rPr lang="pt-BR" b="1" dirty="0" smtClean="0"/>
              <a:t>();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isEmpty</a:t>
            </a:r>
            <a:r>
              <a:rPr lang="pt-BR" b="1" dirty="0" smtClean="0"/>
              <a:t>();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contains</a:t>
            </a:r>
            <a:r>
              <a:rPr lang="pt-BR" b="1" dirty="0" smtClean="0"/>
              <a:t>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(E </a:t>
            </a:r>
            <a:r>
              <a:rPr lang="pt-BR" b="1" dirty="0" err="1" smtClean="0"/>
              <a:t>element</a:t>
            </a:r>
            <a:r>
              <a:rPr lang="pt-BR" b="1" dirty="0" smtClean="0"/>
              <a:t>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remove(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);</a:t>
            </a:r>
          </a:p>
          <a:p>
            <a:pPr>
              <a:defRPr/>
            </a:pPr>
            <a:r>
              <a:rPr lang="pt-BR" dirty="0" err="1" smtClean="0"/>
              <a:t>Iterator</a:t>
            </a:r>
            <a:r>
              <a:rPr lang="pt-BR" dirty="0" smtClean="0"/>
              <a:t> </a:t>
            </a:r>
            <a:r>
              <a:rPr lang="pt-BR" dirty="0" err="1" smtClean="0"/>
              <a:t>iterator</a:t>
            </a:r>
            <a:r>
              <a:rPr lang="pt-BR" dirty="0" smtClean="0"/>
              <a:t>();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//Operações na coleção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containsAll</a:t>
            </a:r>
            <a:r>
              <a:rPr lang="pt-BR" b="1" dirty="0" smtClean="0"/>
              <a:t>(</a:t>
            </a:r>
            <a:r>
              <a:rPr lang="pt-BR" b="1" dirty="0" err="1" smtClean="0"/>
              <a:t>Collection</a:t>
            </a:r>
            <a:r>
              <a:rPr lang="pt-BR" b="1" dirty="0" smtClean="0"/>
              <a:t>&lt;?&gt; c);</a:t>
            </a:r>
          </a:p>
          <a:p>
            <a:pPr>
              <a:defRPr/>
            </a:pP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addAll</a:t>
            </a:r>
            <a:r>
              <a:rPr lang="en-US" b="1" dirty="0" smtClean="0"/>
              <a:t>(Collection&lt;? extends E&gt; c);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removeAll</a:t>
            </a:r>
            <a:r>
              <a:rPr lang="pt-BR" b="1" dirty="0" smtClean="0"/>
              <a:t>(</a:t>
            </a:r>
            <a:r>
              <a:rPr lang="pt-BR" b="1" dirty="0" err="1" smtClean="0"/>
              <a:t>Collection</a:t>
            </a:r>
            <a:r>
              <a:rPr lang="pt-BR" b="1" dirty="0" smtClean="0"/>
              <a:t>&lt;?&gt; c);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retainAll</a:t>
            </a:r>
            <a:r>
              <a:rPr lang="pt-BR" b="1" dirty="0" smtClean="0"/>
              <a:t>(</a:t>
            </a:r>
            <a:r>
              <a:rPr lang="pt-BR" b="1" dirty="0" err="1" smtClean="0"/>
              <a:t>Collection</a:t>
            </a:r>
            <a:r>
              <a:rPr lang="pt-BR" b="1" dirty="0" smtClean="0"/>
              <a:t>&lt;?&gt; c);</a:t>
            </a:r>
          </a:p>
          <a:p>
            <a:pPr>
              <a:defRPr/>
            </a:pP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clear</a:t>
            </a:r>
            <a:r>
              <a:rPr lang="pt-BR" b="1" dirty="0" smtClean="0"/>
              <a:t>();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7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Modela um conjunto, portanto não há elementos repetidos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Pode estar ordenado ou não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Tipos:</a:t>
            </a:r>
          </a:p>
          <a:p>
            <a:pPr lvl="1">
              <a:defRPr/>
            </a:pPr>
            <a:r>
              <a:rPr lang="pt-BR" b="1" dirty="0" err="1" smtClean="0"/>
              <a:t>HashSet</a:t>
            </a:r>
            <a:r>
              <a:rPr lang="pt-BR" b="1" dirty="0" smtClean="0"/>
              <a:t>:</a:t>
            </a:r>
            <a:r>
              <a:rPr lang="pt-BR" dirty="0" smtClean="0"/>
              <a:t> implementação de Set, modela conjuntos não ordenados (usa tabela </a:t>
            </a:r>
            <a:r>
              <a:rPr lang="pt-BR" dirty="0" err="1" smtClean="0"/>
              <a:t>hash</a:t>
            </a:r>
            <a:r>
              <a:rPr lang="pt-BR" dirty="0" smtClean="0"/>
              <a:t>);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b="1" dirty="0" err="1" smtClean="0"/>
              <a:t>TreeSet</a:t>
            </a:r>
            <a:r>
              <a:rPr lang="pt-BR" b="1" dirty="0" smtClean="0"/>
              <a:t>:</a:t>
            </a:r>
            <a:r>
              <a:rPr lang="pt-BR" dirty="0" smtClean="0"/>
              <a:t> implementado com árvore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b="1" dirty="0" err="1" smtClean="0"/>
              <a:t>LinkedHashSet</a:t>
            </a:r>
            <a:r>
              <a:rPr lang="pt-BR" b="1" dirty="0" smtClean="0"/>
              <a:t>: </a:t>
            </a:r>
            <a:r>
              <a:rPr lang="pt-BR" dirty="0" smtClean="0"/>
              <a:t>implementado com tabela </a:t>
            </a:r>
            <a:r>
              <a:rPr lang="pt-BR" dirty="0" err="1" smtClean="0"/>
              <a:t>hash</a:t>
            </a:r>
            <a:r>
              <a:rPr lang="pt-BR" dirty="0" smtClean="0"/>
              <a:t> e lista encadeada</a:t>
            </a:r>
          </a:p>
          <a:p>
            <a:pPr>
              <a:defRPr/>
            </a:pPr>
            <a:endParaRPr lang="pt-BR" b="1" dirty="0" smtClean="0"/>
          </a:p>
          <a:p>
            <a:pPr>
              <a:buFont typeface="Wingdings" pitchFamily="2" charset="2"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1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Conjuntos (2)</a:t>
            </a:r>
            <a:endParaRPr lang="pt-BR" dirty="0"/>
          </a:p>
        </p:txBody>
      </p:sp>
      <p:sp>
        <p:nvSpPr>
          <p:cNvPr id="117763" name="Espaço Reservado para Conteúdo 2"/>
          <p:cNvSpPr>
            <a:spLocks noGrp="1"/>
          </p:cNvSpPr>
          <p:nvPr>
            <p:ph idx="1"/>
          </p:nvPr>
        </p:nvSpPr>
        <p:spPr>
          <a:xfrm>
            <a:off x="1666876" y="1571626"/>
            <a:ext cx="8372475" cy="447675"/>
          </a:xfrm>
        </p:spPr>
        <p:txBody>
          <a:bodyPr/>
          <a:lstStyle/>
          <a:p>
            <a:r>
              <a:rPr lang="pt-BR" sz="1800"/>
              <a:t>Na inicialização é informado o tipo do elemento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38439" y="2214564"/>
            <a:ext cx="6429375" cy="35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>
              <a:defRPr/>
            </a:pPr>
            <a:r>
              <a:rPr lang="pt-BR" dirty="0"/>
              <a:t>Set&lt;String&gt; nomes =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</a:rPr>
              <a:t>HashSet</a:t>
            </a:r>
            <a:r>
              <a:rPr lang="pt-BR" b="1" dirty="0"/>
              <a:t>&lt;String&gt;();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</a:t>
            </a:r>
            <a:r>
              <a:rPr lang="pt-BR" dirty="0" err="1"/>
              <a:t>Joao</a:t>
            </a:r>
            <a:r>
              <a:rPr lang="pt-BR" dirty="0"/>
              <a:t>");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("Jose");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("Maria");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("Bianca");</a:t>
            </a:r>
          </a:p>
          <a:p>
            <a:pPr>
              <a:defRPr/>
            </a:pPr>
            <a:r>
              <a:rPr lang="pt-BR" dirty="0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("Qtd elementos: "+nomes.</a:t>
            </a:r>
            <a:r>
              <a:rPr lang="pt-BR" i="1" dirty="0" err="1"/>
              <a:t>size</a:t>
            </a:r>
            <a:r>
              <a:rPr lang="pt-BR" i="1" dirty="0"/>
              <a:t>());</a:t>
            </a:r>
          </a:p>
          <a:p>
            <a:pPr>
              <a:defRPr/>
            </a:pPr>
            <a:r>
              <a:rPr lang="pt-BR" b="1" dirty="0" err="1"/>
              <a:t>if</a:t>
            </a:r>
            <a:r>
              <a:rPr lang="pt-BR" b="1" dirty="0"/>
              <a:t> (nomes.</a:t>
            </a:r>
            <a:r>
              <a:rPr lang="pt-BR" b="1" dirty="0" err="1"/>
              <a:t>contains</a:t>
            </a:r>
            <a:r>
              <a:rPr lang="pt-BR" b="1" dirty="0"/>
              <a:t>("Maria"))</a:t>
            </a:r>
          </a:p>
          <a:p>
            <a:pPr>
              <a:defRPr/>
            </a:pPr>
            <a:r>
              <a:rPr lang="pt-BR" dirty="0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("Contém Maria");</a:t>
            </a:r>
          </a:p>
          <a:p>
            <a:pPr>
              <a:defRPr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67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Conjuntos (2)</a:t>
            </a:r>
            <a:endParaRPr lang="pt-BR" dirty="0"/>
          </a:p>
        </p:txBody>
      </p:sp>
      <p:sp>
        <p:nvSpPr>
          <p:cNvPr id="118787" name="Espaço Reservado para Conteúdo 2"/>
          <p:cNvSpPr>
            <a:spLocks noGrp="1"/>
          </p:cNvSpPr>
          <p:nvPr>
            <p:ph idx="1"/>
          </p:nvPr>
        </p:nvSpPr>
        <p:spPr>
          <a:xfrm>
            <a:off x="1666876" y="1571626"/>
            <a:ext cx="8501063" cy="2500313"/>
          </a:xfrm>
        </p:spPr>
        <p:txBody>
          <a:bodyPr/>
          <a:lstStyle/>
          <a:p>
            <a:r>
              <a:rPr lang="pt-BR" sz="1800"/>
              <a:t>Iterator</a:t>
            </a:r>
          </a:p>
          <a:p>
            <a:pPr lvl="1"/>
            <a:r>
              <a:rPr lang="pt-BR" sz="1600"/>
              <a:t>Acessar cada elemento</a:t>
            </a:r>
          </a:p>
          <a:p>
            <a:pPr lvl="1"/>
            <a:r>
              <a:rPr lang="pt-BR" sz="1600" i="1"/>
              <a:t>boolean hasNext() - informa se ainda há</a:t>
            </a:r>
          </a:p>
          <a:p>
            <a:pPr lvl="1"/>
            <a:r>
              <a:rPr lang="pt-BR" sz="1600" i="1"/>
              <a:t>elementos a serem “visitados”</a:t>
            </a:r>
          </a:p>
          <a:p>
            <a:pPr lvl="1"/>
            <a:r>
              <a:rPr lang="pt-BR" sz="1600" i="1"/>
              <a:t>&lt;T&gt; next() - retorna o próximo elemento a ser</a:t>
            </a:r>
          </a:p>
          <a:p>
            <a:pPr lvl="1"/>
            <a:r>
              <a:rPr lang="pt-BR" sz="1600" i="1"/>
              <a:t>visitado</a:t>
            </a:r>
            <a:endParaRPr lang="pt-BR" sz="1600"/>
          </a:p>
          <a:p>
            <a:r>
              <a:rPr lang="pt-BR" sz="1800"/>
              <a:t>For-each</a:t>
            </a:r>
          </a:p>
          <a:p>
            <a:pPr lvl="1"/>
            <a:r>
              <a:rPr lang="pt-BR" sz="1400" i="1"/>
              <a:t>for (String nome: nomes) { ... }</a:t>
            </a:r>
            <a:endParaRPr lang="pt-BR" sz="1400"/>
          </a:p>
        </p:txBody>
      </p:sp>
      <p:sp>
        <p:nvSpPr>
          <p:cNvPr id="5" name="Retângulo 4"/>
          <p:cNvSpPr/>
          <p:nvPr/>
        </p:nvSpPr>
        <p:spPr>
          <a:xfrm>
            <a:off x="3810000" y="4286250"/>
            <a:ext cx="4071938" cy="178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defRPr/>
            </a:pPr>
            <a:r>
              <a:rPr lang="pt-BR" sz="1400" dirty="0" err="1"/>
              <a:t>Collection</a:t>
            </a:r>
            <a:r>
              <a:rPr lang="pt-BR" sz="1400" dirty="0"/>
              <a:t>&lt;String&gt; nomes = </a:t>
            </a:r>
            <a:r>
              <a:rPr lang="pt-BR" sz="1400" b="1" dirty="0" err="1"/>
              <a:t>new</a:t>
            </a:r>
            <a:r>
              <a:rPr lang="pt-BR" sz="1400" b="1" dirty="0"/>
              <a:t> </a:t>
            </a:r>
            <a:r>
              <a:rPr lang="pt-BR" sz="1400" b="1" dirty="0" err="1"/>
              <a:t>HashSet</a:t>
            </a:r>
            <a:r>
              <a:rPr lang="pt-BR" sz="1400" b="1" dirty="0"/>
              <a:t>&lt;String&gt;();</a:t>
            </a:r>
          </a:p>
          <a:p>
            <a:pPr>
              <a:defRPr/>
            </a:pPr>
            <a:r>
              <a:rPr lang="pt-BR" sz="1400" dirty="0"/>
              <a:t>...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("Qtd elementos: "+nomes.</a:t>
            </a:r>
            <a:r>
              <a:rPr lang="pt-BR" sz="1400" i="1" dirty="0" err="1"/>
              <a:t>size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b="1" dirty="0"/>
              <a:t>for (String n : nomes) {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(n);</a:t>
            </a:r>
          </a:p>
          <a:p>
            <a:pPr>
              <a:defRPr/>
            </a:pPr>
            <a:r>
              <a:rPr lang="pt-BR" sz="1400" dirty="0"/>
              <a:t>}</a:t>
            </a:r>
          </a:p>
          <a:p>
            <a:pPr>
              <a:defRPr/>
            </a:pPr>
            <a:r>
              <a:rPr lang="pt-BR" sz="1400" dirty="0"/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96063" y="1643063"/>
            <a:ext cx="3929062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defRPr/>
            </a:pPr>
            <a:r>
              <a:rPr lang="pt-BR" sz="1400" dirty="0" err="1"/>
              <a:t>Collection</a:t>
            </a:r>
            <a:r>
              <a:rPr lang="pt-BR" sz="1400" dirty="0"/>
              <a:t>&lt;String&gt; nomes = </a:t>
            </a:r>
            <a:r>
              <a:rPr lang="pt-BR" sz="1400" b="1" dirty="0" err="1"/>
              <a:t>new</a:t>
            </a:r>
            <a:r>
              <a:rPr lang="pt-BR" sz="1400" b="1" dirty="0"/>
              <a:t> </a:t>
            </a:r>
            <a:r>
              <a:rPr lang="pt-BR" sz="1400" b="1" dirty="0" err="1"/>
              <a:t>TreeSet</a:t>
            </a:r>
            <a:r>
              <a:rPr lang="pt-BR" sz="1400" b="1" dirty="0"/>
              <a:t>&lt;String&gt;();</a:t>
            </a:r>
          </a:p>
          <a:p>
            <a:pPr>
              <a:defRPr/>
            </a:pPr>
            <a:r>
              <a:rPr lang="pt-BR" sz="1400" dirty="0"/>
              <a:t>...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("Qtd elementos: "+nomes.</a:t>
            </a:r>
            <a:r>
              <a:rPr lang="pt-BR" sz="1400" i="1" dirty="0" err="1"/>
              <a:t>size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dirty="0" err="1"/>
              <a:t>Iterator</a:t>
            </a:r>
            <a:r>
              <a:rPr lang="pt-BR" sz="1400" dirty="0"/>
              <a:t>&lt;String&gt; </a:t>
            </a:r>
            <a:r>
              <a:rPr lang="pt-BR" sz="1400" dirty="0" err="1"/>
              <a:t>iterator</a:t>
            </a:r>
            <a:r>
              <a:rPr lang="pt-BR" sz="1400" dirty="0"/>
              <a:t> = nomes.</a:t>
            </a:r>
            <a:r>
              <a:rPr lang="pt-BR" sz="1400" dirty="0" err="1"/>
              <a:t>iterator</a:t>
            </a:r>
            <a:r>
              <a:rPr lang="pt-BR" sz="1400" dirty="0"/>
              <a:t>();</a:t>
            </a:r>
          </a:p>
          <a:p>
            <a:pPr>
              <a:defRPr/>
            </a:pPr>
            <a:r>
              <a:rPr lang="pt-BR" sz="1400" b="1" dirty="0" err="1"/>
              <a:t>while</a:t>
            </a:r>
            <a:r>
              <a:rPr lang="pt-BR" sz="1400" b="1" dirty="0"/>
              <a:t> (</a:t>
            </a:r>
            <a:r>
              <a:rPr lang="pt-BR" sz="1400" b="1" dirty="0" err="1"/>
              <a:t>iterator</a:t>
            </a:r>
            <a:r>
              <a:rPr lang="pt-BR" sz="1400" b="1" dirty="0"/>
              <a:t>.</a:t>
            </a:r>
            <a:r>
              <a:rPr lang="pt-BR" sz="1400" b="1" dirty="0" err="1"/>
              <a:t>hasNext</a:t>
            </a:r>
            <a:r>
              <a:rPr lang="pt-BR" sz="1400" b="1" dirty="0"/>
              <a:t>()){</a:t>
            </a:r>
          </a:p>
          <a:p>
            <a:pPr>
              <a:defRPr/>
            </a:pPr>
            <a:r>
              <a:rPr lang="pt-BR" sz="1400" dirty="0"/>
              <a:t>    System.</a:t>
            </a:r>
            <a:r>
              <a:rPr lang="pt-BR" sz="1400" i="1" dirty="0" err="1"/>
              <a:t>out.println</a:t>
            </a:r>
            <a:r>
              <a:rPr lang="pt-BR" sz="1400" i="1" dirty="0"/>
              <a:t>(</a:t>
            </a:r>
            <a:r>
              <a:rPr lang="pt-BR" sz="1400" i="1" dirty="0" err="1"/>
              <a:t>iterator</a:t>
            </a:r>
            <a:r>
              <a:rPr lang="pt-BR" sz="1400" i="1" dirty="0"/>
              <a:t>.</a:t>
            </a:r>
            <a:r>
              <a:rPr lang="pt-BR" sz="1400" i="1" dirty="0" err="1"/>
              <a:t>next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dirty="0"/>
              <a:t>}</a:t>
            </a:r>
          </a:p>
          <a:p>
            <a:pPr>
              <a:defRPr/>
            </a:pPr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46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119811" name="Espaço Reservado para Conteúdo 2"/>
          <p:cNvSpPr>
            <a:spLocks noGrp="1"/>
          </p:cNvSpPr>
          <p:nvPr>
            <p:ph idx="1"/>
          </p:nvPr>
        </p:nvSpPr>
        <p:spPr>
          <a:xfrm>
            <a:off x="1981201" y="1600201"/>
            <a:ext cx="5186363" cy="4614863"/>
          </a:xfrm>
        </p:spPr>
        <p:txBody>
          <a:bodyPr/>
          <a:lstStyle/>
          <a:p>
            <a:r>
              <a:rPr lang="pt-BR" sz="1800"/>
              <a:t>List: modela listas de dados, onde os elementos (repetidos ou não) estão ordenados;</a:t>
            </a:r>
          </a:p>
          <a:p>
            <a:endParaRPr lang="pt-BR" sz="1800"/>
          </a:p>
          <a:p>
            <a:r>
              <a:rPr lang="pt-BR" sz="1800"/>
              <a:t>Collection Ordenada</a:t>
            </a:r>
          </a:p>
          <a:p>
            <a:endParaRPr lang="pt-BR" sz="1800"/>
          </a:p>
          <a:p>
            <a:r>
              <a:rPr lang="pt-BR" sz="1800"/>
              <a:t>2 tipos</a:t>
            </a:r>
          </a:p>
          <a:p>
            <a:endParaRPr lang="pt-BR" sz="1800"/>
          </a:p>
          <a:p>
            <a:pPr lvl="1"/>
            <a:r>
              <a:rPr lang="pt-BR" sz="1600"/>
              <a:t>ArrayList: List implementado com arrays</a:t>
            </a:r>
          </a:p>
          <a:p>
            <a:pPr lvl="1"/>
            <a:endParaRPr lang="pt-BR" sz="1600"/>
          </a:p>
          <a:p>
            <a:pPr lvl="1"/>
            <a:r>
              <a:rPr lang="pt-BR" sz="1600"/>
              <a:t>LinkedList: é uma Lista, onde os elementos estão ligados. Tem uma inserção e deleção muito mais rápidos que ArrayList.</a:t>
            </a:r>
          </a:p>
          <a:p>
            <a:endParaRPr lang="pt-BR" sz="1800"/>
          </a:p>
        </p:txBody>
      </p:sp>
      <p:sp>
        <p:nvSpPr>
          <p:cNvPr id="4" name="Retângulo 3"/>
          <p:cNvSpPr/>
          <p:nvPr/>
        </p:nvSpPr>
        <p:spPr>
          <a:xfrm>
            <a:off x="7024688" y="1714500"/>
            <a:ext cx="3429000" cy="292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defRPr/>
            </a:pPr>
            <a:r>
              <a:rPr lang="pt-BR" sz="1400" dirty="0" err="1"/>
              <a:t>ArrayList</a:t>
            </a:r>
            <a:r>
              <a:rPr lang="pt-BR" sz="1400" dirty="0"/>
              <a:t>&lt;String&gt; nomes = </a:t>
            </a:r>
            <a:r>
              <a:rPr lang="pt-BR" sz="1400" b="1" dirty="0" err="1"/>
              <a:t>new</a:t>
            </a:r>
            <a:r>
              <a:rPr lang="pt-BR" sz="1400" b="1" dirty="0"/>
              <a:t> </a:t>
            </a:r>
            <a:r>
              <a:rPr lang="pt-BR" sz="1400" b="1" dirty="0" err="1"/>
              <a:t>ArrayList</a:t>
            </a:r>
            <a:r>
              <a:rPr lang="pt-BR" sz="1400" b="1" dirty="0"/>
              <a:t>&lt;String&gt;();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("João");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("José");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("Maria");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("Bianca");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("Qtd elementos: "+nomes.</a:t>
            </a:r>
            <a:r>
              <a:rPr lang="pt-BR" sz="1400" i="1" dirty="0" err="1"/>
              <a:t>size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dirty="0"/>
              <a:t>String </a:t>
            </a:r>
            <a:r>
              <a:rPr lang="pt-BR" sz="1400" dirty="0" err="1"/>
              <a:t>string</a:t>
            </a:r>
            <a:r>
              <a:rPr lang="pt-BR" sz="1400" dirty="0"/>
              <a:t> = nomes.</a:t>
            </a:r>
            <a:r>
              <a:rPr lang="pt-BR" sz="1400" dirty="0" err="1"/>
              <a:t>get</a:t>
            </a:r>
            <a:r>
              <a:rPr lang="pt-BR" sz="1400" dirty="0"/>
              <a:t>(3);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(string);</a:t>
            </a:r>
          </a:p>
          <a:p>
            <a:pPr>
              <a:defRPr/>
            </a:pPr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9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897B6D-6781-4CBC-8E05-DF437A23A782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663880" y="1240969"/>
            <a:ext cx="958678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1)Crie uma classe conta telefônica. Uma conta telefônica possui como atributos,  o mês e o ano de referência, o número do contrato que lhe deu origem e uma lista de ligações telefônicas. Para esta classe crie os </a:t>
            </a:r>
            <a:r>
              <a:rPr lang="pt-BR" sz="1600" dirty="0" smtClean="0"/>
              <a:t>métodos abaixo </a:t>
            </a:r>
            <a:r>
              <a:rPr lang="pt-BR" sz="1600" dirty="0"/>
              <a:t>(utilizar o exercício anterior):  </a:t>
            </a:r>
            <a:endParaRPr lang="pt-BR" sz="1600" dirty="0" smtClean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marL="285750" indent="-285750" algn="just">
              <a:buFontTx/>
              <a:buChar char="-"/>
            </a:pPr>
            <a:r>
              <a:rPr lang="pt-BR" sz="1600" dirty="0" smtClean="0"/>
              <a:t>Um </a:t>
            </a:r>
            <a:r>
              <a:rPr lang="pt-BR" sz="1600" dirty="0"/>
              <a:t>membro que retorne o valor total da conta telefônica. </a:t>
            </a:r>
            <a:endParaRPr lang="pt-BR" sz="1600" dirty="0" smtClean="0"/>
          </a:p>
          <a:p>
            <a:pPr marL="285750" indent="-285750" algn="just">
              <a:buFontTx/>
              <a:buChar char="-"/>
            </a:pPr>
            <a:endParaRPr lang="pt-BR" sz="1600" dirty="0"/>
          </a:p>
          <a:p>
            <a:pPr marL="285750" indent="-285750" algn="just">
              <a:buFontTx/>
              <a:buChar char="-"/>
            </a:pPr>
            <a:r>
              <a:rPr lang="pt-BR" sz="1600" dirty="0" smtClean="0"/>
              <a:t>Sobrecarregue </a:t>
            </a:r>
            <a:r>
              <a:rPr lang="pt-BR" sz="1600" dirty="0"/>
              <a:t>o membro anterior para receber uma </a:t>
            </a:r>
            <a:r>
              <a:rPr lang="pt-BR" sz="1600" i="1" dirty="0" err="1"/>
              <a:t>String</a:t>
            </a:r>
            <a:r>
              <a:rPr lang="pt-BR" sz="1600" dirty="0"/>
              <a:t> contendo o local de destino da ligação como parâmetro e retorne o valor acumulado das ligações para aquele destino. </a:t>
            </a:r>
            <a:endParaRPr lang="pt-BR" sz="1600" dirty="0" smtClean="0"/>
          </a:p>
          <a:p>
            <a:pPr marL="285750" indent="-285750" algn="just">
              <a:buFontTx/>
              <a:buChar char="-"/>
            </a:pPr>
            <a:endParaRPr lang="pt-BR" sz="1600" dirty="0"/>
          </a:p>
          <a:p>
            <a:pPr algn="just"/>
            <a:r>
              <a:rPr lang="pt-BR" sz="1600" dirty="0"/>
              <a:t>- Um membro que receba um número de telefone e retorne o número de ligações em que este número participa (seja como origem ou destino). </a:t>
            </a:r>
          </a:p>
          <a:p>
            <a:pPr algn="just"/>
            <a:r>
              <a:rPr lang="pt-BR" sz="1600" dirty="0"/>
              <a:t> </a:t>
            </a: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488516" y="388417"/>
            <a:ext cx="928707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 smtClean="0"/>
              <a:t>Exercícios para sala de aula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942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8715B25-A726-46FB-A146-335C22A20674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676405" y="1237630"/>
            <a:ext cx="11423737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1)Um curso de uma faculdade é representado por um código, nome, duração (em semestres), valor total do curso e ano de criação do curso . Construa uma classe curso com  os seguintes métodos: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/>
              <a:t>Criação de um curso com todos os dados necessários;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/>
              <a:t>Criação de um curso sem informar a duração. Neste caso o default são 8 semestres;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err="1"/>
              <a:t>Gets</a:t>
            </a:r>
            <a:r>
              <a:rPr lang="pt-BR" sz="1500" dirty="0"/>
              <a:t> e sets;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err="1"/>
              <a:t>Metódo</a:t>
            </a:r>
            <a:r>
              <a:rPr lang="pt-BR" sz="1500" dirty="0"/>
              <a:t> para calcular o valor da mensalidade  de um aluno, considerando que o valor é </a:t>
            </a:r>
            <a:r>
              <a:rPr lang="pt-BR" sz="1500" dirty="0" err="1"/>
              <a:t>fíxo</a:t>
            </a:r>
            <a:r>
              <a:rPr lang="pt-BR" sz="1500" dirty="0"/>
              <a:t>, ou seja, o valor total do curso pode ser pago em parcelas mensais.</a:t>
            </a:r>
          </a:p>
          <a:p>
            <a:pPr algn="just"/>
            <a:endParaRPr lang="pt-BR" sz="1500" dirty="0"/>
          </a:p>
          <a:p>
            <a:pPr algn="just"/>
            <a:endParaRPr lang="pt-BR" sz="1500" dirty="0"/>
          </a:p>
          <a:p>
            <a:pPr algn="just"/>
            <a:r>
              <a:rPr lang="pt-BR" sz="1500" dirty="0"/>
              <a:t>2)Crie uma classe que represente uma Faculdade. Uma Faculdade tem um nome, ano de criação e um ou mais cursos (represente estes cursos utilizando a classe Curso da questão anterior. </a:t>
            </a:r>
            <a:r>
              <a:rPr lang="pt-BR" sz="1500" dirty="0" smtClean="0"/>
              <a:t>Use </a:t>
            </a:r>
            <a:r>
              <a:rPr lang="pt-BR" sz="1500" smtClean="0"/>
              <a:t>Arraylist. </a:t>
            </a:r>
            <a:r>
              <a:rPr lang="pt-BR" sz="1500" dirty="0" smtClean="0"/>
              <a:t>Crie </a:t>
            </a:r>
            <a:r>
              <a:rPr lang="pt-BR" sz="1500" dirty="0"/>
              <a:t>métodos nesta classe para: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/>
              <a:t>Criar uma faculdade informando o nome e ano de criação;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err="1" smtClean="0"/>
              <a:t>gets</a:t>
            </a:r>
            <a:r>
              <a:rPr lang="pt-BR" sz="1500" dirty="0" smtClean="0"/>
              <a:t> </a:t>
            </a:r>
            <a:r>
              <a:rPr lang="pt-BR" sz="1500" dirty="0"/>
              <a:t>e sets;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Adicionar </a:t>
            </a:r>
            <a:r>
              <a:rPr lang="pt-BR" sz="1500" dirty="0"/>
              <a:t>um Curso (passado como parâmetro) na faculdade. Entretanto, não é possível adicionar um curso já existindo um outro curso com o mesmo nome na Faculdade.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Remover </a:t>
            </a:r>
            <a:r>
              <a:rPr lang="pt-BR" sz="1500" dirty="0"/>
              <a:t>um Curso dado um nome, passado como parâmetro. Se não houver nenhum curso com o nome fornecido, uma mensagem deve ser impressa na tela informando o fato;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Retornar </a:t>
            </a:r>
            <a:r>
              <a:rPr lang="pt-BR" sz="1500" dirty="0"/>
              <a:t>uma nova Faculdade (uma nova instância da classe Faculdade) que contenha como cursos, os cursos que foram criados no máximo 5 anos depois da Faculdade. Este método deve receber como parâmetro o nome e o ano de criação da nova faculdade.</a:t>
            </a:r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263047" y="350839"/>
            <a:ext cx="98382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Exercícios para casa (postar no </a:t>
            </a:r>
            <a:r>
              <a:rPr lang="pt-BR" sz="4000" dirty="0" err="1" smtClean="0"/>
              <a:t>blackboard</a:t>
            </a:r>
            <a:r>
              <a:rPr lang="pt-BR" sz="4000" dirty="0" smtClean="0"/>
              <a:t>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04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Discutir os principais tipos de coleções na linguagem de programação definida </a:t>
            </a:r>
          </a:p>
          <a:p>
            <a:pPr lvl="1"/>
            <a:r>
              <a:rPr lang="pt-BR" dirty="0" smtClean="0"/>
              <a:t>Escolher </a:t>
            </a:r>
            <a:r>
              <a:rPr lang="pt-BR" dirty="0"/>
              <a:t>o tipo de coleção de acordo com a situação </a:t>
            </a:r>
          </a:p>
          <a:p>
            <a:pPr lvl="1"/>
            <a:r>
              <a:rPr lang="pt-BR" dirty="0" smtClean="0"/>
              <a:t>Programar </a:t>
            </a:r>
            <a:r>
              <a:rPr lang="pt-BR" dirty="0"/>
              <a:t>soluções utilizando coleções 	</a:t>
            </a:r>
            <a:r>
              <a:rPr lang="pt-BR" dirty="0" smtClean="0"/>
              <a:t> </a:t>
            </a:r>
            <a:r>
              <a:rPr lang="pt-BR" dirty="0"/>
              <a:t>	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/>
              <a:t>SEPE, Adriano e Roque </a:t>
            </a:r>
            <a:r>
              <a:rPr lang="pt-BR" dirty="0" err="1"/>
              <a:t>Maitino</a:t>
            </a:r>
            <a:r>
              <a:rPr lang="pt-BR" dirty="0"/>
              <a:t> Neto</a:t>
            </a:r>
            <a:r>
              <a:rPr lang="pt-BR" b="1" dirty="0"/>
              <a:t>. Programação orientada a objetos. </a:t>
            </a:r>
            <a:r>
              <a:rPr lang="pt-BR" dirty="0"/>
              <a:t>Londrina: Editora e Distribuidora Educacional AS, 2017. 176p.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058021E-A3C8-43F1-9D38-405C3384063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1809750" y="1373189"/>
            <a:ext cx="88582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Um </a:t>
            </a:r>
            <a:r>
              <a:rPr lang="pt-BR" sz="2400">
                <a:solidFill>
                  <a:srgbClr val="FF3300"/>
                </a:solidFill>
              </a:rPr>
              <a:t>vetor</a:t>
            </a:r>
            <a:r>
              <a:rPr lang="pt-BR" sz="2400"/>
              <a:t> (</a:t>
            </a:r>
            <a:r>
              <a:rPr lang="pt-BR" sz="2400">
                <a:solidFill>
                  <a:srgbClr val="FF3300"/>
                </a:solidFill>
              </a:rPr>
              <a:t>array</a:t>
            </a:r>
            <a:r>
              <a:rPr lang="pt-BR" sz="2400"/>
              <a:t>) é uma seqüência de objetos ou valores de tipos primitivos, todos do mesmo tipo e combinados sob um único identificador.</a:t>
            </a:r>
          </a:p>
          <a:p>
            <a:endParaRPr lang="pt-BR" sz="2400"/>
          </a:p>
          <a:p>
            <a:r>
              <a:rPr lang="pt-BR" sz="2400"/>
              <a:t>Vetores são estáticos. O seu tamanho é definido no momento da sua criação.</a:t>
            </a:r>
          </a:p>
          <a:p>
            <a:endParaRPr lang="pt-BR" sz="2400" b="1"/>
          </a:p>
          <a:p>
            <a:r>
              <a:rPr lang="pt-BR" sz="2400"/>
              <a:t>Em Java, vetores são objetos. Na prática, eles herdam de Object.</a:t>
            </a:r>
          </a:p>
          <a:p>
            <a:endParaRPr lang="pt-BR" sz="2400"/>
          </a:p>
          <a:p>
            <a:r>
              <a:rPr lang="pt-BR" sz="2400"/>
              <a:t>Arrays possuem um atributo público que informa o seu tamanho: </a:t>
            </a:r>
            <a:r>
              <a:rPr lang="pt-BR" sz="2400" b="1">
                <a:solidFill>
                  <a:srgbClr val="FF3300"/>
                </a:solidFill>
              </a:rPr>
              <a:t>length</a:t>
            </a:r>
            <a:r>
              <a:rPr lang="pt-BR" sz="2400"/>
              <a:t>.</a:t>
            </a:r>
          </a:p>
          <a:p>
            <a:endParaRPr lang="pt-BR" sz="2400"/>
          </a:p>
          <a:p>
            <a:r>
              <a:rPr lang="pt-BR" sz="2400"/>
              <a:t>Arrays em Java iniciam na posição (índice) 0.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3337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66A4CD3-3D82-4988-A40B-363511C1E3E9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Vetores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1962150" y="1143000"/>
            <a:ext cx="81915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800" b="1"/>
              <a:t> Declaração</a:t>
            </a:r>
            <a:r>
              <a:rPr lang="pt-BR" sz="2800"/>
              <a:t>: 	tipo[] identificador;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/>
              <a:t> Exemplos:	int[] vet;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/>
              <a:t>			Button[] b;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800"/>
              <a:t> </a:t>
            </a:r>
            <a:r>
              <a:rPr lang="pt-BR" sz="2800" b="1"/>
              <a:t>Construção:</a:t>
            </a:r>
            <a:r>
              <a:rPr lang="pt-BR" sz="2800"/>
              <a:t> 	identificador = new tipo[tamanho]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/>
              <a:t> Exemplo:	 vet = new int[12];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/>
              <a:t>			 b = new Button[10];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3200"/>
              <a:t> </a:t>
            </a:r>
            <a:r>
              <a:rPr lang="pt-BR" sz="3200" b="1"/>
              <a:t>Inicialização:</a:t>
            </a:r>
            <a:r>
              <a:rPr lang="pt-BR" sz="3200"/>
              <a:t> </a:t>
            </a:r>
          </a:p>
          <a:p>
            <a:pPr algn="just">
              <a:lnSpc>
                <a:spcPct val="2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/>
              <a:t>	</a:t>
            </a:r>
            <a:r>
              <a:rPr lang="pt-BR" sz="2400" b="1"/>
              <a:t>int[] vet =  {1,2,3,4};</a:t>
            </a:r>
          </a:p>
          <a:p>
            <a:r>
              <a:rPr lang="pt-BR" sz="2800"/>
              <a:t>	</a:t>
            </a:r>
            <a:r>
              <a:rPr lang="pt-BR" b="1"/>
              <a:t>String[] Mes = {"JAN", "FEV", "MAR", "ABR", "MAI", "JUN", </a:t>
            </a:r>
          </a:p>
          <a:p>
            <a:r>
              <a:rPr lang="pt-BR" b="1"/>
              <a:t>			  "JUL", "AGO","SET", "OUT", "NOV", "DEZ"};</a:t>
            </a:r>
          </a:p>
        </p:txBody>
      </p:sp>
      <p:sp>
        <p:nvSpPr>
          <p:cNvPr id="106501" name="AutoShape 4"/>
          <p:cNvSpPr>
            <a:spLocks noChangeArrowheads="1"/>
          </p:cNvSpPr>
          <p:nvPr/>
        </p:nvSpPr>
        <p:spPr bwMode="auto">
          <a:xfrm>
            <a:off x="7467600" y="1543050"/>
            <a:ext cx="2457450" cy="628650"/>
          </a:xfrm>
          <a:prstGeom prst="wedgeRectCallout">
            <a:avLst>
              <a:gd name="adj1" fmla="val -95736"/>
              <a:gd name="adj2" fmla="val 1793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de um vetor de tipo primitivo.</a:t>
            </a:r>
            <a:endParaRPr lang="pt-BR" b="1"/>
          </a:p>
        </p:txBody>
      </p:sp>
      <p:sp>
        <p:nvSpPr>
          <p:cNvPr id="106502" name="AutoShape 5"/>
          <p:cNvSpPr>
            <a:spLocks noChangeArrowheads="1"/>
          </p:cNvSpPr>
          <p:nvPr/>
        </p:nvSpPr>
        <p:spPr bwMode="auto">
          <a:xfrm>
            <a:off x="7486650" y="2228850"/>
            <a:ext cx="2457450" cy="628650"/>
          </a:xfrm>
          <a:prstGeom prst="wedgeRectCallout">
            <a:avLst>
              <a:gd name="adj1" fmla="val -81782"/>
              <a:gd name="adj2" fmla="val -328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de um vetor de objeto.</a:t>
            </a:r>
            <a:endParaRPr lang="pt-BR" b="1"/>
          </a:p>
        </p:txBody>
      </p:sp>
      <p:sp>
        <p:nvSpPr>
          <p:cNvPr id="106503" name="AutoShape 6"/>
          <p:cNvSpPr>
            <a:spLocks noChangeArrowheads="1"/>
          </p:cNvSpPr>
          <p:nvPr/>
        </p:nvSpPr>
        <p:spPr bwMode="auto">
          <a:xfrm>
            <a:off x="5962650" y="4705350"/>
            <a:ext cx="4705350" cy="628650"/>
          </a:xfrm>
          <a:prstGeom prst="wedgeRectCallout">
            <a:avLst>
              <a:gd name="adj1" fmla="val -62144"/>
              <a:gd name="adj2" fmla="val 906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Observe que um vetor pode ser declarado, construído e inicializado ao mesmo tempo.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5153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EE4B3A78-EEAB-48E2-B9BB-01C1B4563C0C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Vetores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1905000" y="1847850"/>
            <a:ext cx="81915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800" b="1"/>
              <a:t> </a:t>
            </a:r>
            <a:r>
              <a:rPr kumimoji="1" lang="pt-BR"/>
              <a:t>class DiasDosMeses</a:t>
            </a:r>
          </a:p>
          <a:p>
            <a:r>
              <a:rPr kumimoji="1" lang="pt-BR"/>
              <a:t>{  public static void main(String[] arg)</a:t>
            </a:r>
          </a:p>
          <a:p>
            <a:r>
              <a:rPr kumimoji="1" lang="pt-BR"/>
              <a:t>   {   int[] maxDiasMes = new int[12];</a:t>
            </a:r>
          </a:p>
          <a:p>
            <a:r>
              <a:rPr kumimoji="1" lang="pt-BR"/>
              <a:t>       String[] nomeMes = {"JAN", "FEV", "MAR", "ABR", "MAI", "JUN", </a:t>
            </a:r>
          </a:p>
          <a:p>
            <a:r>
              <a:rPr kumimoji="1" lang="pt-BR"/>
              <a:t>			  "JUL", "AGO","SET", "OUT", "NOV", "DEZ"};</a:t>
            </a:r>
          </a:p>
          <a:p>
            <a:r>
              <a:rPr kumimoji="1" lang="pt-BR"/>
              <a:t>       for(int i=0; i &lt; maxDiasMes.length; i++)</a:t>
            </a:r>
          </a:p>
          <a:p>
            <a:r>
              <a:rPr kumimoji="1" lang="pt-BR"/>
              <a:t>       {  if(((i+1 &lt; 8) &amp;&amp; ((i+1)%2==1)) || ((i+1 &gt;= 8) &amp;&amp; ((i+1)%2==0)))</a:t>
            </a:r>
          </a:p>
          <a:p>
            <a:r>
              <a:rPr kumimoji="1" lang="pt-BR"/>
              <a:t>              maxDiasMes[i] = 31;</a:t>
            </a:r>
          </a:p>
          <a:p>
            <a:r>
              <a:rPr kumimoji="1" lang="pt-BR"/>
              <a:t>          else</a:t>
            </a:r>
          </a:p>
          <a:p>
            <a:r>
              <a:rPr kumimoji="1" lang="pt-BR"/>
              <a:t>              maxDiasMes[i] = 30;</a:t>
            </a:r>
          </a:p>
          <a:p>
            <a:r>
              <a:rPr kumimoji="1" lang="pt-BR"/>
              <a:t>       }</a:t>
            </a:r>
          </a:p>
          <a:p>
            <a:r>
              <a:rPr kumimoji="1" lang="pt-BR"/>
              <a:t>       maxDiasMes[1] = 28;</a:t>
            </a:r>
          </a:p>
          <a:p>
            <a:r>
              <a:rPr kumimoji="1" lang="pt-BR"/>
              <a:t>       for(int i=0;i&lt;12;i++)</a:t>
            </a:r>
          </a:p>
          <a:p>
            <a:r>
              <a:rPr kumimoji="1" lang="pt-BR"/>
              <a:t>            System.out.println(nomeMes[i]+":"+ maxDiasMes[i]);</a:t>
            </a:r>
          </a:p>
          <a:p>
            <a:r>
              <a:rPr kumimoji="1" lang="pt-BR"/>
              <a:t>  }</a:t>
            </a:r>
          </a:p>
          <a:p>
            <a:r>
              <a:rPr kumimoji="1" lang="pt-BR"/>
              <a:t>} </a:t>
            </a:r>
            <a:endParaRPr lang="pt-BR" sz="2800"/>
          </a:p>
        </p:txBody>
      </p:sp>
      <p:sp>
        <p:nvSpPr>
          <p:cNvPr id="107525" name="AutoShape 6"/>
          <p:cNvSpPr>
            <a:spLocks noChangeArrowheads="1"/>
          </p:cNvSpPr>
          <p:nvPr/>
        </p:nvSpPr>
        <p:spPr bwMode="auto">
          <a:xfrm>
            <a:off x="3619500" y="1314450"/>
            <a:ext cx="4705350" cy="628650"/>
          </a:xfrm>
          <a:prstGeom prst="wedgeRectCallout">
            <a:avLst>
              <a:gd name="adj1" fmla="val 5870"/>
              <a:gd name="adj2" fmla="val -5479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Esse exemplo mostra os meses e a quantidade de dias que cada mês possui.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15773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ECAF50EC-E035-4BD4-AA50-F05B144B2FF1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Matrizes</a:t>
            </a: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/>
              <a:t> Os arrays multidimensionais funcionam de forma análoga aos arrays dimensionais.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/>
              <a:t> Cada dimensão é representada por um par de colchetes [].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/>
              <a:t>A propriedade length, quando associada a matriz, retorna o número de linhas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/>
              <a:t>A propriedade length, quando associada a uma linha, retorna o número de colunas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/>
              <a:t>Ex.: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/>
              <a:t>	int[][] x] = new int[3][5];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/>
              <a:t>	int y=x.length;	y terá o valor 3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/>
              <a:t>	int w=x[0].length;	w terá o valor 5</a:t>
            </a:r>
          </a:p>
        </p:txBody>
      </p:sp>
    </p:spTree>
    <p:extLst>
      <p:ext uri="{BB962C8B-B14F-4D97-AF65-F5344CB8AC3E}">
        <p14:creationId xmlns:p14="http://schemas.microsoft.com/office/powerpoint/2010/main" val="5157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2D167FD-628C-4F5E-8E50-2240A24F2738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Matrizes</a:t>
            </a: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1771650" y="1276350"/>
            <a:ext cx="8496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/>
              <a:t> Os arrays multidimensionais funcionam de forma análoga aos arrays dimensionais.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/>
              <a:t> Cada dimensão é representada por um par de colchetes [].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2057401" y="2971801"/>
            <a:ext cx="802481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2000"/>
              <a:t>class ManipulaMatriz</a:t>
            </a:r>
          </a:p>
          <a:p>
            <a:r>
              <a:rPr kumimoji="1" lang="pt-BR" sz="2000"/>
              <a:t> {   public static void main(String args[])</a:t>
            </a:r>
          </a:p>
          <a:p>
            <a:r>
              <a:rPr kumimoji="1" lang="pt-BR" sz="2000"/>
              <a:t>     {    int[][] Mat = new int[5][2];</a:t>
            </a:r>
          </a:p>
          <a:p>
            <a:r>
              <a:rPr kumimoji="1" lang="pt-BR" sz="2000"/>
              <a:t>          for( int i=0; i &lt; Mat.length; i++)</a:t>
            </a:r>
          </a:p>
          <a:p>
            <a:r>
              <a:rPr kumimoji="1" lang="pt-BR" sz="2000"/>
              <a:t>          {   for( int j=0; j &lt; Mat[0].length; j++) </a:t>
            </a:r>
          </a:p>
          <a:p>
            <a:r>
              <a:rPr kumimoji="1" lang="pt-BR" sz="2000"/>
              <a:t>              {  Mat[i][j]= (i*2)+j;</a:t>
            </a:r>
          </a:p>
          <a:p>
            <a:r>
              <a:rPr kumimoji="1" lang="pt-BR" sz="2000"/>
              <a:t>	    System.out.print(" Mat[ "+ i +" ] " +"[ " + j + " ] = " + Mat[i][j]);</a:t>
            </a:r>
          </a:p>
          <a:p>
            <a:r>
              <a:rPr kumimoji="1" lang="pt-BR" sz="2000"/>
              <a:t>              } </a:t>
            </a:r>
          </a:p>
          <a:p>
            <a:r>
              <a:rPr kumimoji="1" lang="pt-BR" sz="2000"/>
              <a:t>              System.out.println(“ ");</a:t>
            </a:r>
          </a:p>
          <a:p>
            <a:r>
              <a:rPr kumimoji="1" lang="pt-BR" sz="2000"/>
              <a:t>          } </a:t>
            </a:r>
          </a:p>
          <a:p>
            <a:r>
              <a:rPr kumimoji="1" lang="pt-BR" sz="2000"/>
              <a:t>      }</a:t>
            </a:r>
          </a:p>
          <a:p>
            <a:r>
              <a:rPr kumimoji="1" lang="pt-BR" sz="2000"/>
              <a:t>  }</a:t>
            </a:r>
          </a:p>
        </p:txBody>
      </p:sp>
      <p:sp>
        <p:nvSpPr>
          <p:cNvPr id="109574" name="AutoShape 5"/>
          <p:cNvSpPr>
            <a:spLocks noChangeArrowheads="1"/>
          </p:cNvSpPr>
          <p:nvPr/>
        </p:nvSpPr>
        <p:spPr bwMode="auto">
          <a:xfrm>
            <a:off x="7124700" y="3429000"/>
            <a:ext cx="2743200" cy="685800"/>
          </a:xfrm>
          <a:prstGeom prst="wedgeRectCallout">
            <a:avLst>
              <a:gd name="adj1" fmla="val -101389"/>
              <a:gd name="adj2" fmla="val 11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e construção de uma matriz.</a:t>
            </a:r>
            <a:endParaRPr lang="pt-BR" b="1"/>
          </a:p>
        </p:txBody>
      </p:sp>
      <p:sp>
        <p:nvSpPr>
          <p:cNvPr id="109575" name="AutoShape 6"/>
          <p:cNvSpPr>
            <a:spLocks noChangeArrowheads="1"/>
          </p:cNvSpPr>
          <p:nvPr/>
        </p:nvSpPr>
        <p:spPr bwMode="auto">
          <a:xfrm>
            <a:off x="6076950" y="2800350"/>
            <a:ext cx="2457450" cy="419100"/>
          </a:xfrm>
          <a:prstGeom prst="wedgeRectCallout">
            <a:avLst>
              <a:gd name="adj1" fmla="val -105037"/>
              <a:gd name="adj2" fmla="val 428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Exemplo de Matrizes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602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897B6D-6781-4CBC-8E05-DF437A23A782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1040836" y="2286967"/>
            <a:ext cx="1057079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1)Crie uma classe conta telefônica. Uma conta telefônica possui como atributos,  o mês e o ano de referência, o número do contrato que lhe deu origem e uma lista de ligações telefônicas. Para esta classe crie os membros abaixo (utilizar o exercício anterior): 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- Um membro que retorne o valor total da conta telefônica. </a:t>
            </a:r>
          </a:p>
          <a:p>
            <a:pPr algn="just"/>
            <a:r>
              <a:rPr lang="pt-BR" sz="2000" dirty="0"/>
              <a:t>- Sobrecarregue o membro anterior para receber uma </a:t>
            </a:r>
            <a:r>
              <a:rPr lang="pt-BR" sz="2000" dirty="0" err="1"/>
              <a:t>String</a:t>
            </a:r>
            <a:r>
              <a:rPr lang="pt-BR" sz="2000" dirty="0"/>
              <a:t> contendo o local de destino da ligação como parâmetro e retorne o valor acumulado das ligações para aquele destino. </a:t>
            </a:r>
          </a:p>
          <a:p>
            <a:pPr algn="just"/>
            <a:r>
              <a:rPr lang="pt-BR" sz="2000" dirty="0"/>
              <a:t>- Um membro que receba um número de telefone e retorne o número de ligações em que este número participa (seja como origem ou destino). </a:t>
            </a:r>
          </a:p>
          <a:p>
            <a:pPr algn="just"/>
            <a:r>
              <a:rPr lang="pt-BR" sz="2000" dirty="0"/>
              <a:t> </a:t>
            </a: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922621" y="513677"/>
            <a:ext cx="79009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400" dirty="0" smtClean="0"/>
              <a:t>Exercícios para sala de aula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64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4767" y="1646129"/>
            <a:ext cx="6172200" cy="1893888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Coleções</a:t>
            </a:r>
          </a:p>
        </p:txBody>
      </p:sp>
    </p:spTree>
    <p:extLst>
      <p:ext uri="{BB962C8B-B14F-4D97-AF65-F5344CB8AC3E}">
        <p14:creationId xmlns:p14="http://schemas.microsoft.com/office/powerpoint/2010/main" val="21307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1303</Words>
  <Application>Microsoft Office PowerPoint</Application>
  <PresentationFormat>Widescreen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Programação Orientada a Objetos Aula 6  – Vetores e coleções 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Coleções</vt:lpstr>
      <vt:lpstr>Coleções</vt:lpstr>
      <vt:lpstr>Java Collection Framework</vt:lpstr>
      <vt:lpstr>Interface Collection</vt:lpstr>
      <vt:lpstr>Conjuntos</vt:lpstr>
      <vt:lpstr>Conjuntos (2)</vt:lpstr>
      <vt:lpstr>Conjuntos (2)</vt:lpstr>
      <vt:lpstr>Listas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32</cp:revision>
  <dcterms:created xsi:type="dcterms:W3CDTF">2018-02-07T22:03:14Z</dcterms:created>
  <dcterms:modified xsi:type="dcterms:W3CDTF">2018-09-03T19:23:48Z</dcterms:modified>
</cp:coreProperties>
</file>