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dev http://goo.gl/Qcwp06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 can be triggered by device orientation change on mobile, a window resize, or any other action that modifies the content of the DOM - e.g. adding or removing content from the DOM tree, toggling CSSOM properties on a node, and so on!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remove comments, tabs, spaces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enable gzip on the server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CDN, fingerprint, client-side cache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1" name="Shape 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1" name="Shape 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Critical Rendering Path: sequence of steps that the browser goes through to convert HTML/CSS/JS into pixels on the screen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Tokenizer emits </a:t>
            </a:r>
            <a:r>
              <a:rPr b="1" lang="en"/>
              <a:t>tokens for every html tag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specs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define the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rules for browsers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parse data into a DOM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DOM created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incrementally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captures the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of the html and all the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relationships between the nodes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CSSOM can not apply the the same incremental processing like DOM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682425" x="457200"/>
            <a:ext cy="40911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FAFA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263238"/>
              </a:buClr>
              <a:buSzPct val="100000"/>
              <a:buFont typeface="Roboto"/>
              <a:buNone/>
              <a:defRPr b="1" sz="36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2pPr>
            <a:lvl3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3pPr>
            <a:lvl4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4pPr>
            <a:lvl5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5pPr>
            <a:lvl6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6pPr>
            <a:lvl7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7pPr>
            <a:lvl8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8pPr>
            <a:lvl9pPr>
              <a:spcBef>
                <a:spcPts val="0"/>
              </a:spcBef>
              <a:buClr>
                <a:srgbClr val="263238"/>
              </a:buClr>
              <a:buSzPct val="100000"/>
              <a:buNone/>
              <a:defRPr b="1" sz="36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682425" x="457200"/>
            <a:ext cy="4091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rgbClr val="263238"/>
              </a:buClr>
              <a:buSzPct val="100000"/>
              <a:buFont typeface="Roboto"/>
              <a:defRPr sz="3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480"/>
              </a:spcBef>
              <a:buClr>
                <a:srgbClr val="263238"/>
              </a:buClr>
              <a:buSzPct val="100000"/>
              <a:buFont typeface="Roboto"/>
              <a:defRPr sz="24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480"/>
              </a:spcBef>
              <a:buClr>
                <a:srgbClr val="263238"/>
              </a:buClr>
              <a:buSzPct val="100000"/>
              <a:buFont typeface="Roboto"/>
              <a:defRPr sz="24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360"/>
              </a:spcBef>
              <a:buClr>
                <a:srgbClr val="263238"/>
              </a:buClr>
              <a:buSzPct val="100000"/>
              <a:buFont typeface="Roboto"/>
              <a:defRPr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360"/>
              </a:spcBef>
              <a:buClr>
                <a:srgbClr val="263238"/>
              </a:buClr>
              <a:buSzPct val="100000"/>
              <a:buFont typeface="Roboto"/>
              <a:defRPr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360"/>
              </a:spcBef>
              <a:buClr>
                <a:srgbClr val="263238"/>
              </a:buClr>
              <a:buSzPct val="100000"/>
              <a:buFont typeface="Roboto"/>
              <a:defRPr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360"/>
              </a:spcBef>
              <a:buClr>
                <a:srgbClr val="263238"/>
              </a:buClr>
              <a:buSzPct val="100000"/>
              <a:buFont typeface="Roboto"/>
              <a:defRPr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360"/>
              </a:spcBef>
              <a:buClr>
                <a:srgbClr val="263238"/>
              </a:buClr>
              <a:buSzPct val="100000"/>
              <a:buFont typeface="Roboto"/>
              <a:defRPr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360"/>
              </a:spcBef>
              <a:buClr>
                <a:srgbClr val="263238"/>
              </a:buClr>
              <a:buSzPct val="100000"/>
              <a:buFont typeface="Roboto"/>
              <a:defRPr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4888450" x="0"/>
            <a:ext cy="254699" cx="91545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y="4888575" x="0"/>
            <a:ext cy="254699" cx="315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Critical Rendering Path - #wpo #crp #perfmatters</a:t>
            </a:r>
          </a:p>
        </p:txBody>
      </p:sp>
      <p:sp>
        <p:nvSpPr>
          <p:cNvPr id="9" name="Shape 9"/>
          <p:cNvSpPr txBox="1"/>
          <p:nvPr/>
        </p:nvSpPr>
        <p:spPr>
          <a:xfrm>
            <a:off y="4888450" x="4073700"/>
            <a:ext cy="254699" cx="100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DEVDAY 2014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y="4888450" x="8147400"/>
            <a:ext cy="254699" cx="100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@jlucasps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FCAK6A" Type="http://schemas.openxmlformats.org/officeDocument/2006/relationships/hyperlink" TargetMode="External" Id="rId4"/><Relationship Target="http://goo.gl/m6QlkF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ouzsUr" Type="http://schemas.openxmlformats.org/officeDocument/2006/relationships/hyperlink" TargetMode="External" Id="rId4"/><Relationship Target="../media/image0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0L9usy" Type="http://schemas.openxmlformats.org/officeDocument/2006/relationships/hyperlink" TargetMode="External" Id="rId4"/><Relationship Target="../media/image0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JPG1WP" Type="http://schemas.openxmlformats.org/officeDocument/2006/relationships/hyperlink" TargetMode="External" Id="rId4"/><Relationship Target="../media/image06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xjZAiJ" Type="http://schemas.openxmlformats.org/officeDocument/2006/relationships/hyperlink" TargetMode="External" Id="rId4"/><Relationship Target="../media/image10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CW7HJC" Type="http://schemas.openxmlformats.org/officeDocument/2006/relationships/hyperlink" TargetMode="External" Id="rId4"/><Relationship Target="http://goo.gl/hPLUqB" Type="http://schemas.openxmlformats.org/officeDocument/2006/relationships/hyperlink" TargetMode="External" Id="rId3"/><Relationship Target="../media/image07.png" Type="http://schemas.openxmlformats.org/officeDocument/2006/relationships/image" Id="rId6"/><Relationship Target="http://goo.gl/wxIXkU" Type="http://schemas.openxmlformats.org/officeDocument/2006/relationships/hyperlink" TargetMode="External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d4FuxG" Type="http://schemas.openxmlformats.org/officeDocument/2006/relationships/hyperlink" TargetMode="External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BJqIvR" Type="http://schemas.openxmlformats.org/officeDocument/2006/relationships/hyperlink" TargetMode="External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6ptLCJ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.gl/6ptLCJ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y="126598" x="685800"/>
            <a:ext cy="940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y="8699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en"/>
              <a:t>Velocidade também é uma funcionalidade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1502300" x="3199200"/>
            <a:ext cy="659399" cx="2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João Lucas P Santana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jlucasps@gmail.com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14824" x="685799"/>
            <a:ext cy="940200" cx="374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14822" x="6968779"/>
            <a:ext cy="940200" cx="148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Construindo o CSSOM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1019175" x="457200"/>
            <a:ext cy="20447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"style.css"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"print.css"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media=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"print"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"other.css"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media=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"(min-width: 400px)"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"portrait.css"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media=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"orientation:portrait"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"landscape.css"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media=</a:t>
            </a:r>
            <a:r>
              <a:rPr sz="16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"(orientation: landscape)"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3063975" x="457200"/>
            <a:ext cy="1546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b="1"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500px</a:t>
            </a:r>
            <a:r>
              <a:rPr b="1"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b="1"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600px</a:t>
            </a:r>
            <a:r>
              <a:rPr b="1"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6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/* styles here */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4610100" x="6205375"/>
            <a:ext cy="209699" cx="248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http://goo.gl/m6QlkF</a:t>
            </a: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http://goo.gl/FCAK6A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/>
        </p:nvSpPr>
        <p:spPr>
          <a:xfrm>
            <a:off y="329950" x="1494453"/>
            <a:ext cy="798299" cx="61551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 - CSS Object Model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1488900" x="1253550"/>
            <a:ext cy="676500" cx="663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parsing </a:t>
            </a:r>
            <a:r>
              <a:rPr u="sng"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não incremental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y="2526050" x="1253550"/>
            <a:ext cy="676500" cx="663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</a:t>
            </a:r>
            <a:r>
              <a:rPr u="sng"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blocking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3485925" x="1253550"/>
            <a:ext cy="676500" cx="663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recalculate styles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248" name="Shape 248"/>
          <p:cNvSpPr/>
          <p:nvPr/>
        </p:nvSpPr>
        <p:spPr>
          <a:xfrm>
            <a:off y="2349750" x="596500"/>
            <a:ext cy="444000" cx="1016699"/>
          </a:xfrm>
          <a:prstGeom prst="rect">
            <a:avLst/>
          </a:prstGeom>
          <a:solidFill>
            <a:srgbClr val="FF70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</a:p>
        </p:txBody>
      </p:sp>
      <p:sp>
        <p:nvSpPr>
          <p:cNvPr id="249" name="Shape 249"/>
          <p:cNvSpPr/>
          <p:nvPr/>
        </p:nvSpPr>
        <p:spPr>
          <a:xfrm>
            <a:off y="1608025" x="196395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</p:txBody>
      </p:sp>
      <p:sp>
        <p:nvSpPr>
          <p:cNvPr id="250" name="Shape 250"/>
          <p:cNvSpPr/>
          <p:nvPr/>
        </p:nvSpPr>
        <p:spPr>
          <a:xfrm>
            <a:off y="309147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  <p:sp>
        <p:nvSpPr>
          <p:cNvPr id="251" name="Shape 251"/>
          <p:cNvSpPr/>
          <p:nvPr/>
        </p:nvSpPr>
        <p:spPr>
          <a:xfrm>
            <a:off y="1608025" x="356775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252" name="Shape 252"/>
          <p:cNvSpPr/>
          <p:nvPr/>
        </p:nvSpPr>
        <p:spPr>
          <a:xfrm>
            <a:off y="3091475" x="3567750"/>
            <a:ext cy="444000" cx="1016699"/>
          </a:xfrm>
          <a:prstGeom prst="rect">
            <a:avLst/>
          </a:prstGeom>
          <a:solidFill>
            <a:srgbClr val="FFAB9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</a:t>
            </a:r>
          </a:p>
        </p:txBody>
      </p:sp>
      <p:sp>
        <p:nvSpPr>
          <p:cNvPr id="253" name="Shape 253"/>
          <p:cNvSpPr/>
          <p:nvPr/>
        </p:nvSpPr>
        <p:spPr>
          <a:xfrm>
            <a:off y="2349750" x="2477975"/>
            <a:ext cy="444000" cx="15810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254" name="Shape 254"/>
          <p:cNvSpPr/>
          <p:nvPr/>
        </p:nvSpPr>
        <p:spPr>
          <a:xfrm>
            <a:off y="2349750" x="4935187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255" name="Shape 255"/>
          <p:cNvSpPr/>
          <p:nvPr/>
        </p:nvSpPr>
        <p:spPr>
          <a:xfrm>
            <a:off y="2349750" x="630265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</a:p>
        </p:txBody>
      </p:sp>
      <p:sp>
        <p:nvSpPr>
          <p:cNvPr id="256" name="Shape 256"/>
          <p:cNvSpPr/>
          <p:nvPr/>
        </p:nvSpPr>
        <p:spPr>
          <a:xfrm>
            <a:off y="2349750" x="767010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Paint</a:t>
            </a:r>
          </a:p>
        </p:txBody>
      </p:sp>
      <p:cxnSp>
        <p:nvCxnSpPr>
          <p:cNvPr id="257" name="Shape 257"/>
          <p:cNvCxnSpPr>
            <a:stCxn id="248" idx="3"/>
            <a:endCxn id="249" idx="1"/>
          </p:cNvCxnSpPr>
          <p:nvPr/>
        </p:nvCxnSpPr>
        <p:spPr>
          <a:xfrm rot="10800000" flipH="1">
            <a:off y="18301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8" name="Shape 258"/>
          <p:cNvCxnSpPr>
            <a:stCxn id="248" idx="3"/>
            <a:endCxn id="250" idx="1"/>
          </p:cNvCxnSpPr>
          <p:nvPr/>
        </p:nvCxnSpPr>
        <p:spPr>
          <a:xfrm>
            <a:off y="25717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9" name="Shape 259"/>
          <p:cNvCxnSpPr>
            <a:stCxn id="248" idx="3"/>
            <a:endCxn id="253" idx="1"/>
          </p:cNvCxnSpPr>
          <p:nvPr/>
        </p:nvCxnSpPr>
        <p:spPr>
          <a:xfrm>
            <a:off y="2571750" x="1613200"/>
            <a:ext cy="0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0" name="Shape 260"/>
          <p:cNvCxnSpPr>
            <a:stCxn id="249" idx="3"/>
            <a:endCxn id="251" idx="1"/>
          </p:cNvCxnSpPr>
          <p:nvPr/>
        </p:nvCxnSpPr>
        <p:spPr>
          <a:xfrm>
            <a:off y="183002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1" name="Shape 261"/>
          <p:cNvCxnSpPr>
            <a:stCxn id="250" idx="3"/>
            <a:endCxn id="252" idx="1"/>
          </p:cNvCxnSpPr>
          <p:nvPr/>
        </p:nvCxnSpPr>
        <p:spPr>
          <a:xfrm>
            <a:off y="331347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2" name="Shape 262"/>
          <p:cNvCxnSpPr>
            <a:stCxn id="251" idx="3"/>
            <a:endCxn id="254" idx="1"/>
          </p:cNvCxnSpPr>
          <p:nvPr/>
        </p:nvCxnSpPr>
        <p:spPr>
          <a:xfrm>
            <a:off y="183002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3" name="Shape 263"/>
          <p:cNvCxnSpPr>
            <a:stCxn id="252" idx="3"/>
            <a:endCxn id="254" idx="1"/>
          </p:cNvCxnSpPr>
          <p:nvPr/>
        </p:nvCxnSpPr>
        <p:spPr>
          <a:xfrm rot="10800000" flipH="1">
            <a:off y="257187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4" name="Shape 264"/>
          <p:cNvCxnSpPr>
            <a:stCxn id="254" idx="3"/>
            <a:endCxn id="255" idx="1"/>
          </p:cNvCxnSpPr>
          <p:nvPr/>
        </p:nvCxnSpPr>
        <p:spPr>
          <a:xfrm>
            <a:off y="2571750" x="5951887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5" name="Shape 265"/>
          <p:cNvCxnSpPr>
            <a:stCxn id="255" idx="3"/>
            <a:endCxn id="256" idx="1"/>
          </p:cNvCxnSpPr>
          <p:nvPr/>
        </p:nvCxnSpPr>
        <p:spPr>
          <a:xfrm>
            <a:off y="2571750" x="7319350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6" name="Shape 266"/>
          <p:cNvCxnSpPr>
            <a:stCxn id="253" idx="3"/>
            <a:endCxn id="251" idx="3"/>
          </p:cNvCxnSpPr>
          <p:nvPr/>
        </p:nvCxnSpPr>
        <p:spPr>
          <a:xfrm rot="10800000" flipH="1">
            <a:off y="18301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267" name="Shape 267"/>
          <p:cNvCxnSpPr>
            <a:stCxn id="253" idx="3"/>
            <a:endCxn id="252" idx="3"/>
          </p:cNvCxnSpPr>
          <p:nvPr/>
        </p:nvCxnSpPr>
        <p:spPr>
          <a:xfrm>
            <a:off y="25717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72" name="Shape 272"/>
          <p:cNvGrpSpPr/>
          <p:nvPr/>
        </p:nvGrpSpPr>
        <p:grpSpPr>
          <a:xfrm>
            <a:off y="3083487" x="827250"/>
            <a:ext cy="1862324" cx="6181600"/>
            <a:chOff y="3083487" x="827250"/>
            <a:chExt cy="1862324" cx="6181600"/>
          </a:xfrm>
        </p:grpSpPr>
        <p:sp>
          <p:nvSpPr>
            <p:cNvPr id="273" name="Shape 273"/>
            <p:cNvSpPr/>
            <p:nvPr/>
          </p:nvSpPr>
          <p:spPr>
            <a:xfrm>
              <a:off y="3083487" x="3656675"/>
              <a:ext cy="520199" cx="1340999"/>
            </a:xfrm>
            <a:prstGeom prst="ellipse">
              <a:avLst/>
            </a:prstGeom>
            <a:solidFill>
              <a:srgbClr val="B2DFDB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section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y="3844995" x="1645499"/>
              <a:ext cy="444600" cx="1035600"/>
            </a:xfrm>
            <a:prstGeom prst="ellipse">
              <a:avLst/>
            </a:prstGeom>
            <a:solidFill>
              <a:srgbClr val="B2DFDB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h2</a:t>
              </a:r>
            </a:p>
          </p:txBody>
        </p:sp>
        <p:cxnSp>
          <p:nvCxnSpPr>
            <p:cNvPr id="275" name="Shape 275"/>
            <p:cNvCxnSpPr>
              <a:stCxn id="273" idx="3"/>
              <a:endCxn id="274" idx="0"/>
            </p:cNvCxnSpPr>
            <p:nvPr/>
          </p:nvCxnSpPr>
          <p:spPr>
            <a:xfrm flipH="1">
              <a:off y="3527505" x="2163159"/>
              <a:ext cy="317400" cx="16899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76" name="Shape 276"/>
            <p:cNvSpPr/>
            <p:nvPr/>
          </p:nvSpPr>
          <p:spPr>
            <a:xfrm>
              <a:off y="3849408" x="3809387"/>
              <a:ext cy="444600" cx="1035600"/>
            </a:xfrm>
            <a:prstGeom prst="ellipse">
              <a:avLst/>
            </a:prstGeom>
            <a:solidFill>
              <a:srgbClr val="B2DFDB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img</a:t>
              </a:r>
            </a:p>
          </p:txBody>
        </p:sp>
        <p:cxnSp>
          <p:nvCxnSpPr>
            <p:cNvPr id="277" name="Shape 277"/>
            <p:cNvCxnSpPr>
              <a:stCxn id="273" idx="4"/>
              <a:endCxn id="276" idx="0"/>
            </p:cNvCxnSpPr>
            <p:nvPr/>
          </p:nvCxnSpPr>
          <p:spPr>
            <a:xfrm>
              <a:off y="3603687" x="4327174"/>
              <a:ext cy="2457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78" name="Shape 278"/>
            <p:cNvSpPr txBox="1"/>
            <p:nvPr/>
          </p:nvSpPr>
          <p:spPr>
            <a:xfrm>
              <a:off y="4556112" x="844650"/>
              <a:ext cy="389699" cx="26373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sz="17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DEVDAY 2014 @ BH/Br</a:t>
              </a:r>
            </a:p>
          </p:txBody>
        </p:sp>
        <p:pic>
          <p:nvPicPr>
            <p:cNvPr id="279" name="Shape 2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4472387" x="3809375"/>
              <a:ext cy="335174" cx="10355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0" name="Shape 280"/>
            <p:cNvCxnSpPr>
              <a:stCxn id="274" idx="4"/>
              <a:endCxn id="278" idx="0"/>
            </p:cNvCxnSpPr>
            <p:nvPr/>
          </p:nvCxnSpPr>
          <p:spPr>
            <a:xfrm>
              <a:off y="4289595" x="2163299"/>
              <a:ext cy="2664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81" name="Shape 281"/>
            <p:cNvCxnSpPr>
              <a:stCxn id="276" idx="4"/>
              <a:endCxn id="279" idx="0"/>
            </p:cNvCxnSpPr>
            <p:nvPr/>
          </p:nvCxnSpPr>
          <p:spPr>
            <a:xfrm>
              <a:off y="4294008" x="4327187"/>
              <a:ext cy="1785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82" name="Shape 282"/>
            <p:cNvSpPr txBox="1"/>
            <p:nvPr/>
          </p:nvSpPr>
          <p:spPr>
            <a:xfrm>
              <a:off y="3243375" x="827250"/>
              <a:ext cy="335099" cx="16301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Render Tree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y="3844995" x="5973250"/>
              <a:ext cy="444600" cx="1035600"/>
            </a:xfrm>
            <a:prstGeom prst="ellipse">
              <a:avLst/>
            </a:prstGeom>
            <a:noFill/>
            <a:ln w="9525" cap="flat">
              <a:solidFill>
                <a:schemeClr val="dk2"/>
              </a:solidFill>
              <a:prstDash val="dot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h3</a:t>
              </a:r>
            </a:p>
          </p:txBody>
        </p:sp>
        <p:cxnSp>
          <p:nvCxnSpPr>
            <p:cNvPr id="284" name="Shape 284"/>
            <p:cNvCxnSpPr>
              <a:stCxn id="273" idx="5"/>
              <a:endCxn id="283" idx="0"/>
            </p:cNvCxnSpPr>
            <p:nvPr/>
          </p:nvCxnSpPr>
          <p:spPr>
            <a:xfrm>
              <a:off y="3527505" x="4801290"/>
              <a:ext cy="317400" cx="16899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dot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y="318137" x="159900"/>
            <a:ext cy="2254262" cx="4006797"/>
            <a:chOff y="699137" x="159900"/>
            <a:chExt cy="2254262" cx="4006797"/>
          </a:xfrm>
        </p:grpSpPr>
        <p:sp>
          <p:nvSpPr>
            <p:cNvPr id="286" name="Shape 286"/>
            <p:cNvSpPr/>
            <p:nvPr/>
          </p:nvSpPr>
          <p:spPr>
            <a:xfrm>
              <a:off y="699137" x="1492800"/>
              <a:ext cy="520199" cx="13409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section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y="1411495" x="457199"/>
              <a:ext cy="444600" cx="1035600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h2</a:t>
              </a:r>
            </a:p>
          </p:txBody>
        </p:sp>
        <p:cxnSp>
          <p:nvCxnSpPr>
            <p:cNvPr id="288" name="Shape 288"/>
            <p:cNvCxnSpPr>
              <a:stCxn id="287" idx="4"/>
              <a:endCxn id="289" idx="0"/>
            </p:cNvCxnSpPr>
            <p:nvPr/>
          </p:nvCxnSpPr>
          <p:spPr>
            <a:xfrm>
              <a:off y="1856095" x="974999"/>
              <a:ext cy="6972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90" name="Shape 290"/>
            <p:cNvCxnSpPr>
              <a:stCxn id="286" idx="3"/>
              <a:endCxn id="287" idx="0"/>
            </p:cNvCxnSpPr>
            <p:nvPr/>
          </p:nvCxnSpPr>
          <p:spPr>
            <a:xfrm flipH="1">
              <a:off y="1143155" x="974884"/>
              <a:ext cy="268200" cx="7143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89" name="Shape 289"/>
            <p:cNvSpPr/>
            <p:nvPr/>
          </p:nvSpPr>
          <p:spPr>
            <a:xfrm>
              <a:off y="2508965" x="159903"/>
              <a:ext cy="444434" cx="1630194"/>
            </a:xfrm>
            <a:prstGeom prst="flowChartPunchedTap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latin typeface="Roboto"/>
                  <a:ea typeface="Roboto"/>
                  <a:cs typeface="Roboto"/>
                  <a:sym typeface="Roboto"/>
                </a:rPr>
                <a:t>DEVDAY 2014 @ BH/Br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y="1411370" x="1645499"/>
              <a:ext cy="444600" cx="1035600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img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y="1411370" x="2833799"/>
              <a:ext cy="444600" cx="1035600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h3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y="2469515" x="2536503"/>
              <a:ext cy="444434" cx="1630194"/>
            </a:xfrm>
            <a:prstGeom prst="flowChartPunchedTap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latin typeface="Roboto"/>
                  <a:ea typeface="Roboto"/>
                  <a:cs typeface="Roboto"/>
                  <a:sym typeface="Roboto"/>
                </a:rPr>
                <a:t>DEVDAY 2014 @ BH/Br</a:t>
              </a:r>
            </a:p>
          </p:txBody>
        </p:sp>
        <p:cxnSp>
          <p:nvCxnSpPr>
            <p:cNvPr id="294" name="Shape 294"/>
            <p:cNvCxnSpPr>
              <a:stCxn id="292" idx="4"/>
              <a:endCxn id="293" idx="0"/>
            </p:cNvCxnSpPr>
            <p:nvPr/>
          </p:nvCxnSpPr>
          <p:spPr>
            <a:xfrm>
              <a:off y="1855970" x="3351599"/>
              <a:ext cy="6579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95" name="Shape 295"/>
            <p:cNvCxnSpPr>
              <a:stCxn id="286" idx="4"/>
              <a:endCxn id="291" idx="0"/>
            </p:cNvCxnSpPr>
            <p:nvPr/>
          </p:nvCxnSpPr>
          <p:spPr>
            <a:xfrm>
              <a:off y="1219337" x="2163299"/>
              <a:ext cy="1920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96" name="Shape 296"/>
            <p:cNvCxnSpPr>
              <a:stCxn id="286" idx="5"/>
              <a:endCxn id="292" idx="0"/>
            </p:cNvCxnSpPr>
            <p:nvPr/>
          </p:nvCxnSpPr>
          <p:spPr>
            <a:xfrm>
              <a:off y="1143155" x="2637415"/>
              <a:ext cy="268200" cx="7143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pic>
          <p:nvPicPr>
            <p:cNvPr id="297" name="Shape 2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2058575" x="1645500"/>
              <a:ext cy="335174" cx="10355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8" name="Shape 298"/>
            <p:cNvCxnSpPr>
              <a:stCxn id="291" idx="4"/>
              <a:endCxn id="297" idx="0"/>
            </p:cNvCxnSpPr>
            <p:nvPr/>
          </p:nvCxnSpPr>
          <p:spPr>
            <a:xfrm>
              <a:off y="1855970" x="2163299"/>
              <a:ext cy="2025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99" name="Shape 299"/>
            <p:cNvSpPr txBox="1"/>
            <p:nvPr/>
          </p:nvSpPr>
          <p:spPr>
            <a:xfrm>
              <a:off y="791700" x="159900"/>
              <a:ext cy="335099" cx="731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DOM</a:t>
              </a: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y="141900" x="4382450"/>
            <a:ext cy="3299749" cx="4783900"/>
            <a:chOff y="294300" x="4382450"/>
            <a:chExt cy="3299749" cx="4783900"/>
          </a:xfrm>
        </p:grpSpPr>
        <p:sp>
          <p:nvSpPr>
            <p:cNvPr id="301" name="Shape 301"/>
            <p:cNvSpPr/>
            <p:nvPr/>
          </p:nvSpPr>
          <p:spPr>
            <a:xfrm>
              <a:off y="699137" x="6023200"/>
              <a:ext cy="520199" cx="1340999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section</a:t>
              </a:r>
            </a:p>
          </p:txBody>
        </p:sp>
        <p:cxnSp>
          <p:nvCxnSpPr>
            <p:cNvPr id="302" name="Shape 302"/>
            <p:cNvCxnSpPr>
              <a:stCxn id="301" idx="3"/>
              <a:endCxn id="303" idx="0"/>
            </p:cNvCxnSpPr>
            <p:nvPr/>
          </p:nvCxnSpPr>
          <p:spPr>
            <a:xfrm flipH="1">
              <a:off y="1143155" x="5218484"/>
              <a:ext cy="268200" cx="10011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304" name="Shape 304"/>
            <p:cNvSpPr/>
            <p:nvPr/>
          </p:nvSpPr>
          <p:spPr>
            <a:xfrm>
              <a:off y="1411245" x="6175899"/>
              <a:ext cy="444600" cx="1035600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img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y="1411245" x="7651200"/>
              <a:ext cy="444600" cx="1035600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h3</a:t>
              </a:r>
            </a:p>
          </p:txBody>
        </p:sp>
        <p:cxnSp>
          <p:nvCxnSpPr>
            <p:cNvPr id="306" name="Shape 306"/>
            <p:cNvCxnSpPr>
              <a:stCxn id="301" idx="4"/>
              <a:endCxn id="304" idx="0"/>
            </p:cNvCxnSpPr>
            <p:nvPr/>
          </p:nvCxnSpPr>
          <p:spPr>
            <a:xfrm>
              <a:off y="1219337" x="6693699"/>
              <a:ext cy="1920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07" name="Shape 307"/>
            <p:cNvCxnSpPr>
              <a:stCxn id="301" idx="5"/>
              <a:endCxn id="305" idx="0"/>
            </p:cNvCxnSpPr>
            <p:nvPr/>
          </p:nvCxnSpPr>
          <p:spPr>
            <a:xfrm>
              <a:off y="1143155" x="7167815"/>
              <a:ext cy="268200" cx="10011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303" name="Shape 303"/>
            <p:cNvSpPr/>
            <p:nvPr/>
          </p:nvSpPr>
          <p:spPr>
            <a:xfrm>
              <a:off y="1411245" x="4700599"/>
              <a:ext cy="444600" cx="1035600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h2</a:t>
              </a: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y="2245637" x="4382450"/>
              <a:ext cy="444600" cx="16718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section h2</a:t>
              </a:r>
              <a:r>
                <a:rPr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{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   font-weight:</a:t>
              </a:r>
              <a:r>
                <a:rPr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bold; }</a:t>
              </a: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y="294300" x="7424850"/>
              <a:ext cy="564599" cx="1741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section</a:t>
              </a:r>
              <a:r>
                <a:rPr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{</a:t>
              </a:r>
            </a:p>
            <a:p>
              <a:pPr rtl="0" lvl="0" indent="0" mar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   display:</a:t>
              </a:r>
              <a:r>
                <a:rPr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block;</a:t>
              </a:r>
            </a:p>
            <a:p>
              <a:pPr rtl="0" lvl="0" indent="0" mar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   text-align:</a:t>
              </a:r>
              <a:r>
                <a:rPr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center; }</a:t>
              </a: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y="2245650" x="7424850"/>
              <a:ext cy="444600" cx="14883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latin typeface="Roboto"/>
                  <a:ea typeface="Roboto"/>
                  <a:cs typeface="Roboto"/>
                  <a:sym typeface="Roboto"/>
                </a:rPr>
                <a:t>section h3 </a:t>
              </a:r>
              <a:r>
                <a:rPr sz="1200" lang="en">
                  <a:latin typeface="Roboto"/>
                  <a:ea typeface="Roboto"/>
                  <a:cs typeface="Roboto"/>
                  <a:sym typeface="Roboto"/>
                </a:rPr>
                <a:t>{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latin typeface="Roboto"/>
                  <a:ea typeface="Roboto"/>
                  <a:cs typeface="Roboto"/>
                  <a:sym typeface="Roboto"/>
                </a:rPr>
                <a:t>    display:</a:t>
              </a:r>
              <a:r>
                <a:rPr sz="1200" lang="en">
                  <a:latin typeface="Roboto"/>
                  <a:ea typeface="Roboto"/>
                  <a:cs typeface="Roboto"/>
                  <a:sym typeface="Roboto"/>
                </a:rPr>
                <a:t> none;}</a:t>
              </a:r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y="2833850" x="5479600"/>
              <a:ext cy="760199" cx="24282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latin typeface="Roboto"/>
                  <a:ea typeface="Roboto"/>
                  <a:cs typeface="Roboto"/>
                  <a:sym typeface="Roboto"/>
                </a:rPr>
                <a:t>section img </a:t>
              </a:r>
              <a:r>
                <a:rPr sz="1200" lang="en">
                  <a:latin typeface="Roboto"/>
                  <a:ea typeface="Roboto"/>
                  <a:cs typeface="Roboto"/>
                  <a:sym typeface="Roboto"/>
                </a:rPr>
                <a:t>{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latin typeface="Roboto"/>
                  <a:ea typeface="Roboto"/>
                  <a:cs typeface="Roboto"/>
                  <a:sym typeface="Roboto"/>
                </a:rPr>
                <a:t>    width:</a:t>
              </a:r>
              <a:r>
                <a:rPr sz="1200" lang="en">
                  <a:latin typeface="Roboto"/>
                  <a:ea typeface="Roboto"/>
                  <a:cs typeface="Roboto"/>
                  <a:sym typeface="Roboto"/>
                </a:rPr>
                <a:t> 100%;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latin typeface="Roboto"/>
                  <a:ea typeface="Roboto"/>
                  <a:cs typeface="Roboto"/>
                  <a:sym typeface="Roboto"/>
                </a:rPr>
                <a:t>    border:</a:t>
              </a:r>
              <a:r>
                <a:rPr sz="1200" lang="en">
                  <a:latin typeface="Roboto"/>
                  <a:ea typeface="Roboto"/>
                  <a:cs typeface="Roboto"/>
                  <a:sym typeface="Roboto"/>
                </a:rPr>
                <a:t> 1px #263238 solid; }</a:t>
              </a:r>
            </a:p>
          </p:txBody>
        </p:sp>
        <p:cxnSp>
          <p:nvCxnSpPr>
            <p:cNvPr id="312" name="Shape 312"/>
            <p:cNvCxnSpPr>
              <a:stCxn id="304" idx="4"/>
              <a:endCxn id="311" idx="0"/>
            </p:cNvCxnSpPr>
            <p:nvPr/>
          </p:nvCxnSpPr>
          <p:spPr>
            <a:xfrm>
              <a:off y="1855845" x="6693699"/>
              <a:ext cy="978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13" name="Shape 313"/>
            <p:cNvCxnSpPr>
              <a:stCxn id="303" idx="4"/>
              <a:endCxn id="308" idx="0"/>
            </p:cNvCxnSpPr>
            <p:nvPr/>
          </p:nvCxnSpPr>
          <p:spPr>
            <a:xfrm>
              <a:off y="1855845" x="5218399"/>
              <a:ext cy="3897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14" name="Shape 314"/>
            <p:cNvCxnSpPr>
              <a:stCxn id="305" idx="4"/>
              <a:endCxn id="310" idx="0"/>
            </p:cNvCxnSpPr>
            <p:nvPr/>
          </p:nvCxnSpPr>
          <p:spPr>
            <a:xfrm>
              <a:off y="1855845" x="8169000"/>
              <a:ext cy="3897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15" name="Shape 315"/>
            <p:cNvCxnSpPr>
              <a:stCxn id="301" idx="0"/>
              <a:endCxn id="309" idx="1"/>
            </p:cNvCxnSpPr>
            <p:nvPr/>
          </p:nvCxnSpPr>
          <p:spPr>
            <a:xfrm rot="10800000" flipH="1">
              <a:off y="576737" x="6693699"/>
              <a:ext cy="122400" cx="731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y="2248500" x="4392950"/>
              <a:ext cy="0" cx="156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y="2818575" x="5489025"/>
              <a:ext cy="0" cx="24284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y="2248575" x="7384200"/>
              <a:ext cy="0" cx="1569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y="339600" x="7424850"/>
              <a:ext cy="4740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320" name="Shape 320"/>
            <p:cNvSpPr txBox="1"/>
            <p:nvPr/>
          </p:nvSpPr>
          <p:spPr>
            <a:xfrm>
              <a:off y="409050" x="5231450"/>
              <a:ext cy="335099" cx="8996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CSSOM</a:t>
              </a:r>
            </a:p>
          </p:txBody>
        </p:sp>
      </p:grpSp>
      <p:sp>
        <p:nvSpPr>
          <p:cNvPr id="321" name="Shape 321"/>
          <p:cNvSpPr txBox="1"/>
          <p:nvPr/>
        </p:nvSpPr>
        <p:spPr>
          <a:xfrm>
            <a:off y="4546200" x="7425300"/>
            <a:ext cy="265500" cx="126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http://goo.gl/ouzsUr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/>
        </p:nvSpPr>
        <p:spPr>
          <a:xfrm>
            <a:off y="329950" x="1494453"/>
            <a:ext cy="798299" cx="61551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y="1499950" x="1253550"/>
            <a:ext cy="676500" cx="663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 e CSSOM formam Render Tree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2548150" x="1161450"/>
            <a:ext cy="676500" cx="682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Somente nodes visíveis na página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334" name="Shape 334"/>
          <p:cNvSpPr/>
          <p:nvPr/>
        </p:nvSpPr>
        <p:spPr>
          <a:xfrm>
            <a:off y="2349750" x="596500"/>
            <a:ext cy="444000" cx="1016699"/>
          </a:xfrm>
          <a:prstGeom prst="rect">
            <a:avLst/>
          </a:prstGeom>
          <a:solidFill>
            <a:srgbClr val="FF70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</a:p>
        </p:txBody>
      </p:sp>
      <p:sp>
        <p:nvSpPr>
          <p:cNvPr id="335" name="Shape 335"/>
          <p:cNvSpPr/>
          <p:nvPr/>
        </p:nvSpPr>
        <p:spPr>
          <a:xfrm>
            <a:off y="160802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</p:txBody>
      </p:sp>
      <p:sp>
        <p:nvSpPr>
          <p:cNvPr id="336" name="Shape 336"/>
          <p:cNvSpPr/>
          <p:nvPr/>
        </p:nvSpPr>
        <p:spPr>
          <a:xfrm>
            <a:off y="309147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  <p:sp>
        <p:nvSpPr>
          <p:cNvPr id="337" name="Shape 337"/>
          <p:cNvSpPr/>
          <p:nvPr/>
        </p:nvSpPr>
        <p:spPr>
          <a:xfrm>
            <a:off y="1608025" x="3567750"/>
            <a:ext cy="444000" cx="1016699"/>
          </a:xfrm>
          <a:prstGeom prst="rect">
            <a:avLst/>
          </a:prstGeom>
          <a:solidFill>
            <a:srgbClr val="72D57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338" name="Shape 338"/>
          <p:cNvSpPr/>
          <p:nvPr/>
        </p:nvSpPr>
        <p:spPr>
          <a:xfrm>
            <a:off y="3091475" x="3567750"/>
            <a:ext cy="444000" cx="1016699"/>
          </a:xfrm>
          <a:prstGeom prst="rect">
            <a:avLst/>
          </a:prstGeom>
          <a:solidFill>
            <a:srgbClr val="FFAB9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</a:t>
            </a:r>
          </a:p>
        </p:txBody>
      </p:sp>
      <p:sp>
        <p:nvSpPr>
          <p:cNvPr id="339" name="Shape 339"/>
          <p:cNvSpPr/>
          <p:nvPr/>
        </p:nvSpPr>
        <p:spPr>
          <a:xfrm>
            <a:off y="2349750" x="2477975"/>
            <a:ext cy="444000" cx="15810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340" name="Shape 340"/>
          <p:cNvSpPr/>
          <p:nvPr/>
        </p:nvSpPr>
        <p:spPr>
          <a:xfrm>
            <a:off y="2349750" x="4935187"/>
            <a:ext cy="444000" cx="1016699"/>
          </a:xfrm>
          <a:prstGeom prst="rect">
            <a:avLst/>
          </a:prstGeom>
          <a:solidFill>
            <a:srgbClr val="B2DFD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341" name="Shape 341"/>
          <p:cNvSpPr/>
          <p:nvPr/>
        </p:nvSpPr>
        <p:spPr>
          <a:xfrm>
            <a:off y="2349750" x="630265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</a:p>
        </p:txBody>
      </p:sp>
      <p:sp>
        <p:nvSpPr>
          <p:cNvPr id="342" name="Shape 342"/>
          <p:cNvSpPr/>
          <p:nvPr/>
        </p:nvSpPr>
        <p:spPr>
          <a:xfrm>
            <a:off y="2349750" x="767010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Paint</a:t>
            </a:r>
          </a:p>
        </p:txBody>
      </p:sp>
      <p:cxnSp>
        <p:nvCxnSpPr>
          <p:cNvPr id="343" name="Shape 343"/>
          <p:cNvCxnSpPr>
            <a:stCxn id="334" idx="3"/>
            <a:endCxn id="335" idx="1"/>
          </p:cNvCxnSpPr>
          <p:nvPr/>
        </p:nvCxnSpPr>
        <p:spPr>
          <a:xfrm rot="10800000" flipH="1">
            <a:off y="18301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4" name="Shape 344"/>
          <p:cNvCxnSpPr>
            <a:stCxn id="334" idx="3"/>
            <a:endCxn id="336" idx="1"/>
          </p:cNvCxnSpPr>
          <p:nvPr/>
        </p:nvCxnSpPr>
        <p:spPr>
          <a:xfrm>
            <a:off y="25717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5" name="Shape 345"/>
          <p:cNvCxnSpPr>
            <a:stCxn id="334" idx="3"/>
            <a:endCxn id="339" idx="1"/>
          </p:cNvCxnSpPr>
          <p:nvPr/>
        </p:nvCxnSpPr>
        <p:spPr>
          <a:xfrm>
            <a:off y="2571750" x="1613200"/>
            <a:ext cy="0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6" name="Shape 346"/>
          <p:cNvCxnSpPr>
            <a:stCxn id="335" idx="3"/>
            <a:endCxn id="337" idx="1"/>
          </p:cNvCxnSpPr>
          <p:nvPr/>
        </p:nvCxnSpPr>
        <p:spPr>
          <a:xfrm>
            <a:off y="183002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7" name="Shape 347"/>
          <p:cNvCxnSpPr>
            <a:stCxn id="336" idx="3"/>
            <a:endCxn id="338" idx="1"/>
          </p:cNvCxnSpPr>
          <p:nvPr/>
        </p:nvCxnSpPr>
        <p:spPr>
          <a:xfrm>
            <a:off y="331347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8" name="Shape 348"/>
          <p:cNvCxnSpPr>
            <a:stCxn id="337" idx="3"/>
            <a:endCxn id="340" idx="1"/>
          </p:cNvCxnSpPr>
          <p:nvPr/>
        </p:nvCxnSpPr>
        <p:spPr>
          <a:xfrm>
            <a:off y="183002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9" name="Shape 349"/>
          <p:cNvCxnSpPr>
            <a:stCxn id="338" idx="3"/>
            <a:endCxn id="340" idx="1"/>
          </p:cNvCxnSpPr>
          <p:nvPr/>
        </p:nvCxnSpPr>
        <p:spPr>
          <a:xfrm rot="10800000" flipH="1">
            <a:off y="257187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0" name="Shape 350"/>
          <p:cNvCxnSpPr>
            <a:stCxn id="340" idx="3"/>
            <a:endCxn id="341" idx="1"/>
          </p:cNvCxnSpPr>
          <p:nvPr/>
        </p:nvCxnSpPr>
        <p:spPr>
          <a:xfrm>
            <a:off y="2571750" x="5951887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1" name="Shape 351"/>
          <p:cNvCxnSpPr>
            <a:stCxn id="341" idx="3"/>
            <a:endCxn id="342" idx="1"/>
          </p:cNvCxnSpPr>
          <p:nvPr/>
        </p:nvCxnSpPr>
        <p:spPr>
          <a:xfrm>
            <a:off y="2571750" x="7319350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2" name="Shape 352"/>
          <p:cNvCxnSpPr>
            <a:stCxn id="339" idx="3"/>
            <a:endCxn id="337" idx="3"/>
          </p:cNvCxnSpPr>
          <p:nvPr/>
        </p:nvCxnSpPr>
        <p:spPr>
          <a:xfrm rot="10800000" flipH="1">
            <a:off y="18301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353" name="Shape 353"/>
          <p:cNvCxnSpPr>
            <a:stCxn id="339" idx="3"/>
            <a:endCxn id="338" idx="3"/>
          </p:cNvCxnSpPr>
          <p:nvPr/>
        </p:nvCxnSpPr>
        <p:spPr>
          <a:xfrm>
            <a:off y="25717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Layout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81613" x="6317100"/>
            <a:ext cy="4180275" cx="2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y="913725" x="457200"/>
            <a:ext cy="878099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onde</a:t>
            </a: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u="sng"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os elementos serão posicionados na tela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y="4661900" x="7554850"/>
            <a:ext cy="265500" cx="123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http://goo.gl/0L9usy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2132733" x="457200"/>
            <a:ext cy="1477500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↑ tamanho ou complexidade do DOM/CSSOM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↑ tempo em Layout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447" x="934837"/>
            <a:ext cy="3984299" cx="7274324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368" name="Shape 368"/>
          <p:cNvSpPr txBox="1"/>
          <p:nvPr/>
        </p:nvSpPr>
        <p:spPr>
          <a:xfrm>
            <a:off y="4196121" x="1664700"/>
            <a:ext cy="617099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tree size, scope, root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374" name="Shape 374"/>
          <p:cNvSpPr/>
          <p:nvPr/>
        </p:nvSpPr>
        <p:spPr>
          <a:xfrm>
            <a:off y="2349750" x="596500"/>
            <a:ext cy="444000" cx="1016699"/>
          </a:xfrm>
          <a:prstGeom prst="rect">
            <a:avLst/>
          </a:prstGeom>
          <a:solidFill>
            <a:srgbClr val="FF70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</a:p>
        </p:txBody>
      </p:sp>
      <p:sp>
        <p:nvSpPr>
          <p:cNvPr id="375" name="Shape 375"/>
          <p:cNvSpPr/>
          <p:nvPr/>
        </p:nvSpPr>
        <p:spPr>
          <a:xfrm>
            <a:off y="160802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</p:txBody>
      </p:sp>
      <p:sp>
        <p:nvSpPr>
          <p:cNvPr id="376" name="Shape 376"/>
          <p:cNvSpPr/>
          <p:nvPr/>
        </p:nvSpPr>
        <p:spPr>
          <a:xfrm>
            <a:off y="309147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  <p:sp>
        <p:nvSpPr>
          <p:cNvPr id="377" name="Shape 377"/>
          <p:cNvSpPr/>
          <p:nvPr/>
        </p:nvSpPr>
        <p:spPr>
          <a:xfrm>
            <a:off y="1608025" x="3567750"/>
            <a:ext cy="444000" cx="1016699"/>
          </a:xfrm>
          <a:prstGeom prst="rect">
            <a:avLst/>
          </a:prstGeom>
          <a:solidFill>
            <a:srgbClr val="72D57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378" name="Shape 378"/>
          <p:cNvSpPr/>
          <p:nvPr/>
        </p:nvSpPr>
        <p:spPr>
          <a:xfrm>
            <a:off y="3091475" x="3567750"/>
            <a:ext cy="444000" cx="1016699"/>
          </a:xfrm>
          <a:prstGeom prst="rect">
            <a:avLst/>
          </a:prstGeom>
          <a:solidFill>
            <a:srgbClr val="FFAB9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</a:t>
            </a:r>
          </a:p>
        </p:txBody>
      </p:sp>
      <p:sp>
        <p:nvSpPr>
          <p:cNvPr id="379" name="Shape 379"/>
          <p:cNvSpPr/>
          <p:nvPr/>
        </p:nvSpPr>
        <p:spPr>
          <a:xfrm>
            <a:off y="2349750" x="2477975"/>
            <a:ext cy="444000" cx="15810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380" name="Shape 380"/>
          <p:cNvSpPr/>
          <p:nvPr/>
        </p:nvSpPr>
        <p:spPr>
          <a:xfrm>
            <a:off y="2349750" x="4935187"/>
            <a:ext cy="444000" cx="1016699"/>
          </a:xfrm>
          <a:prstGeom prst="rect">
            <a:avLst/>
          </a:prstGeom>
          <a:solidFill>
            <a:srgbClr val="B2DFD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381" name="Shape 381"/>
          <p:cNvSpPr/>
          <p:nvPr/>
        </p:nvSpPr>
        <p:spPr>
          <a:xfrm>
            <a:off y="2349750" x="6302650"/>
            <a:ext cy="444000" cx="1016699"/>
          </a:xfrm>
          <a:prstGeom prst="rect">
            <a:avLst/>
          </a:prstGeom>
          <a:solidFill>
            <a:srgbClr val="9B7FE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</a:p>
        </p:txBody>
      </p:sp>
      <p:sp>
        <p:nvSpPr>
          <p:cNvPr id="382" name="Shape 382"/>
          <p:cNvSpPr/>
          <p:nvPr/>
        </p:nvSpPr>
        <p:spPr>
          <a:xfrm>
            <a:off y="2349750" x="767010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Paint</a:t>
            </a:r>
          </a:p>
        </p:txBody>
      </p:sp>
      <p:cxnSp>
        <p:nvCxnSpPr>
          <p:cNvPr id="383" name="Shape 383"/>
          <p:cNvCxnSpPr>
            <a:stCxn id="374" idx="3"/>
            <a:endCxn id="375" idx="1"/>
          </p:cNvCxnSpPr>
          <p:nvPr/>
        </p:nvCxnSpPr>
        <p:spPr>
          <a:xfrm rot="10800000" flipH="1">
            <a:off y="18301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4" name="Shape 384"/>
          <p:cNvCxnSpPr>
            <a:stCxn id="374" idx="3"/>
            <a:endCxn id="376" idx="1"/>
          </p:cNvCxnSpPr>
          <p:nvPr/>
        </p:nvCxnSpPr>
        <p:spPr>
          <a:xfrm>
            <a:off y="25717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5" name="Shape 385"/>
          <p:cNvCxnSpPr>
            <a:stCxn id="374" idx="3"/>
            <a:endCxn id="379" idx="1"/>
          </p:cNvCxnSpPr>
          <p:nvPr/>
        </p:nvCxnSpPr>
        <p:spPr>
          <a:xfrm>
            <a:off y="2571750" x="1613200"/>
            <a:ext cy="0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6" name="Shape 386"/>
          <p:cNvCxnSpPr>
            <a:stCxn id="375" idx="3"/>
            <a:endCxn id="377" idx="1"/>
          </p:cNvCxnSpPr>
          <p:nvPr/>
        </p:nvCxnSpPr>
        <p:spPr>
          <a:xfrm>
            <a:off y="183002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7" name="Shape 387"/>
          <p:cNvCxnSpPr>
            <a:stCxn id="376" idx="3"/>
            <a:endCxn id="378" idx="1"/>
          </p:cNvCxnSpPr>
          <p:nvPr/>
        </p:nvCxnSpPr>
        <p:spPr>
          <a:xfrm>
            <a:off y="331347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8" name="Shape 388"/>
          <p:cNvCxnSpPr>
            <a:stCxn id="377" idx="3"/>
            <a:endCxn id="380" idx="1"/>
          </p:cNvCxnSpPr>
          <p:nvPr/>
        </p:nvCxnSpPr>
        <p:spPr>
          <a:xfrm>
            <a:off y="183002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9" name="Shape 389"/>
          <p:cNvCxnSpPr>
            <a:stCxn id="378" idx="3"/>
            <a:endCxn id="380" idx="1"/>
          </p:cNvCxnSpPr>
          <p:nvPr/>
        </p:nvCxnSpPr>
        <p:spPr>
          <a:xfrm rot="10800000" flipH="1">
            <a:off y="257187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0" name="Shape 390"/>
          <p:cNvCxnSpPr>
            <a:stCxn id="380" idx="3"/>
            <a:endCxn id="381" idx="1"/>
          </p:cNvCxnSpPr>
          <p:nvPr/>
        </p:nvCxnSpPr>
        <p:spPr>
          <a:xfrm>
            <a:off y="2571750" x="5951887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1" name="Shape 391"/>
          <p:cNvCxnSpPr>
            <a:stCxn id="381" idx="3"/>
            <a:endCxn id="382" idx="1"/>
          </p:cNvCxnSpPr>
          <p:nvPr/>
        </p:nvCxnSpPr>
        <p:spPr>
          <a:xfrm>
            <a:off y="2571750" x="7319350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2" name="Shape 392"/>
          <p:cNvCxnSpPr>
            <a:stCxn id="379" idx="3"/>
            <a:endCxn id="377" idx="3"/>
          </p:cNvCxnSpPr>
          <p:nvPr/>
        </p:nvCxnSpPr>
        <p:spPr>
          <a:xfrm rot="10800000" flipH="1">
            <a:off y="18301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393" name="Shape 393"/>
          <p:cNvCxnSpPr>
            <a:stCxn id="379" idx="3"/>
            <a:endCxn id="378" idx="3"/>
          </p:cNvCxnSpPr>
          <p:nvPr/>
        </p:nvCxnSpPr>
        <p:spPr>
          <a:xfrm>
            <a:off y="25717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Painting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64859" x="6357447"/>
            <a:ext cy="4013775" cx="23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y="730500" x="457200"/>
            <a:ext cy="2426699" cx="590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influências:</a:t>
            </a:r>
          </a:p>
          <a:p>
            <a:pPr rtl="0" lvl="0" indent="-381000" marL="457200">
              <a:spcBef>
                <a:spcPts val="0"/>
              </a:spcBef>
              <a:buClr>
                <a:srgbClr val="263238"/>
              </a:buClr>
              <a:buSzPct val="100000"/>
              <a:buFont typeface="Roboto"/>
              <a:buChar char="●"/>
            </a:pPr>
            <a:r>
              <a:rPr b="1" sz="24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tamanho da área</a:t>
            </a:r>
          </a:p>
          <a:p>
            <a:pPr rtl="0" lvl="0" indent="-381000" marL="457200">
              <a:spcBef>
                <a:spcPts val="0"/>
              </a:spcBef>
              <a:buClr>
                <a:srgbClr val="263238"/>
              </a:buClr>
              <a:buSzPct val="100000"/>
              <a:buFont typeface="Roboto"/>
              <a:buChar char="●"/>
            </a:pPr>
            <a:r>
              <a:rPr b="1" sz="24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formato (bordas)</a:t>
            </a:r>
          </a:p>
          <a:p>
            <a:pPr rtl="0" lvl="0" indent="-381000" marL="457200">
              <a:spcBef>
                <a:spcPts val="0"/>
              </a:spcBef>
              <a:buClr>
                <a:srgbClr val="263238"/>
              </a:buClr>
              <a:buSzPct val="100000"/>
              <a:buFont typeface="Roboto"/>
              <a:buChar char="●"/>
            </a:pPr>
            <a:r>
              <a:rPr b="1" sz="24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sombras</a:t>
            </a:r>
          </a:p>
          <a:p>
            <a:pPr rtl="0" lvl="0" indent="-381000" marL="457200">
              <a:spcBef>
                <a:spcPts val="0"/>
              </a:spcBef>
              <a:buClr>
                <a:srgbClr val="263238"/>
              </a:buClr>
              <a:buSzPct val="100000"/>
              <a:buFont typeface="Roboto"/>
              <a:buChar char="●"/>
            </a:pPr>
            <a:r>
              <a:rPr b="1" sz="24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transparências</a:t>
            </a:r>
          </a:p>
          <a:p>
            <a:pPr rtl="0" lvl="0" indent="-381000" marL="457200">
              <a:spcBef>
                <a:spcPts val="0"/>
              </a:spcBef>
              <a:buClr>
                <a:srgbClr val="263238"/>
              </a:buClr>
              <a:buSzPct val="100000"/>
              <a:buFont typeface="Roboto"/>
              <a:buChar char="●"/>
            </a:pPr>
            <a:r>
              <a:rPr b="1" sz="24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background-images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y="3708725" x="457200"/>
            <a:ext cy="617099" cx="5531897"/>
            <a:chOff y="3708725" x="457200"/>
            <a:chExt cy="617099" cx="5531897"/>
          </a:xfrm>
        </p:grpSpPr>
        <p:sp>
          <p:nvSpPr>
            <p:cNvPr id="402" name="Shape 402"/>
            <p:cNvSpPr/>
            <p:nvPr/>
          </p:nvSpPr>
          <p:spPr>
            <a:xfrm>
              <a:off y="3708725" x="457200"/>
              <a:ext cy="617099" cx="1499100"/>
            </a:xfrm>
            <a:prstGeom prst="rect">
              <a:avLst/>
            </a:prstGeom>
            <a:solidFill>
              <a:srgbClr val="B2DFDB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Render Tree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y="3708725" x="2473608"/>
              <a:ext cy="617099" cx="1499100"/>
            </a:xfrm>
            <a:prstGeom prst="rect">
              <a:avLst/>
            </a:prstGeom>
            <a:solidFill>
              <a:srgbClr val="9B7FE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Layout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y="3708725" x="4489997"/>
              <a:ext cy="617099" cx="1499100"/>
            </a:xfrm>
            <a:prstGeom prst="rect">
              <a:avLst/>
            </a:prstGeom>
            <a:solidFill>
              <a:srgbClr val="0A8F08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Paint</a:t>
              </a:r>
            </a:p>
          </p:txBody>
        </p:sp>
        <p:cxnSp>
          <p:nvCxnSpPr>
            <p:cNvPr id="405" name="Shape 405"/>
            <p:cNvCxnSpPr>
              <a:stCxn id="402" idx="3"/>
              <a:endCxn id="403" idx="1"/>
            </p:cNvCxnSpPr>
            <p:nvPr/>
          </p:nvCxnSpPr>
          <p:spPr>
            <a:xfrm>
              <a:off y="4017274" x="1956300"/>
              <a:ext cy="0" cx="51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406" name="Shape 406"/>
            <p:cNvCxnSpPr>
              <a:stCxn id="403" idx="3"/>
              <a:endCxn id="404" idx="1"/>
            </p:cNvCxnSpPr>
            <p:nvPr/>
          </p:nvCxnSpPr>
          <p:spPr>
            <a:xfrm>
              <a:off y="4017274" x="3972708"/>
              <a:ext cy="0" cx="51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Perception of speed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58625" x="1068176"/>
            <a:ext cy="3831800" cx="70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y="4590425" x="5608075"/>
            <a:ext cy="265500" cx="246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8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http://goo.gl/JPG1WP</a:t>
            </a:r>
            <a:r>
              <a:rPr sz="8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, http://goo.gl/WYF7j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675" x="583075"/>
            <a:ext cy="4485350" cx="797784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y="4662025" x="7543275"/>
            <a:ext cy="265500" cx="123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http://goo.gl/xjZAiJ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418" name="Shape 418"/>
          <p:cNvSpPr/>
          <p:nvPr/>
        </p:nvSpPr>
        <p:spPr>
          <a:xfrm>
            <a:off y="2349750" x="596500"/>
            <a:ext cy="444000" cx="1016699"/>
          </a:xfrm>
          <a:prstGeom prst="rect">
            <a:avLst/>
          </a:prstGeom>
          <a:solidFill>
            <a:srgbClr val="FF70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</a:p>
        </p:txBody>
      </p:sp>
      <p:sp>
        <p:nvSpPr>
          <p:cNvPr id="419" name="Shape 419"/>
          <p:cNvSpPr/>
          <p:nvPr/>
        </p:nvSpPr>
        <p:spPr>
          <a:xfrm>
            <a:off y="160802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</p:txBody>
      </p:sp>
      <p:sp>
        <p:nvSpPr>
          <p:cNvPr id="420" name="Shape 420"/>
          <p:cNvSpPr/>
          <p:nvPr/>
        </p:nvSpPr>
        <p:spPr>
          <a:xfrm>
            <a:off y="309147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  <p:sp>
        <p:nvSpPr>
          <p:cNvPr id="421" name="Shape 421"/>
          <p:cNvSpPr/>
          <p:nvPr/>
        </p:nvSpPr>
        <p:spPr>
          <a:xfrm>
            <a:off y="1608025" x="3567750"/>
            <a:ext cy="444000" cx="1016699"/>
          </a:xfrm>
          <a:prstGeom prst="rect">
            <a:avLst/>
          </a:prstGeom>
          <a:solidFill>
            <a:srgbClr val="72D57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422" name="Shape 422"/>
          <p:cNvSpPr/>
          <p:nvPr/>
        </p:nvSpPr>
        <p:spPr>
          <a:xfrm>
            <a:off y="3091475" x="3567750"/>
            <a:ext cy="444000" cx="1016699"/>
          </a:xfrm>
          <a:prstGeom prst="rect">
            <a:avLst/>
          </a:prstGeom>
          <a:solidFill>
            <a:srgbClr val="FFAB9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</a:t>
            </a:r>
          </a:p>
        </p:txBody>
      </p:sp>
      <p:sp>
        <p:nvSpPr>
          <p:cNvPr id="423" name="Shape 423"/>
          <p:cNvSpPr/>
          <p:nvPr/>
        </p:nvSpPr>
        <p:spPr>
          <a:xfrm>
            <a:off y="2349750" x="2477975"/>
            <a:ext cy="444000" cx="15810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424" name="Shape 424"/>
          <p:cNvSpPr/>
          <p:nvPr/>
        </p:nvSpPr>
        <p:spPr>
          <a:xfrm>
            <a:off y="2349750" x="4935187"/>
            <a:ext cy="444000" cx="1016699"/>
          </a:xfrm>
          <a:prstGeom prst="rect">
            <a:avLst/>
          </a:prstGeom>
          <a:solidFill>
            <a:srgbClr val="B2DFD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425" name="Shape 425"/>
          <p:cNvSpPr/>
          <p:nvPr/>
        </p:nvSpPr>
        <p:spPr>
          <a:xfrm>
            <a:off y="2349750" x="6302650"/>
            <a:ext cy="444000" cx="1016699"/>
          </a:xfrm>
          <a:prstGeom prst="rect">
            <a:avLst/>
          </a:prstGeom>
          <a:solidFill>
            <a:srgbClr val="9B7FE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</a:p>
        </p:txBody>
      </p:sp>
      <p:sp>
        <p:nvSpPr>
          <p:cNvPr id="426" name="Shape 426"/>
          <p:cNvSpPr/>
          <p:nvPr/>
        </p:nvSpPr>
        <p:spPr>
          <a:xfrm>
            <a:off y="2349750" x="7670100"/>
            <a:ext cy="444000" cx="1016699"/>
          </a:xfrm>
          <a:prstGeom prst="rect">
            <a:avLst/>
          </a:prstGeom>
          <a:solidFill>
            <a:srgbClr val="0A8F0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Paint</a:t>
            </a:r>
          </a:p>
        </p:txBody>
      </p:sp>
      <p:cxnSp>
        <p:nvCxnSpPr>
          <p:cNvPr id="427" name="Shape 427"/>
          <p:cNvCxnSpPr>
            <a:stCxn id="418" idx="3"/>
            <a:endCxn id="419" idx="1"/>
          </p:cNvCxnSpPr>
          <p:nvPr/>
        </p:nvCxnSpPr>
        <p:spPr>
          <a:xfrm rot="10800000" flipH="1">
            <a:off y="18301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8" name="Shape 428"/>
          <p:cNvCxnSpPr>
            <a:stCxn id="418" idx="3"/>
            <a:endCxn id="420" idx="1"/>
          </p:cNvCxnSpPr>
          <p:nvPr/>
        </p:nvCxnSpPr>
        <p:spPr>
          <a:xfrm>
            <a:off y="25717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9" name="Shape 429"/>
          <p:cNvCxnSpPr>
            <a:stCxn id="418" idx="3"/>
            <a:endCxn id="423" idx="1"/>
          </p:cNvCxnSpPr>
          <p:nvPr/>
        </p:nvCxnSpPr>
        <p:spPr>
          <a:xfrm>
            <a:off y="2571750" x="1613200"/>
            <a:ext cy="0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0" name="Shape 430"/>
          <p:cNvCxnSpPr>
            <a:stCxn id="419" idx="3"/>
            <a:endCxn id="421" idx="1"/>
          </p:cNvCxnSpPr>
          <p:nvPr/>
        </p:nvCxnSpPr>
        <p:spPr>
          <a:xfrm>
            <a:off y="183002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1" name="Shape 431"/>
          <p:cNvCxnSpPr>
            <a:stCxn id="420" idx="3"/>
            <a:endCxn id="422" idx="1"/>
          </p:cNvCxnSpPr>
          <p:nvPr/>
        </p:nvCxnSpPr>
        <p:spPr>
          <a:xfrm>
            <a:off y="331347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2" name="Shape 432"/>
          <p:cNvCxnSpPr>
            <a:stCxn id="421" idx="3"/>
            <a:endCxn id="424" idx="1"/>
          </p:cNvCxnSpPr>
          <p:nvPr/>
        </p:nvCxnSpPr>
        <p:spPr>
          <a:xfrm>
            <a:off y="183002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3" name="Shape 433"/>
          <p:cNvCxnSpPr>
            <a:stCxn id="422" idx="3"/>
            <a:endCxn id="424" idx="1"/>
          </p:cNvCxnSpPr>
          <p:nvPr/>
        </p:nvCxnSpPr>
        <p:spPr>
          <a:xfrm rot="10800000" flipH="1">
            <a:off y="257187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4" name="Shape 434"/>
          <p:cNvCxnSpPr>
            <a:stCxn id="424" idx="3"/>
            <a:endCxn id="425" idx="1"/>
          </p:cNvCxnSpPr>
          <p:nvPr/>
        </p:nvCxnSpPr>
        <p:spPr>
          <a:xfrm>
            <a:off y="2571750" x="5951887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5" name="Shape 435"/>
          <p:cNvCxnSpPr>
            <a:stCxn id="425" idx="3"/>
            <a:endCxn id="426" idx="1"/>
          </p:cNvCxnSpPr>
          <p:nvPr/>
        </p:nvCxnSpPr>
        <p:spPr>
          <a:xfrm>
            <a:off y="2571750" x="7319350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6" name="Shape 436"/>
          <p:cNvCxnSpPr>
            <a:stCxn id="423" idx="3"/>
            <a:endCxn id="421" idx="3"/>
          </p:cNvCxnSpPr>
          <p:nvPr/>
        </p:nvCxnSpPr>
        <p:spPr>
          <a:xfrm rot="10800000" flipH="1">
            <a:off y="18301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437" name="Shape 437"/>
          <p:cNvCxnSpPr>
            <a:stCxn id="423" idx="3"/>
            <a:endCxn id="422" idx="3"/>
          </p:cNvCxnSpPr>
          <p:nvPr/>
        </p:nvCxnSpPr>
        <p:spPr>
          <a:xfrm>
            <a:off y="25717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Otimizando o DOM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y="1198312" x="1664700"/>
            <a:ext cy="617099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minify, compress, cache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y="4602650" x="5360700"/>
            <a:ext cy="265500" cx="344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http://goo.gl/hPLUqB</a:t>
            </a: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http://goo.gl/CW7HJC</a:t>
            </a: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http://goo.gl/wxIXkU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55087" x="955937"/>
            <a:ext cy="2277049" cx="723212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682425" x="457200"/>
            <a:ext cy="3990000" cx="580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DEVDAY 2014 @ BH/Br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"assets/devday2014.png"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Critical Rendering Path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section 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3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.getElementsByTagName(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'section'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sz="1300" lang="en">
                <a:solidFill>
                  <a:srgbClr val="94527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span 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3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.createElement(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'span'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span.innerText 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"#crp #wpo #perfmatters #devday2014"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span.style.fontWeight 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"bold"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section.appendChild( span );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64162" x="6262500"/>
            <a:ext cy="4226524" cx="242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Shape 453"/>
          <p:cNvGrpSpPr/>
          <p:nvPr/>
        </p:nvGrpSpPr>
        <p:grpSpPr>
          <a:xfrm>
            <a:off y="2750625" x="1260625"/>
            <a:ext cy="1133175" cx="4336350"/>
            <a:chOff y="2750625" x="1260625"/>
            <a:chExt cy="1133175" cx="4336350"/>
          </a:xfrm>
        </p:grpSpPr>
        <p:cxnSp>
          <p:nvCxnSpPr>
            <p:cNvPr id="454" name="Shape 454"/>
            <p:cNvCxnSpPr/>
            <p:nvPr/>
          </p:nvCxnSpPr>
          <p:spPr>
            <a:xfrm>
              <a:off y="2750625" x="2878075"/>
              <a:ext cy="0" cx="2718900"/>
            </a:xfrm>
            <a:prstGeom prst="straightConnector1">
              <a:avLst/>
            </a:prstGeom>
            <a:noFill/>
            <a:ln w="19050" cap="flat">
              <a:solidFill>
                <a:srgbClr val="72D57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455" name="Shape 455"/>
            <p:cNvCxnSpPr/>
            <p:nvPr/>
          </p:nvCxnSpPr>
          <p:spPr>
            <a:xfrm>
              <a:off y="3019850" x="2605650"/>
              <a:ext cy="0" cx="1886699"/>
            </a:xfrm>
            <a:prstGeom prst="straightConnector1">
              <a:avLst/>
            </a:prstGeom>
            <a:noFill/>
            <a:ln w="19050" cap="flat">
              <a:solidFill>
                <a:srgbClr val="72D57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456" name="Shape 456"/>
            <p:cNvCxnSpPr/>
            <p:nvPr/>
          </p:nvCxnSpPr>
          <p:spPr>
            <a:xfrm>
              <a:off y="3883800" x="1260625"/>
              <a:ext cy="0" cx="2275799"/>
            </a:xfrm>
            <a:prstGeom prst="straightConnector1">
              <a:avLst/>
            </a:prstGeom>
            <a:noFill/>
            <a:ln w="19050" cap="flat">
              <a:solidFill>
                <a:srgbClr val="FFAB91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/>
        </p:nvSpPr>
        <p:spPr>
          <a:xfrm>
            <a:off y="679700" x="934650"/>
            <a:ext cy="1624799" cx="72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... .. ... ..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Critical Rendering Path</a:t>
            </a:r>
            <a:r>
              <a:rPr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b="1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b="1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1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b="1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"assets/effects.js"</a:t>
            </a:r>
            <a:r>
              <a:rPr b="1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</p:txBody>
      </p:sp>
      <p:grpSp>
        <p:nvGrpSpPr>
          <p:cNvPr id="462" name="Shape 462"/>
          <p:cNvGrpSpPr/>
          <p:nvPr/>
        </p:nvGrpSpPr>
        <p:grpSpPr>
          <a:xfrm>
            <a:off y="2660550" x="1366825"/>
            <a:ext cy="1634625" cx="6410349"/>
            <a:chOff y="2681800" x="934650"/>
            <a:chExt cy="1634625" cx="6410349"/>
          </a:xfrm>
        </p:grpSpPr>
        <p:sp>
          <p:nvSpPr>
            <p:cNvPr id="463" name="Shape 463"/>
            <p:cNvSpPr/>
            <p:nvPr/>
          </p:nvSpPr>
          <p:spPr>
            <a:xfrm>
              <a:off y="2681800" x="934650"/>
              <a:ext cy="578700" cx="1306800"/>
            </a:xfrm>
            <a:prstGeom prst="rect">
              <a:avLst/>
            </a:prstGeom>
            <a:solidFill>
              <a:srgbClr val="72D57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Build</a:t>
              </a:r>
            </a:p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DOM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y="3785425" x="2241450"/>
              <a:ext cy="531000" cx="1977600"/>
            </a:xfrm>
            <a:prstGeom prst="parallelogram">
              <a:avLst>
                <a:gd fmla="val 25000" name="adj"/>
              </a:avLst>
            </a:prstGeom>
            <a:solidFill>
              <a:srgbClr val="FF7043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GET  effects.js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y="3785425" x="4654600"/>
              <a:ext cy="531000" cx="1505700"/>
            </a:xfrm>
            <a:prstGeom prst="parallelogram">
              <a:avLst>
                <a:gd fmla="val 25000" name="adj"/>
              </a:avLst>
            </a:prstGeom>
            <a:solidFill>
              <a:srgbClr val="FF7043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response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y="2681800" x="6160300"/>
              <a:ext cy="578700" cx="1184699"/>
            </a:xfrm>
            <a:prstGeom prst="rect">
              <a:avLst/>
            </a:prstGeom>
            <a:solidFill>
              <a:srgbClr val="8BB3E8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Run JS</a:t>
              </a:r>
            </a:p>
          </p:txBody>
        </p:sp>
        <p:cxnSp>
          <p:nvCxnSpPr>
            <p:cNvPr id="467" name="Shape 467"/>
            <p:cNvCxnSpPr>
              <a:endCxn id="464" idx="5"/>
            </p:cNvCxnSpPr>
            <p:nvPr/>
          </p:nvCxnSpPr>
          <p:spPr>
            <a:xfrm rot="-5400000" flipH="1">
              <a:off y="3300025" x="1556925"/>
              <a:ext cy="728400" cx="773400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lgDash"/>
              <a:round/>
              <a:headEnd w="lg" len="lg" type="none"/>
              <a:tailEnd w="lg" len="lg" type="triangle"/>
            </a:ln>
          </p:spPr>
        </p:cxnSp>
        <p:cxnSp>
          <p:nvCxnSpPr>
            <p:cNvPr id="468" name="Shape 468"/>
            <p:cNvCxnSpPr>
              <a:stCxn id="464" idx="2"/>
              <a:endCxn id="465" idx="5"/>
            </p:cNvCxnSpPr>
            <p:nvPr/>
          </p:nvCxnSpPr>
          <p:spPr>
            <a:xfrm>
              <a:off y="4050925" x="4152675"/>
              <a:ext cy="0" cx="568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469" name="Shape 469"/>
            <p:cNvCxnSpPr>
              <a:stCxn id="465" idx="2"/>
              <a:endCxn id="466" idx="2"/>
            </p:cNvCxnSpPr>
            <p:nvPr/>
          </p:nvCxnSpPr>
          <p:spPr>
            <a:xfrm rot="10800000" flipH="1">
              <a:off y="3260425" x="6093925"/>
              <a:ext cy="790500" cx="658800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lgDash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470" name="Shape 470"/>
          <p:cNvGrpSpPr/>
          <p:nvPr/>
        </p:nvGrpSpPr>
        <p:grpSpPr>
          <a:xfrm>
            <a:off y="2660550" x="1989750"/>
            <a:ext cy="578700" cx="5164500"/>
            <a:chOff y="2681800" x="1588150"/>
            <a:chExt cy="578700" cx="5164500"/>
          </a:xfrm>
        </p:grpSpPr>
        <p:cxnSp>
          <p:nvCxnSpPr>
            <p:cNvPr id="471" name="Shape 471"/>
            <p:cNvCxnSpPr/>
            <p:nvPr/>
          </p:nvCxnSpPr>
          <p:spPr>
            <a:xfrm>
              <a:off y="2681800" x="1588150"/>
              <a:ext cy="0" cx="5164500"/>
            </a:xfrm>
            <a:prstGeom prst="straightConnector1">
              <a:avLst/>
            </a:prstGeom>
            <a:noFill/>
            <a:ln w="9525" cap="flat">
              <a:solidFill>
                <a:srgbClr val="333333"/>
              </a:solidFill>
              <a:prstDash val="lgDash"/>
              <a:round/>
              <a:headEnd w="lg" len="lg" type="none"/>
              <a:tailEnd w="lg" len="lg" type="none"/>
            </a:ln>
          </p:spPr>
        </p:cxnSp>
        <p:cxnSp>
          <p:nvCxnSpPr>
            <p:cNvPr id="472" name="Shape 472"/>
            <p:cNvCxnSpPr/>
            <p:nvPr/>
          </p:nvCxnSpPr>
          <p:spPr>
            <a:xfrm>
              <a:off y="3260500" x="1588150"/>
              <a:ext cy="0" cx="5164500"/>
            </a:xfrm>
            <a:prstGeom prst="straightConnector1">
              <a:avLst/>
            </a:prstGeom>
            <a:noFill/>
            <a:ln w="9525" cap="flat">
              <a:solidFill>
                <a:srgbClr val="333333"/>
              </a:solidFill>
              <a:prstDash val="lgDash"/>
              <a:round/>
              <a:headEnd w="lg" len="lg" type="none"/>
              <a:tailEnd w="lg" len="lg" type="none"/>
            </a:ln>
          </p:spPr>
        </p:cxnSp>
        <p:sp>
          <p:nvSpPr>
            <p:cNvPr id="473" name="Shape 473"/>
            <p:cNvSpPr txBox="1"/>
            <p:nvPr/>
          </p:nvSpPr>
          <p:spPr>
            <a:xfrm>
              <a:off y="2681800" x="3343000"/>
              <a:ext cy="578700" cx="16547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6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parser blocked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 txBox="1"/>
          <p:nvPr/>
        </p:nvSpPr>
        <p:spPr>
          <a:xfrm>
            <a:off y="67600" x="972450"/>
            <a:ext cy="2509800" cx="71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content=</a:t>
            </a:r>
            <a:r>
              <a:rPr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"width=device-width, initial-scale=1"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b="1"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b="1"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"text/css"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b="1"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"assets/style.css"</a:t>
            </a:r>
            <a:r>
              <a:rPr b="1"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&lt;header&gt;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..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&lt;/header&gt;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DEVDAY 2014 @ BH/Br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r>
              <a:rPr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b="1"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b="1"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1" sz="13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3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b="1" sz="13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"assets/effects.js"</a:t>
            </a:r>
            <a:r>
              <a:rPr b="1"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3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</p:txBody>
      </p:sp>
      <p:grpSp>
        <p:nvGrpSpPr>
          <p:cNvPr id="479" name="Shape 479"/>
          <p:cNvGrpSpPr/>
          <p:nvPr/>
        </p:nvGrpSpPr>
        <p:grpSpPr>
          <a:xfrm>
            <a:off y="2652050" x="371350"/>
            <a:ext cy="1192850" cx="1122000"/>
            <a:chOff y="2652050" x="371350"/>
            <a:chExt cy="1192850" cx="1122000"/>
          </a:xfrm>
        </p:grpSpPr>
        <p:sp>
          <p:nvSpPr>
            <p:cNvPr id="480" name="Shape 480"/>
            <p:cNvSpPr/>
            <p:nvPr/>
          </p:nvSpPr>
          <p:spPr>
            <a:xfrm>
              <a:off y="2652050" x="371350"/>
              <a:ext cy="500400" cx="11220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y="3498700" x="371350"/>
              <a:ext cy="346200" cx="1122000"/>
            </a:xfrm>
            <a:prstGeom prst="parallelogram">
              <a:avLst>
                <a:gd fmla="val 25000" name="adj"/>
              </a:avLst>
            </a:prstGeom>
            <a:solidFill>
              <a:srgbClr val="FF7043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GET  /</a:t>
              </a:r>
            </a:p>
          </p:txBody>
        </p:sp>
        <p:cxnSp>
          <p:nvCxnSpPr>
            <p:cNvPr id="482" name="Shape 482"/>
            <p:cNvCxnSpPr>
              <a:stCxn id="480" idx="2"/>
              <a:endCxn id="481" idx="0"/>
            </p:cNvCxnSpPr>
            <p:nvPr/>
          </p:nvCxnSpPr>
          <p:spPr>
            <a:xfrm>
              <a:off y="3152450" x="932350"/>
              <a:ext cy="3461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483" name="Shape 483"/>
          <p:cNvGrpSpPr/>
          <p:nvPr/>
        </p:nvGrpSpPr>
        <p:grpSpPr>
          <a:xfrm>
            <a:off y="3158000" x="2115175"/>
            <a:ext cy="1660475" cx="1910774"/>
            <a:chOff y="3158000" x="2115175"/>
            <a:chExt cy="1660475" cx="1910774"/>
          </a:xfrm>
        </p:grpSpPr>
        <p:cxnSp>
          <p:nvCxnSpPr>
            <p:cNvPr id="484" name="Shape 484"/>
            <p:cNvCxnSpPr/>
            <p:nvPr/>
          </p:nvCxnSpPr>
          <p:spPr>
            <a:xfrm>
              <a:off y="3158000" x="2115175"/>
              <a:ext cy="1487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w="lg" len="lg" type="none"/>
              <a:tailEnd w="lg" len="lg" type="none"/>
            </a:ln>
          </p:spPr>
        </p:cxnSp>
        <p:sp>
          <p:nvSpPr>
            <p:cNvPr id="485" name="Shape 485"/>
            <p:cNvSpPr/>
            <p:nvPr/>
          </p:nvSpPr>
          <p:spPr>
            <a:xfrm>
              <a:off y="4041275" x="2304125"/>
              <a:ext cy="346200" cx="1412099"/>
            </a:xfrm>
            <a:prstGeom prst="parallelogram">
              <a:avLst>
                <a:gd fmla="val 25000" name="adj"/>
              </a:avLst>
            </a:prstGeom>
            <a:solidFill>
              <a:srgbClr val="FFAB9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GET  css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y="4472275" x="2613850"/>
              <a:ext cy="346200" cx="1412099"/>
            </a:xfrm>
            <a:prstGeom prst="parallelogram">
              <a:avLst>
                <a:gd fmla="val 25000" name="adj"/>
              </a:avLst>
            </a:prstGeom>
            <a:solidFill>
              <a:srgbClr val="8BB3E8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GET  js</a:t>
              </a:r>
            </a:p>
          </p:txBody>
        </p:sp>
        <p:cxnSp>
          <p:nvCxnSpPr>
            <p:cNvPr id="487" name="Shape 487"/>
            <p:cNvCxnSpPr/>
            <p:nvPr/>
          </p:nvCxnSpPr>
          <p:spPr>
            <a:xfrm>
              <a:off y="4214375" x="2126125"/>
              <a:ext cy="0" cx="229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w="lg" len="lg" type="none"/>
              <a:tailEnd w="lg" len="lg" type="triangle"/>
            </a:ln>
          </p:spPr>
        </p:cxnSp>
        <p:cxnSp>
          <p:nvCxnSpPr>
            <p:cNvPr id="488" name="Shape 488"/>
            <p:cNvCxnSpPr/>
            <p:nvPr/>
          </p:nvCxnSpPr>
          <p:spPr>
            <a:xfrm>
              <a:off y="4645375" x="2131750"/>
              <a:ext cy="0" cx="5252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489" name="Shape 489"/>
          <p:cNvGrpSpPr/>
          <p:nvPr/>
        </p:nvGrpSpPr>
        <p:grpSpPr>
          <a:xfrm>
            <a:off y="4043375" x="3672949"/>
            <a:ext cy="775100" cx="2263774"/>
            <a:chOff y="4043375" x="3672949"/>
            <a:chExt cy="775100" cx="2263774"/>
          </a:xfrm>
        </p:grpSpPr>
        <p:sp>
          <p:nvSpPr>
            <p:cNvPr id="490" name="Shape 490"/>
            <p:cNvSpPr/>
            <p:nvPr/>
          </p:nvSpPr>
          <p:spPr>
            <a:xfrm>
              <a:off y="4043375" x="4524625"/>
              <a:ext cy="346200" cx="1412099"/>
            </a:xfrm>
            <a:prstGeom prst="parallelogram">
              <a:avLst>
                <a:gd fmla="val 25000" name="adj"/>
              </a:avLst>
            </a:prstGeom>
            <a:solidFill>
              <a:srgbClr val="FFAB9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response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y="4472275" x="4270600"/>
              <a:ext cy="346200" cx="1412099"/>
            </a:xfrm>
            <a:prstGeom prst="parallelogram">
              <a:avLst>
                <a:gd fmla="val 25000" name="adj"/>
              </a:avLst>
            </a:prstGeom>
            <a:solidFill>
              <a:srgbClr val="8BB3E8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response</a:t>
              </a:r>
            </a:p>
          </p:txBody>
        </p:sp>
        <p:cxnSp>
          <p:nvCxnSpPr>
            <p:cNvPr id="492" name="Shape 492"/>
            <p:cNvCxnSpPr>
              <a:stCxn id="485" idx="2"/>
              <a:endCxn id="490" idx="5"/>
            </p:cNvCxnSpPr>
            <p:nvPr/>
          </p:nvCxnSpPr>
          <p:spPr>
            <a:xfrm>
              <a:off y="4214375" x="3672949"/>
              <a:ext cy="2100" cx="894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493" name="Shape 493"/>
            <p:cNvCxnSpPr>
              <a:stCxn id="486" idx="2"/>
              <a:endCxn id="491" idx="5"/>
            </p:cNvCxnSpPr>
            <p:nvPr/>
          </p:nvCxnSpPr>
          <p:spPr>
            <a:xfrm>
              <a:off y="4645375" x="3982674"/>
              <a:ext cy="0" cx="331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494" name="Shape 494"/>
          <p:cNvGrpSpPr/>
          <p:nvPr/>
        </p:nvGrpSpPr>
        <p:grpSpPr>
          <a:xfrm>
            <a:off y="2652050" x="4669675"/>
            <a:ext cy="1391400" cx="1122000"/>
            <a:chOff y="2652050" x="4669675"/>
            <a:chExt cy="1391400" cx="1122000"/>
          </a:xfrm>
        </p:grpSpPr>
        <p:sp>
          <p:nvSpPr>
            <p:cNvPr id="495" name="Shape 495"/>
            <p:cNvSpPr/>
            <p:nvPr/>
          </p:nvSpPr>
          <p:spPr>
            <a:xfrm>
              <a:off y="2652050" x="4669675"/>
              <a:ext cy="500400" cx="1122000"/>
            </a:xfrm>
            <a:prstGeom prst="rect">
              <a:avLst/>
            </a:prstGeom>
            <a:solidFill>
              <a:srgbClr val="FFAB9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CSSOM</a:t>
              </a:r>
            </a:p>
          </p:txBody>
        </p:sp>
        <p:cxnSp>
          <p:nvCxnSpPr>
            <p:cNvPr id="496" name="Shape 496"/>
            <p:cNvCxnSpPr>
              <a:stCxn id="495" idx="2"/>
              <a:endCxn id="490" idx="0"/>
            </p:cNvCxnSpPr>
            <p:nvPr/>
          </p:nvCxnSpPr>
          <p:spPr>
            <a:xfrm>
              <a:off y="3152450" x="5230675"/>
              <a:ext cy="8909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</p:grpSp>
      <p:sp>
        <p:nvSpPr>
          <p:cNvPr id="497" name="Shape 497"/>
          <p:cNvSpPr/>
          <p:nvPr/>
        </p:nvSpPr>
        <p:spPr>
          <a:xfrm>
            <a:off y="2652050" x="6913675"/>
            <a:ext cy="500400" cx="1122000"/>
          </a:xfrm>
          <a:prstGeom prst="rect">
            <a:avLst/>
          </a:prstGeom>
          <a:solidFill>
            <a:srgbClr val="72D57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grpSp>
        <p:nvGrpSpPr>
          <p:cNvPr id="498" name="Shape 498"/>
          <p:cNvGrpSpPr/>
          <p:nvPr/>
        </p:nvGrpSpPr>
        <p:grpSpPr>
          <a:xfrm>
            <a:off y="2652050" x="8035675"/>
            <a:ext cy="500400" cx="729900"/>
            <a:chOff y="2652050" x="8035675"/>
            <a:chExt cy="500400" cx="729900"/>
          </a:xfrm>
        </p:grpSpPr>
        <p:sp>
          <p:nvSpPr>
            <p:cNvPr id="499" name="Shape 499"/>
            <p:cNvSpPr/>
            <p:nvPr/>
          </p:nvSpPr>
          <p:spPr>
            <a:xfrm>
              <a:off y="2652050" x="8035675"/>
              <a:ext cy="500400" cx="243300"/>
            </a:xfrm>
            <a:prstGeom prst="rect">
              <a:avLst/>
            </a:prstGeom>
            <a:solidFill>
              <a:srgbClr val="B2DFDB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y="2652050" x="8278975"/>
              <a:ext cy="500400" cx="243300"/>
            </a:xfrm>
            <a:prstGeom prst="rect">
              <a:avLst/>
            </a:prstGeom>
            <a:solidFill>
              <a:srgbClr val="9B7FE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y="2652050" x="8522275"/>
              <a:ext cy="500400" cx="243300"/>
            </a:xfrm>
            <a:prstGeom prst="rect">
              <a:avLst/>
            </a:prstGeom>
            <a:solidFill>
              <a:srgbClr val="0A8F08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y="2652050" x="2052700"/>
            <a:ext cy="846600" cx="1122000"/>
            <a:chOff y="2652050" x="2052700"/>
            <a:chExt cy="846600" cx="1122000"/>
          </a:xfrm>
        </p:grpSpPr>
        <p:sp>
          <p:nvSpPr>
            <p:cNvPr id="503" name="Shape 503"/>
            <p:cNvSpPr/>
            <p:nvPr/>
          </p:nvSpPr>
          <p:spPr>
            <a:xfrm>
              <a:off y="2652050" x="2052700"/>
              <a:ext cy="500400" cx="1122000"/>
            </a:xfrm>
            <a:prstGeom prst="rect">
              <a:avLst/>
            </a:prstGeom>
            <a:solidFill>
              <a:srgbClr val="72D57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DOM</a:t>
              </a:r>
            </a:p>
          </p:txBody>
        </p:sp>
        <p:cxnSp>
          <p:nvCxnSpPr>
            <p:cNvPr id="504" name="Shape 504"/>
            <p:cNvCxnSpPr>
              <a:stCxn id="503" idx="2"/>
              <a:endCxn id="505" idx="0"/>
            </p:cNvCxnSpPr>
            <p:nvPr/>
          </p:nvCxnSpPr>
          <p:spPr>
            <a:xfrm>
              <a:off y="3152450" x="2613700"/>
              <a:ext cy="3461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</p:grpSp>
      <p:grpSp>
        <p:nvGrpSpPr>
          <p:cNvPr id="506" name="Shape 506"/>
          <p:cNvGrpSpPr/>
          <p:nvPr/>
        </p:nvGrpSpPr>
        <p:grpSpPr>
          <a:xfrm>
            <a:off y="2652050" x="932350"/>
            <a:ext cy="1192850" cx="2387399"/>
            <a:chOff y="2652050" x="932350"/>
            <a:chExt cy="1192850" cx="2387399"/>
          </a:xfrm>
        </p:grpSpPr>
        <p:sp>
          <p:nvSpPr>
            <p:cNvPr id="505" name="Shape 505"/>
            <p:cNvSpPr/>
            <p:nvPr/>
          </p:nvSpPr>
          <p:spPr>
            <a:xfrm>
              <a:off y="3498700" x="1907650"/>
              <a:ext cy="346200" cx="1412099"/>
            </a:xfrm>
            <a:prstGeom prst="parallelogram">
              <a:avLst>
                <a:gd fmla="val 25000" name="adj"/>
              </a:avLst>
            </a:prstGeom>
            <a:solidFill>
              <a:srgbClr val="FF7043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response</a:t>
              </a:r>
            </a:p>
          </p:txBody>
        </p:sp>
        <p:cxnSp>
          <p:nvCxnSpPr>
            <p:cNvPr id="507" name="Shape 507"/>
            <p:cNvCxnSpPr>
              <a:stCxn id="481" idx="2"/>
              <a:endCxn id="505" idx="5"/>
            </p:cNvCxnSpPr>
            <p:nvPr/>
          </p:nvCxnSpPr>
          <p:spPr>
            <a:xfrm>
              <a:off y="3671800" x="1450075"/>
              <a:ext cy="0" cx="500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508" name="Shape 508"/>
            <p:cNvCxnSpPr>
              <a:stCxn id="480" idx="0"/>
              <a:endCxn id="503" idx="0"/>
            </p:cNvCxnSpPr>
            <p:nvPr/>
          </p:nvCxnSpPr>
          <p:spPr>
            <a:xfrm>
              <a:off y="2652050" x="932350"/>
              <a:ext cy="0" cx="1681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  <p:cxnSp>
          <p:nvCxnSpPr>
            <p:cNvPr id="509" name="Shape 509"/>
            <p:cNvCxnSpPr>
              <a:stCxn id="480" idx="2"/>
              <a:endCxn id="503" idx="2"/>
            </p:cNvCxnSpPr>
            <p:nvPr/>
          </p:nvCxnSpPr>
          <p:spPr>
            <a:xfrm>
              <a:off y="3152450" x="932350"/>
              <a:ext cy="0" cx="1681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  <p:sp>
          <p:nvSpPr>
            <p:cNvPr id="510" name="Shape 510"/>
            <p:cNvSpPr txBox="1"/>
            <p:nvPr/>
          </p:nvSpPr>
          <p:spPr>
            <a:xfrm>
              <a:off y="2652050" x="1507600"/>
              <a:ext cy="500400" cx="5310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i="1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idle</a:t>
              </a: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y="2652050" x="2613700"/>
            <a:ext cy="500400" cx="2616899"/>
            <a:chOff y="2652050" x="2613700"/>
            <a:chExt cy="500400" cx="2616899"/>
          </a:xfrm>
        </p:grpSpPr>
        <p:cxnSp>
          <p:nvCxnSpPr>
            <p:cNvPr id="512" name="Shape 512"/>
            <p:cNvCxnSpPr>
              <a:stCxn id="503" idx="0"/>
              <a:endCxn id="495" idx="0"/>
            </p:cNvCxnSpPr>
            <p:nvPr/>
          </p:nvCxnSpPr>
          <p:spPr>
            <a:xfrm>
              <a:off y="2652050" x="2613700"/>
              <a:ext cy="0" cx="2616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  <p:cxnSp>
          <p:nvCxnSpPr>
            <p:cNvPr id="513" name="Shape 513"/>
            <p:cNvCxnSpPr>
              <a:stCxn id="503" idx="2"/>
              <a:endCxn id="495" idx="2"/>
            </p:cNvCxnSpPr>
            <p:nvPr/>
          </p:nvCxnSpPr>
          <p:spPr>
            <a:xfrm>
              <a:off y="3152450" x="2613700"/>
              <a:ext cy="0" cx="2616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y="2652050" x="3387275"/>
              <a:ext cy="500400" cx="10697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lang="en" i="1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blocked</a:t>
              </a: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y="2652050" x="5639424"/>
            <a:ext cy="1993325" cx="1274250"/>
            <a:chOff y="2652050" x="5639424"/>
            <a:chExt cy="1993325" cx="1274250"/>
          </a:xfrm>
        </p:grpSpPr>
        <p:sp>
          <p:nvSpPr>
            <p:cNvPr id="516" name="Shape 516"/>
            <p:cNvSpPr/>
            <p:nvPr/>
          </p:nvSpPr>
          <p:spPr>
            <a:xfrm>
              <a:off y="2652050" x="5791675"/>
              <a:ext cy="500400" cx="1122000"/>
            </a:xfrm>
            <a:prstGeom prst="rect">
              <a:avLst/>
            </a:prstGeom>
            <a:solidFill>
              <a:srgbClr val="8BB3E8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Run JS</a:t>
              </a:r>
            </a:p>
          </p:txBody>
        </p:sp>
        <p:cxnSp>
          <p:nvCxnSpPr>
            <p:cNvPr id="517" name="Shape 517"/>
            <p:cNvCxnSpPr>
              <a:stCxn id="491" idx="2"/>
              <a:endCxn id="516" idx="2"/>
            </p:cNvCxnSpPr>
            <p:nvPr/>
          </p:nvCxnSpPr>
          <p:spPr>
            <a:xfrm rot="10800000" flipH="1">
              <a:off y="3152575" x="5639424"/>
              <a:ext cy="1492800" cx="713400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</p:grpSp>
      <p:sp>
        <p:nvSpPr>
          <p:cNvPr id="518" name="Shape 518"/>
          <p:cNvSpPr txBox="1"/>
          <p:nvPr/>
        </p:nvSpPr>
        <p:spPr>
          <a:xfrm>
            <a:off y="4662025" x="7543275"/>
            <a:ext cy="265500" cx="123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http://goo.gl/d4FuxG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 txBox="1"/>
          <p:nvPr/>
        </p:nvSpPr>
        <p:spPr>
          <a:xfrm>
            <a:off y="1567037" x="1763000"/>
            <a:ext cy="617099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query and modify DOM/CSSOM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y="352075" x="1592753"/>
            <a:ext cy="798299" cx="6155100"/>
          </a:xfrm>
          <a:prstGeom prst="rect">
            <a:avLst/>
          </a:prstGeom>
          <a:solidFill>
            <a:srgbClr val="8BB3E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y="2600825" x="1763000"/>
            <a:ext cy="617099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blocks on CSSOM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y="3390758" x="1763000"/>
            <a:ext cy="1055999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blocks DOM construction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"assets/effects.js"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532" name="Shape 532"/>
          <p:cNvSpPr/>
          <p:nvPr/>
        </p:nvSpPr>
        <p:spPr>
          <a:xfrm>
            <a:off y="2349750" x="596500"/>
            <a:ext cy="444000" cx="1016699"/>
          </a:xfrm>
          <a:prstGeom prst="rect">
            <a:avLst/>
          </a:prstGeom>
          <a:solidFill>
            <a:srgbClr val="FF70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</a:p>
        </p:txBody>
      </p:sp>
      <p:sp>
        <p:nvSpPr>
          <p:cNvPr id="533" name="Shape 533"/>
          <p:cNvSpPr/>
          <p:nvPr/>
        </p:nvSpPr>
        <p:spPr>
          <a:xfrm>
            <a:off y="160802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</p:txBody>
      </p:sp>
      <p:sp>
        <p:nvSpPr>
          <p:cNvPr id="534" name="Shape 534"/>
          <p:cNvSpPr/>
          <p:nvPr/>
        </p:nvSpPr>
        <p:spPr>
          <a:xfrm>
            <a:off y="309147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  <p:sp>
        <p:nvSpPr>
          <p:cNvPr id="535" name="Shape 535"/>
          <p:cNvSpPr/>
          <p:nvPr/>
        </p:nvSpPr>
        <p:spPr>
          <a:xfrm>
            <a:off y="1608025" x="3567750"/>
            <a:ext cy="444000" cx="1016699"/>
          </a:xfrm>
          <a:prstGeom prst="rect">
            <a:avLst/>
          </a:prstGeom>
          <a:solidFill>
            <a:srgbClr val="72D57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536" name="Shape 536"/>
          <p:cNvSpPr/>
          <p:nvPr/>
        </p:nvSpPr>
        <p:spPr>
          <a:xfrm>
            <a:off y="3091475" x="3567750"/>
            <a:ext cy="444000" cx="1016699"/>
          </a:xfrm>
          <a:prstGeom prst="rect">
            <a:avLst/>
          </a:prstGeom>
          <a:solidFill>
            <a:srgbClr val="FFAB9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</a:t>
            </a:r>
          </a:p>
        </p:txBody>
      </p:sp>
      <p:sp>
        <p:nvSpPr>
          <p:cNvPr id="537" name="Shape 537"/>
          <p:cNvSpPr/>
          <p:nvPr/>
        </p:nvSpPr>
        <p:spPr>
          <a:xfrm>
            <a:off y="2349750" x="2477975"/>
            <a:ext cy="444000" cx="1581000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538" name="Shape 538"/>
          <p:cNvSpPr/>
          <p:nvPr/>
        </p:nvSpPr>
        <p:spPr>
          <a:xfrm>
            <a:off y="2349750" x="4935187"/>
            <a:ext cy="444000" cx="1016699"/>
          </a:xfrm>
          <a:prstGeom prst="rect">
            <a:avLst/>
          </a:prstGeom>
          <a:solidFill>
            <a:srgbClr val="B2DFD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539" name="Shape 539"/>
          <p:cNvSpPr/>
          <p:nvPr/>
        </p:nvSpPr>
        <p:spPr>
          <a:xfrm>
            <a:off y="2349750" x="6302650"/>
            <a:ext cy="444000" cx="1016699"/>
          </a:xfrm>
          <a:prstGeom prst="rect">
            <a:avLst/>
          </a:prstGeom>
          <a:solidFill>
            <a:srgbClr val="9B7FE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</a:p>
        </p:txBody>
      </p:sp>
      <p:sp>
        <p:nvSpPr>
          <p:cNvPr id="540" name="Shape 540"/>
          <p:cNvSpPr/>
          <p:nvPr/>
        </p:nvSpPr>
        <p:spPr>
          <a:xfrm>
            <a:off y="2349750" x="7670100"/>
            <a:ext cy="444000" cx="1016699"/>
          </a:xfrm>
          <a:prstGeom prst="rect">
            <a:avLst/>
          </a:prstGeom>
          <a:solidFill>
            <a:srgbClr val="0A8F0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Paint</a:t>
            </a:r>
          </a:p>
        </p:txBody>
      </p:sp>
      <p:cxnSp>
        <p:nvCxnSpPr>
          <p:cNvPr id="541" name="Shape 541"/>
          <p:cNvCxnSpPr>
            <a:stCxn id="532" idx="3"/>
            <a:endCxn id="533" idx="1"/>
          </p:cNvCxnSpPr>
          <p:nvPr/>
        </p:nvCxnSpPr>
        <p:spPr>
          <a:xfrm rot="10800000" flipH="1">
            <a:off y="18301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2" name="Shape 542"/>
          <p:cNvCxnSpPr>
            <a:stCxn id="532" idx="3"/>
            <a:endCxn id="534" idx="1"/>
          </p:cNvCxnSpPr>
          <p:nvPr/>
        </p:nvCxnSpPr>
        <p:spPr>
          <a:xfrm>
            <a:off y="25717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3" name="Shape 543"/>
          <p:cNvCxnSpPr>
            <a:stCxn id="532" idx="3"/>
            <a:endCxn id="537" idx="1"/>
          </p:cNvCxnSpPr>
          <p:nvPr/>
        </p:nvCxnSpPr>
        <p:spPr>
          <a:xfrm>
            <a:off y="2571750" x="1613200"/>
            <a:ext cy="0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4" name="Shape 544"/>
          <p:cNvCxnSpPr>
            <a:stCxn id="533" idx="3"/>
            <a:endCxn id="535" idx="1"/>
          </p:cNvCxnSpPr>
          <p:nvPr/>
        </p:nvCxnSpPr>
        <p:spPr>
          <a:xfrm>
            <a:off y="183002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5" name="Shape 545"/>
          <p:cNvCxnSpPr>
            <a:stCxn id="534" idx="3"/>
            <a:endCxn id="536" idx="1"/>
          </p:cNvCxnSpPr>
          <p:nvPr/>
        </p:nvCxnSpPr>
        <p:spPr>
          <a:xfrm>
            <a:off y="331347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6" name="Shape 546"/>
          <p:cNvCxnSpPr>
            <a:stCxn id="535" idx="3"/>
            <a:endCxn id="538" idx="1"/>
          </p:cNvCxnSpPr>
          <p:nvPr/>
        </p:nvCxnSpPr>
        <p:spPr>
          <a:xfrm>
            <a:off y="183002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7" name="Shape 547"/>
          <p:cNvCxnSpPr>
            <a:stCxn id="536" idx="3"/>
            <a:endCxn id="538" idx="1"/>
          </p:cNvCxnSpPr>
          <p:nvPr/>
        </p:nvCxnSpPr>
        <p:spPr>
          <a:xfrm rot="10800000" flipH="1">
            <a:off y="257187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8" name="Shape 548"/>
          <p:cNvCxnSpPr>
            <a:stCxn id="538" idx="3"/>
            <a:endCxn id="539" idx="1"/>
          </p:cNvCxnSpPr>
          <p:nvPr/>
        </p:nvCxnSpPr>
        <p:spPr>
          <a:xfrm>
            <a:off y="2571750" x="5951887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9" name="Shape 549"/>
          <p:cNvCxnSpPr>
            <a:stCxn id="539" idx="3"/>
            <a:endCxn id="540" idx="1"/>
          </p:cNvCxnSpPr>
          <p:nvPr/>
        </p:nvCxnSpPr>
        <p:spPr>
          <a:xfrm>
            <a:off y="2571750" x="7319350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0" name="Shape 550"/>
          <p:cNvCxnSpPr>
            <a:stCxn id="537" idx="3"/>
            <a:endCxn id="535" idx="3"/>
          </p:cNvCxnSpPr>
          <p:nvPr/>
        </p:nvCxnSpPr>
        <p:spPr>
          <a:xfrm rot="10800000" flipH="1">
            <a:off y="18301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551" name="Shape 551"/>
          <p:cNvCxnSpPr>
            <a:stCxn id="537" idx="3"/>
            <a:endCxn id="536" idx="3"/>
          </p:cNvCxnSpPr>
          <p:nvPr/>
        </p:nvCxnSpPr>
        <p:spPr>
          <a:xfrm>
            <a:off y="25717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Optimizing the Critical Rendering Path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y="1102500" x="1147500"/>
            <a:ext cy="999299" cx="6848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Minimize data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minify, compress and cache: HTML, JS and CSS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y="2338875" x="1269900"/>
            <a:ext cy="999299" cx="660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Reduce blocking resources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media queries for CSS, async/defer for JS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y="3575250" x="1392300"/>
            <a:ext cy="999299" cx="660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minimize CRP length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number and order of resources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y="4662025" x="7543275"/>
            <a:ext cy="265500" cx="123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http://goo.gl/BJqIvR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 txBox="1"/>
          <p:nvPr>
            <p:ph type="ctrTitle"/>
          </p:nvPr>
        </p:nvSpPr>
        <p:spPr>
          <a:xfrm>
            <a:off y="126598" x="685800"/>
            <a:ext cy="940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566" name="Shape 566"/>
          <p:cNvSpPr txBox="1"/>
          <p:nvPr>
            <p:ph idx="1" type="subTitle"/>
          </p:nvPr>
        </p:nvSpPr>
        <p:spPr>
          <a:xfrm>
            <a:off y="8699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800" lang="en"/>
              <a:t>Velocidade também é uma funcionalidade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y="1502300" x="3199200"/>
            <a:ext cy="659399" cx="2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João Lucas P Santana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jlucasps@gmail.com</a:t>
            </a:r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14824" x="685799"/>
            <a:ext cy="940200" cx="374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14822" x="6968779"/>
            <a:ext cy="940200" cx="14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y="2579700" x="1664700"/>
            <a:ext cy="617099" cx="58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OBRIGADO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44" name="Shape 44"/>
          <p:cNvSpPr/>
          <p:nvPr/>
        </p:nvSpPr>
        <p:spPr>
          <a:xfrm>
            <a:off y="2349750" x="596500"/>
            <a:ext cy="444000" cx="1016699"/>
          </a:xfrm>
          <a:prstGeom prst="rect">
            <a:avLst/>
          </a:prstGeom>
          <a:solidFill>
            <a:srgbClr val="FF70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</a:p>
        </p:txBody>
      </p:sp>
      <p:sp>
        <p:nvSpPr>
          <p:cNvPr id="45" name="Shape 45"/>
          <p:cNvSpPr/>
          <p:nvPr/>
        </p:nvSpPr>
        <p:spPr>
          <a:xfrm>
            <a:off y="160802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</p:txBody>
      </p:sp>
      <p:sp>
        <p:nvSpPr>
          <p:cNvPr id="46" name="Shape 46"/>
          <p:cNvSpPr/>
          <p:nvPr/>
        </p:nvSpPr>
        <p:spPr>
          <a:xfrm>
            <a:off y="309147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  <p:sp>
        <p:nvSpPr>
          <p:cNvPr id="47" name="Shape 47"/>
          <p:cNvSpPr/>
          <p:nvPr/>
        </p:nvSpPr>
        <p:spPr>
          <a:xfrm>
            <a:off y="1608025" x="3567750"/>
            <a:ext cy="444000" cx="1016699"/>
          </a:xfrm>
          <a:prstGeom prst="rect">
            <a:avLst/>
          </a:prstGeom>
          <a:solidFill>
            <a:srgbClr val="72D57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48" name="Shape 48"/>
          <p:cNvSpPr/>
          <p:nvPr/>
        </p:nvSpPr>
        <p:spPr>
          <a:xfrm>
            <a:off y="3091475" x="3567750"/>
            <a:ext cy="444000" cx="1016699"/>
          </a:xfrm>
          <a:prstGeom prst="rect">
            <a:avLst/>
          </a:prstGeom>
          <a:solidFill>
            <a:srgbClr val="FFAB9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</a:t>
            </a:r>
          </a:p>
        </p:txBody>
      </p:sp>
      <p:sp>
        <p:nvSpPr>
          <p:cNvPr id="49" name="Shape 49"/>
          <p:cNvSpPr/>
          <p:nvPr/>
        </p:nvSpPr>
        <p:spPr>
          <a:xfrm>
            <a:off y="2349750" x="2477975"/>
            <a:ext cy="444000" cx="1581000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50" name="Shape 50"/>
          <p:cNvSpPr/>
          <p:nvPr/>
        </p:nvSpPr>
        <p:spPr>
          <a:xfrm>
            <a:off y="2349750" x="4935187"/>
            <a:ext cy="444000" cx="1016699"/>
          </a:xfrm>
          <a:prstGeom prst="rect">
            <a:avLst/>
          </a:prstGeom>
          <a:solidFill>
            <a:srgbClr val="B2DFD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51" name="Shape 51"/>
          <p:cNvSpPr/>
          <p:nvPr/>
        </p:nvSpPr>
        <p:spPr>
          <a:xfrm>
            <a:off y="2349750" x="6302650"/>
            <a:ext cy="444000" cx="1016699"/>
          </a:xfrm>
          <a:prstGeom prst="rect">
            <a:avLst/>
          </a:prstGeom>
          <a:solidFill>
            <a:srgbClr val="9B7FE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</a:p>
        </p:txBody>
      </p:sp>
      <p:sp>
        <p:nvSpPr>
          <p:cNvPr id="52" name="Shape 52"/>
          <p:cNvSpPr/>
          <p:nvPr/>
        </p:nvSpPr>
        <p:spPr>
          <a:xfrm>
            <a:off y="2349750" x="7670100"/>
            <a:ext cy="444000" cx="1016699"/>
          </a:xfrm>
          <a:prstGeom prst="rect">
            <a:avLst/>
          </a:prstGeom>
          <a:solidFill>
            <a:srgbClr val="0A8F0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Paint</a:t>
            </a:r>
          </a:p>
        </p:txBody>
      </p:sp>
      <p:cxnSp>
        <p:nvCxnSpPr>
          <p:cNvPr id="53" name="Shape 53"/>
          <p:cNvCxnSpPr>
            <a:stCxn id="44" idx="3"/>
            <a:endCxn id="45" idx="1"/>
          </p:cNvCxnSpPr>
          <p:nvPr/>
        </p:nvCxnSpPr>
        <p:spPr>
          <a:xfrm rot="10800000" flipH="1">
            <a:off y="18301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" name="Shape 54"/>
          <p:cNvCxnSpPr>
            <a:stCxn id="44" idx="3"/>
            <a:endCxn id="46" idx="1"/>
          </p:cNvCxnSpPr>
          <p:nvPr/>
        </p:nvCxnSpPr>
        <p:spPr>
          <a:xfrm>
            <a:off y="25717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" name="Shape 55"/>
          <p:cNvCxnSpPr>
            <a:stCxn id="44" idx="3"/>
            <a:endCxn id="49" idx="1"/>
          </p:cNvCxnSpPr>
          <p:nvPr/>
        </p:nvCxnSpPr>
        <p:spPr>
          <a:xfrm>
            <a:off y="2571750" x="1613200"/>
            <a:ext cy="0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" name="Shape 56"/>
          <p:cNvCxnSpPr>
            <a:stCxn id="45" idx="3"/>
            <a:endCxn id="47" idx="1"/>
          </p:cNvCxnSpPr>
          <p:nvPr/>
        </p:nvCxnSpPr>
        <p:spPr>
          <a:xfrm>
            <a:off y="183002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" name="Shape 57"/>
          <p:cNvCxnSpPr>
            <a:stCxn id="46" idx="3"/>
            <a:endCxn id="48" idx="1"/>
          </p:cNvCxnSpPr>
          <p:nvPr/>
        </p:nvCxnSpPr>
        <p:spPr>
          <a:xfrm>
            <a:off y="331347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" name="Shape 58"/>
          <p:cNvCxnSpPr>
            <a:stCxn id="47" idx="3"/>
            <a:endCxn id="50" idx="1"/>
          </p:cNvCxnSpPr>
          <p:nvPr/>
        </p:nvCxnSpPr>
        <p:spPr>
          <a:xfrm>
            <a:off y="183002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" name="Shape 59"/>
          <p:cNvCxnSpPr>
            <a:stCxn id="48" idx="3"/>
            <a:endCxn id="50" idx="1"/>
          </p:cNvCxnSpPr>
          <p:nvPr/>
        </p:nvCxnSpPr>
        <p:spPr>
          <a:xfrm rot="10800000" flipH="1">
            <a:off y="257187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" name="Shape 60"/>
          <p:cNvCxnSpPr>
            <a:stCxn id="50" idx="3"/>
            <a:endCxn id="51" idx="1"/>
          </p:cNvCxnSpPr>
          <p:nvPr/>
        </p:nvCxnSpPr>
        <p:spPr>
          <a:xfrm>
            <a:off y="2571750" x="5951887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" name="Shape 61"/>
          <p:cNvCxnSpPr>
            <a:stCxn id="51" idx="3"/>
            <a:endCxn id="52" idx="1"/>
          </p:cNvCxnSpPr>
          <p:nvPr/>
        </p:nvCxnSpPr>
        <p:spPr>
          <a:xfrm>
            <a:off y="2571750" x="7319350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2" name="Shape 62"/>
          <p:cNvCxnSpPr>
            <a:stCxn id="49" idx="3"/>
            <a:endCxn id="47" idx="3"/>
          </p:cNvCxnSpPr>
          <p:nvPr/>
        </p:nvCxnSpPr>
        <p:spPr>
          <a:xfrm rot="10800000" flipH="1">
            <a:off y="18301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63" name="Shape 63"/>
          <p:cNvCxnSpPr>
            <a:stCxn id="49" idx="3"/>
            <a:endCxn id="48" idx="3"/>
          </p:cNvCxnSpPr>
          <p:nvPr/>
        </p:nvCxnSpPr>
        <p:spPr>
          <a:xfrm>
            <a:off y="25717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Constructing the DOM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947750" x="457200"/>
            <a:ext cy="3689700" cx="50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vagrant@precise32:~</a:t>
            </a:r>
            <a:r>
              <a:rPr b="1"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curl 10.0.2.2:3000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&lt;title&gt;DEVDAY 2014&lt;/title&gt;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&lt;meta </a:t>
            </a:r>
            <a:r>
              <a:rPr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"width=device-width"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&lt;link </a:t>
            </a:r>
            <a:r>
              <a:rPr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9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"text/css"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"assets/style.css"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&lt;header&gt;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&lt;a </a:t>
            </a:r>
            <a:r>
              <a:rPr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"http://devday.devisland.com"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&gt;#DEVDAY2014&lt;/a&gt;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&lt;/header&gt;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&lt;h2&gt;DEVDAY </a:t>
            </a:r>
            <a:r>
              <a:rPr sz="900" lang="en">
                <a:solidFill>
                  <a:srgbClr val="945277"/>
                </a:solidFill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@ BH/Br&lt;/h2&gt;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&lt;img </a:t>
            </a:r>
            <a:r>
              <a:rPr sz="9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9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"assets/devday2013.png"</a:t>
            </a: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&lt;h3&gt;Critical Rendering Path&lt;/h3&gt;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&lt;/section&gt;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vagrant@precise32:~</a:t>
            </a:r>
            <a:r>
              <a:rPr b="1" sz="900" lang="en">
                <a:solidFill>
                  <a:srgbClr val="A6171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63387" x="6386550"/>
            <a:ext cy="4142625" cx="23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5" name="Shape 75"/>
          <p:cNvGrpSpPr/>
          <p:nvPr/>
        </p:nvGrpSpPr>
        <p:grpSpPr>
          <a:xfrm>
            <a:off y="225225" x="1092862"/>
            <a:ext cy="457200" cx="6958249"/>
            <a:chOff y="911025" x="1092862"/>
            <a:chExt cy="457200" cx="6958249"/>
          </a:xfrm>
        </p:grpSpPr>
        <p:sp>
          <p:nvSpPr>
            <p:cNvPr id="76" name="Shape 76"/>
            <p:cNvSpPr txBox="1"/>
            <p:nvPr/>
          </p:nvSpPr>
          <p:spPr>
            <a:xfrm>
              <a:off y="911025" x="1092862"/>
              <a:ext cy="457200" cx="1214399"/>
            </a:xfrm>
            <a:prstGeom prst="rect">
              <a:avLst/>
            </a:prstGeom>
            <a:solidFill>
              <a:srgbClr val="B0BEC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Characters</a:t>
              </a: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y="911025" x="3007475"/>
              <a:ext cy="457200" cx="1214399"/>
            </a:xfrm>
            <a:prstGeom prst="rect">
              <a:avLst/>
            </a:prstGeom>
            <a:solidFill>
              <a:srgbClr val="4DB6AC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Tokens</a:t>
              </a: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y="911025" x="4922087"/>
              <a:ext cy="457200" cx="1214399"/>
            </a:xfrm>
            <a:prstGeom prst="rect">
              <a:avLst/>
            </a:prstGeom>
            <a:solidFill>
              <a:srgbClr val="4FC3F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Nodes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y="911025" x="6836712"/>
              <a:ext cy="457200" cx="1214399"/>
            </a:xfrm>
            <a:prstGeom prst="rect">
              <a:avLst/>
            </a:prstGeom>
            <a:solidFill>
              <a:srgbClr val="72D57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DOM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y="1031025" x="2450075"/>
              <a:ext cy="217200" cx="4145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AFAFA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 b="1"/>
            </a:p>
          </p:txBody>
        </p:sp>
        <p:sp>
          <p:nvSpPr>
            <p:cNvPr id="81" name="Shape 81"/>
            <p:cNvSpPr/>
            <p:nvPr/>
          </p:nvSpPr>
          <p:spPr>
            <a:xfrm>
              <a:off y="1031025" x="4364687"/>
              <a:ext cy="217200" cx="4145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AFAFA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1031025" x="6279312"/>
              <a:ext cy="217200" cx="4145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AFAFA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y="1143012" x="457200"/>
            <a:ext cy="3278100" cx="49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u="sng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DEVDAY 2014</a:t>
            </a:r>
            <a:r>
              <a:rPr u="sng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&lt;meta </a:t>
            </a:r>
            <a:r>
              <a:rPr sz="8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8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"width=device-width"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&lt;link </a:t>
            </a:r>
            <a:r>
              <a:rPr sz="8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8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"text/css"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8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"assets/style.css"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u="sng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&lt;header&gt;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&lt;a </a:t>
            </a:r>
            <a:r>
              <a:rPr sz="8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"http://devday.devisland.com"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8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&gt;#DEVDAY2014&lt;/a&gt;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u="sng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&lt;/header&gt;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u="sng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&lt;h2&gt;DEVDAY </a:t>
            </a:r>
            <a:r>
              <a:rPr sz="800" lang="en">
                <a:solidFill>
                  <a:srgbClr val="945277"/>
                </a:solidFill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@ BH/Br&lt;/h2&gt;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&lt;img </a:t>
            </a:r>
            <a:r>
              <a:rPr sz="800" lang="en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8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"assets/devday2013.png"</a:t>
            </a: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&lt;h3&gt;Critical Rendering Path&lt;/h3&gt;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u="sng"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grpSp>
        <p:nvGrpSpPr>
          <p:cNvPr id="84" name="Shape 84"/>
          <p:cNvGrpSpPr/>
          <p:nvPr/>
        </p:nvGrpSpPr>
        <p:grpSpPr>
          <a:xfrm>
            <a:off y="1142976" x="5618381"/>
            <a:ext cy="3100299" cx="2954489"/>
            <a:chOff y="1683562" x="5463375"/>
            <a:chExt cy="2796337" cx="2535825"/>
          </a:xfrm>
        </p:grpSpPr>
        <p:sp>
          <p:nvSpPr>
            <p:cNvPr id="85" name="Shape 85"/>
            <p:cNvSpPr/>
            <p:nvPr/>
          </p:nvSpPr>
          <p:spPr>
            <a:xfrm>
              <a:off y="1683575" x="5463375"/>
              <a:ext cy="350699" cx="1187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html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y="1683562" x="6770100"/>
              <a:ext cy="350699" cx="1214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head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y="2172695" x="5463375"/>
              <a:ext cy="350699" cx="1187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title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y="2172700" x="6770100"/>
              <a:ext cy="350699" cx="1214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DEVDAY 2014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y="2661825" x="5463375"/>
              <a:ext cy="350699" cx="1187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EndTag: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title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y="2665387" x="6770100"/>
              <a:ext cy="350699" cx="1214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meta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y="3150950" x="5463375"/>
              <a:ext cy="350699" cx="1187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link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y="3150950" x="6770100"/>
              <a:ext cy="350699" cx="1214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EndTag: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head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y="3640075" x="5463375"/>
              <a:ext cy="350699" cx="1187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body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y="3636500" x="6755400"/>
              <a:ext cy="350699" cx="12438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header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y="4129200" x="5463375"/>
              <a:ext cy="350699" cx="1187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a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y="4122050" x="6755400"/>
              <a:ext cy="350699" cx="12143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3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#DEVDAY2014</a:t>
              </a: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y="4579375" x="7311525"/>
            <a:ext cy="265500" cx="126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http://goo.gl/6ptLCJ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02" name="Shape 102"/>
          <p:cNvGrpSpPr/>
          <p:nvPr/>
        </p:nvGrpSpPr>
        <p:grpSpPr>
          <a:xfrm>
            <a:off y="1906925" x="77487"/>
            <a:ext cy="2911199" cx="8686499"/>
            <a:chOff y="1906925" x="77487"/>
            <a:chExt cy="2911199" cx="8686499"/>
          </a:xfrm>
        </p:grpSpPr>
        <p:sp>
          <p:nvSpPr>
            <p:cNvPr id="103" name="Shape 103"/>
            <p:cNvSpPr/>
            <p:nvPr/>
          </p:nvSpPr>
          <p:spPr>
            <a:xfrm>
              <a:off y="1906925" x="77487"/>
              <a:ext cy="2911199" cx="8686499"/>
            </a:xfrm>
            <a:prstGeom prst="rect">
              <a:avLst/>
            </a:prstGeom>
            <a:noFill/>
            <a:ln w="9525" cap="flat">
              <a:solidFill>
                <a:schemeClr val="dk2"/>
              </a:solidFill>
              <a:prstDash val="dot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y="4213050" x="7874200"/>
              <a:ext cy="554399" cx="7967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Tree builder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y="851725" x="77425"/>
            <a:ext cy="962099" cx="8686624"/>
            <a:chOff y="851725" x="77425"/>
            <a:chExt cy="962099" cx="8686624"/>
          </a:xfrm>
        </p:grpSpPr>
        <p:sp>
          <p:nvSpPr>
            <p:cNvPr id="106" name="Shape 106"/>
            <p:cNvSpPr/>
            <p:nvPr/>
          </p:nvSpPr>
          <p:spPr>
            <a:xfrm>
              <a:off y="851725" x="77425"/>
              <a:ext cy="962099" cx="8686499"/>
            </a:xfrm>
            <a:prstGeom prst="rect">
              <a:avLst/>
            </a:prstGeom>
            <a:noFill/>
            <a:ln w="9525" cap="flat">
              <a:solidFill>
                <a:schemeClr val="dk2"/>
              </a:solidFill>
              <a:prstDash val="dot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y="1445037" x="7877250"/>
              <a:ext cy="335099" cx="8867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Tokenizer</a:t>
              </a:r>
            </a:p>
          </p:txBody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Constructing the DOM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663775" x="1108050"/>
            <a:ext cy="187800" cx="765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3c 68 74 6d 6c 3e 3c 68 65 61 64 3e 3c 74 69 74 6c 65 3e 44 45 56 44 41 59 65 ...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y="947875" x="149945"/>
            <a:ext cy="273900" cx="8546154"/>
            <a:chOff y="947875" x="149945"/>
            <a:chExt cy="273900" cx="8546154"/>
          </a:xfrm>
        </p:grpSpPr>
        <p:sp>
          <p:nvSpPr>
            <p:cNvPr id="111" name="Shape 111"/>
            <p:cNvSpPr txBox="1"/>
            <p:nvPr/>
          </p:nvSpPr>
          <p:spPr>
            <a:xfrm>
              <a:off y="962125" x="1040100"/>
              <a:ext cy="245399" cx="76560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1100" lang="en">
                  <a:solidFill>
                    <a:srgbClr val="263238"/>
                  </a:solidFill>
                  <a:latin typeface="Consolas"/>
                  <a:ea typeface="Consolas"/>
                  <a:cs typeface="Consolas"/>
                  <a:sym typeface="Consolas"/>
                </a:rPr>
                <a:t>&lt;html&gt;&lt;head&gt;&lt;title&gt;DEVDAY 2014&lt;/title&gt;&lt;meta..&gt;&lt;link..&gt;&lt;/head&gt;&lt;body&gt;&lt;header&gt;&lt;a href="h ...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y="947875" x="149945"/>
              <a:ext cy="273900" cx="796799"/>
            </a:xfrm>
            <a:prstGeom prst="rect">
              <a:avLst/>
            </a:prstGeom>
            <a:solidFill>
              <a:srgbClr val="B0BEC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Characters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y="1278212" x="149945"/>
            <a:ext cy="471337" cx="7466003"/>
            <a:chOff y="1278212" x="149945"/>
            <a:chExt cy="471337" cx="7466003"/>
          </a:xfrm>
        </p:grpSpPr>
        <p:sp>
          <p:nvSpPr>
            <p:cNvPr id="114" name="Shape 114"/>
            <p:cNvSpPr/>
            <p:nvPr/>
          </p:nvSpPr>
          <p:spPr>
            <a:xfrm>
              <a:off y="1474625" x="1040100"/>
              <a:ext cy="273900" cx="1152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html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y="1474625" x="2273800"/>
              <a:ext cy="273900" cx="1152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0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head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y="1474625" x="3507528"/>
              <a:ext cy="273900" cx="1152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StartTag:</a:t>
              </a:r>
              <a:r>
                <a:rPr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title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y="1474625" x="5212850"/>
              <a:ext cy="273900" cx="1152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EndTag:</a:t>
              </a:r>
              <a:r>
                <a:rPr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title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y="1475650" x="6463948"/>
              <a:ext cy="273900" cx="1152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Tag:</a:t>
              </a:r>
              <a:r>
                <a:rPr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 meta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y="1474625" x="4758600"/>
              <a:ext cy="273900" cx="354899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1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y="1475650" x="149945"/>
              <a:ext cy="273900" cx="796799"/>
            </a:xfrm>
            <a:prstGeom prst="rect">
              <a:avLst/>
            </a:prstGeom>
            <a:solidFill>
              <a:srgbClr val="4DB6AC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Tokens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y="1278212" x="517700"/>
              <a:ext cy="140999" cx="115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3238"/>
                </a:solidFill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y="1805962" x="149945"/>
            <a:ext cy="499224" cx="7359211"/>
            <a:chOff y="1805962" x="149945"/>
            <a:chExt cy="499224" cx="7359211"/>
          </a:xfrm>
        </p:grpSpPr>
        <p:sp>
          <p:nvSpPr>
            <p:cNvPr id="123" name="Shape 123"/>
            <p:cNvSpPr txBox="1"/>
            <p:nvPr/>
          </p:nvSpPr>
          <p:spPr>
            <a:xfrm>
              <a:off y="2003400" x="149945"/>
              <a:ext cy="273900" cx="796799"/>
            </a:xfrm>
            <a:prstGeom prst="rect">
              <a:avLst/>
            </a:prstGeom>
            <a:solidFill>
              <a:srgbClr val="4FC3F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Nodes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y="1805962" x="490750"/>
              <a:ext cy="140999" cx="115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y="1975487" x="1099350"/>
              <a:ext cy="329699" cx="655200"/>
            </a:xfrm>
            <a:prstGeom prst="ellips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000" lang="en">
                  <a:solidFill>
                    <a:srgbClr val="263238"/>
                  </a:solidFill>
                </a:rPr>
                <a:t>html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y="1975487" x="1907147"/>
              <a:ext cy="329699" cx="655200"/>
            </a:xfrm>
            <a:prstGeom prst="ellips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263238"/>
                  </a:solidFill>
                </a:rPr>
                <a:t>head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y="1975487" x="2714944"/>
              <a:ext cy="329699" cx="655200"/>
            </a:xfrm>
            <a:prstGeom prst="ellips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263238"/>
                  </a:solidFill>
                </a:rPr>
                <a:t>title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y="1961400" x="3522741"/>
              <a:ext cy="329700" cx="655135"/>
            </a:xfrm>
            <a:prstGeom prst="flowChartPunchedTap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600" lang="en">
                  <a:latin typeface="Roboto"/>
                  <a:ea typeface="Roboto"/>
                  <a:cs typeface="Roboto"/>
                  <a:sym typeface="Roboto"/>
                </a:rPr>
                <a:t>DEVDAY2014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y="1946975" x="4330464"/>
              <a:ext cy="329699" cx="655200"/>
            </a:xfrm>
            <a:prstGeom prst="ellips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263238"/>
                  </a:solidFill>
                </a:rPr>
                <a:t>meta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y="1946975" x="5138286"/>
              <a:ext cy="329699" cx="408299"/>
            </a:xfrm>
            <a:prstGeom prst="ellips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263238"/>
                  </a:solidFill>
                </a:rPr>
                <a:t>...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y="1946975" x="5699179"/>
              <a:ext cy="329699" cx="655200"/>
            </a:xfrm>
            <a:prstGeom prst="ellips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263238"/>
                  </a:solidFill>
                </a:rPr>
                <a:t>h2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y="1946962" x="6506976"/>
              <a:ext cy="329700" cx="1002180"/>
            </a:xfrm>
            <a:prstGeom prst="flowChartPunchedTape">
              <a:avLst/>
            </a:prstGeom>
            <a:solidFill>
              <a:srgbClr val="4FC3F7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600" lang="en">
                  <a:latin typeface="Roboto"/>
                  <a:ea typeface="Roboto"/>
                  <a:cs typeface="Roboto"/>
                  <a:sym typeface="Roboto"/>
                </a:rPr>
                <a:t>DEVDAY 2014 @ BH/Br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y="2333712" x="149945"/>
            <a:ext cy="2493260" cx="7330580"/>
            <a:chOff y="2333712" x="149945"/>
            <a:chExt cy="2493260" cx="7330580"/>
          </a:xfrm>
        </p:grpSpPr>
        <p:sp>
          <p:nvSpPr>
            <p:cNvPr id="134" name="Shape 134"/>
            <p:cNvSpPr txBox="1"/>
            <p:nvPr/>
          </p:nvSpPr>
          <p:spPr>
            <a:xfrm>
              <a:off y="2531150" x="149945"/>
              <a:ext cy="273900" cx="796799"/>
            </a:xfrm>
            <a:prstGeom prst="rect">
              <a:avLst/>
            </a:prstGeom>
            <a:solidFill>
              <a:srgbClr val="72D57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DOM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y="2333712" x="490750"/>
              <a:ext cy="140999" cx="115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y="2409825" x="4641778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y="2763586" x="3034677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head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y="3280747" x="1839216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title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y="3281047" x="3034683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meta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y="3280744" x="4230124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link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y="2763579" x="6448982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body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y="3337639" x="6448971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header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y="3863425" x="6448971"/>
              <a:ext cy="329699" cx="873299"/>
            </a:xfrm>
            <a:prstGeom prst="ellips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y="4062755" x="1653903"/>
              <a:ext cy="485399" cx="1243949"/>
            </a:xfrm>
            <a:prstGeom prst="flowChartPunchedTap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2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DEVDAY 2014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y="4341572" x="6290726"/>
              <a:ext cy="485399" cx="1189800"/>
            </a:xfrm>
            <a:prstGeom prst="flowChartPunchedTape">
              <a:avLst/>
            </a:prstGeom>
            <a:solidFill>
              <a:srgbClr val="72D57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1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#DEVDAY2014</a:t>
              </a:r>
            </a:p>
          </p:txBody>
        </p:sp>
        <p:cxnSp>
          <p:nvCxnSpPr>
            <p:cNvPr id="146" name="Shape 146"/>
            <p:cNvCxnSpPr>
              <a:stCxn id="136" idx="5"/>
              <a:endCxn id="141" idx="1"/>
            </p:cNvCxnSpPr>
            <p:nvPr/>
          </p:nvCxnSpPr>
          <p:spPr>
            <a:xfrm>
              <a:off y="2691241" x="5387187"/>
              <a:ext cy="120600" cx="11898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47" name="Shape 147"/>
            <p:cNvCxnSpPr>
              <a:stCxn id="136" idx="3"/>
              <a:endCxn id="137" idx="7"/>
            </p:cNvCxnSpPr>
            <p:nvPr/>
          </p:nvCxnSpPr>
          <p:spPr>
            <a:xfrm flipH="1">
              <a:off y="2691241" x="3779970"/>
              <a:ext cy="120600" cx="9897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48" name="Shape 148"/>
            <p:cNvCxnSpPr>
              <a:stCxn id="137" idx="3"/>
              <a:endCxn id="138" idx="0"/>
            </p:cNvCxnSpPr>
            <p:nvPr/>
          </p:nvCxnSpPr>
          <p:spPr>
            <a:xfrm flipH="1">
              <a:off y="3045003" x="2275769"/>
              <a:ext cy="235800" cx="8868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49" name="Shape 149"/>
            <p:cNvCxnSpPr>
              <a:stCxn id="137" idx="4"/>
              <a:endCxn id="139" idx="0"/>
            </p:cNvCxnSpPr>
            <p:nvPr/>
          </p:nvCxnSpPr>
          <p:spPr>
            <a:xfrm>
              <a:off y="3093286" x="3471327"/>
              <a:ext cy="187799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50" name="Shape 150"/>
            <p:cNvCxnSpPr>
              <a:stCxn id="137" idx="5"/>
              <a:endCxn id="140" idx="0"/>
            </p:cNvCxnSpPr>
            <p:nvPr/>
          </p:nvCxnSpPr>
          <p:spPr>
            <a:xfrm>
              <a:off y="3045003" x="3780085"/>
              <a:ext cy="235800" cx="8868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51" name="Shape 151"/>
            <p:cNvCxnSpPr>
              <a:stCxn id="138" idx="4"/>
              <a:endCxn id="144" idx="0"/>
            </p:cNvCxnSpPr>
            <p:nvPr/>
          </p:nvCxnSpPr>
          <p:spPr>
            <a:xfrm>
              <a:off y="3610447" x="2275866"/>
              <a:ext cy="5007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52" name="Shape 152"/>
            <p:cNvCxnSpPr>
              <a:stCxn id="141" idx="4"/>
              <a:endCxn id="142" idx="0"/>
            </p:cNvCxnSpPr>
            <p:nvPr/>
          </p:nvCxnSpPr>
          <p:spPr>
            <a:xfrm>
              <a:off y="3093279" x="6885632"/>
              <a:ext cy="2445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53" name="Shape 153"/>
            <p:cNvCxnSpPr>
              <a:stCxn id="142" idx="4"/>
              <a:endCxn id="143" idx="0"/>
            </p:cNvCxnSpPr>
            <p:nvPr/>
          </p:nvCxnSpPr>
          <p:spPr>
            <a:xfrm>
              <a:off y="3667339" x="6885621"/>
              <a:ext cy="1962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54" name="Shape 154"/>
            <p:cNvCxnSpPr>
              <a:stCxn id="143" idx="4"/>
              <a:endCxn id="145" idx="0"/>
            </p:cNvCxnSpPr>
            <p:nvPr/>
          </p:nvCxnSpPr>
          <p:spPr>
            <a:xfrm>
              <a:off y="4193124" x="6885621"/>
              <a:ext cy="1971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55" name="Shape 155"/>
            <p:cNvSpPr txBox="1"/>
            <p:nvPr/>
          </p:nvSpPr>
          <p:spPr>
            <a:xfrm rot="2901450">
              <a:off y="4011533" x="4660547"/>
              <a:ext cy="140687" cx="796862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sz="7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rel</a:t>
              </a:r>
              <a:r>
                <a:rPr sz="7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="stylesheet"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 rot="2900133">
              <a:off y="3936466" x="4753794"/>
              <a:ext cy="140687" cx="831268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7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type</a:t>
              </a:r>
              <a:r>
                <a:rPr sz="7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="text/css"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 rot="2898160">
              <a:off y="3966355" x="4804240"/>
              <a:ext cy="140687" cx="1163567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7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href</a:t>
              </a:r>
              <a:r>
                <a:rPr sz="700" lang="en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="assets/style.css"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/>
        </p:nvSpPr>
        <p:spPr>
          <a:xfrm>
            <a:off y="407375" x="1253549"/>
            <a:ext cy="676500" cx="6636900"/>
          </a:xfrm>
          <a:prstGeom prst="rect">
            <a:avLst/>
          </a:prstGeom>
          <a:solidFill>
            <a:srgbClr val="72D57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 - Document Object Model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1488900" x="1253550"/>
            <a:ext cy="676500" cx="663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parsing </a:t>
            </a:r>
            <a:r>
              <a:rPr u="sng"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incremental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2570425" x="1041600"/>
            <a:ext cy="676500" cx="706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inicia-se ao receber os </a:t>
            </a:r>
            <a:r>
              <a:rPr u="sng"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primeiros bytes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3651950" x="1041600"/>
            <a:ext cy="777899" cx="706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conteúdo, propriedades e relacionamento entre os nodes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Critical Rendering Path</a:t>
            </a:r>
          </a:p>
        </p:txBody>
      </p:sp>
      <p:sp>
        <p:nvSpPr>
          <p:cNvPr id="171" name="Shape 171"/>
          <p:cNvSpPr/>
          <p:nvPr/>
        </p:nvSpPr>
        <p:spPr>
          <a:xfrm>
            <a:off y="2349750" x="596500"/>
            <a:ext cy="444000" cx="1016699"/>
          </a:xfrm>
          <a:prstGeom prst="rect">
            <a:avLst/>
          </a:prstGeom>
          <a:solidFill>
            <a:srgbClr val="FF70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</a:p>
        </p:txBody>
      </p:sp>
      <p:sp>
        <p:nvSpPr>
          <p:cNvPr id="172" name="Shape 172"/>
          <p:cNvSpPr/>
          <p:nvPr/>
        </p:nvSpPr>
        <p:spPr>
          <a:xfrm>
            <a:off y="1608025" x="1963950"/>
            <a:ext cy="444000" cx="1016699"/>
          </a:xfrm>
          <a:prstGeom prst="rect">
            <a:avLst/>
          </a:prstGeom>
          <a:solidFill>
            <a:srgbClr val="8BB3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</p:txBody>
      </p:sp>
      <p:sp>
        <p:nvSpPr>
          <p:cNvPr id="173" name="Shape 173"/>
          <p:cNvSpPr/>
          <p:nvPr/>
        </p:nvSpPr>
        <p:spPr>
          <a:xfrm>
            <a:off y="3091475" x="196395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  <p:sp>
        <p:nvSpPr>
          <p:cNvPr id="174" name="Shape 174"/>
          <p:cNvSpPr/>
          <p:nvPr/>
        </p:nvSpPr>
        <p:spPr>
          <a:xfrm>
            <a:off y="1608025" x="3567750"/>
            <a:ext cy="444000" cx="1016699"/>
          </a:xfrm>
          <a:prstGeom prst="rect">
            <a:avLst/>
          </a:prstGeom>
          <a:solidFill>
            <a:srgbClr val="72D57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175" name="Shape 175"/>
          <p:cNvSpPr/>
          <p:nvPr/>
        </p:nvSpPr>
        <p:spPr>
          <a:xfrm>
            <a:off y="3091475" x="356775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CSSOM</a:t>
            </a:r>
          </a:p>
        </p:txBody>
      </p:sp>
      <p:sp>
        <p:nvSpPr>
          <p:cNvPr id="176" name="Shape 176"/>
          <p:cNvSpPr/>
          <p:nvPr/>
        </p:nvSpPr>
        <p:spPr>
          <a:xfrm>
            <a:off y="2349750" x="2477975"/>
            <a:ext cy="444000" cx="15810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177" name="Shape 177"/>
          <p:cNvSpPr/>
          <p:nvPr/>
        </p:nvSpPr>
        <p:spPr>
          <a:xfrm>
            <a:off y="2349750" x="4935187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Render Tree</a:t>
            </a:r>
          </a:p>
        </p:txBody>
      </p:sp>
      <p:sp>
        <p:nvSpPr>
          <p:cNvPr id="178" name="Shape 178"/>
          <p:cNvSpPr/>
          <p:nvPr/>
        </p:nvSpPr>
        <p:spPr>
          <a:xfrm>
            <a:off y="2349750" x="630265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</a:p>
        </p:txBody>
      </p:sp>
      <p:sp>
        <p:nvSpPr>
          <p:cNvPr id="179" name="Shape 179"/>
          <p:cNvSpPr/>
          <p:nvPr/>
        </p:nvSpPr>
        <p:spPr>
          <a:xfrm>
            <a:off y="2349750" x="7670100"/>
            <a:ext cy="444000" cx="10166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Paint</a:t>
            </a:r>
          </a:p>
        </p:txBody>
      </p:sp>
      <p:cxnSp>
        <p:nvCxnSpPr>
          <p:cNvPr id="180" name="Shape 180"/>
          <p:cNvCxnSpPr>
            <a:stCxn id="171" idx="3"/>
            <a:endCxn id="172" idx="1"/>
          </p:cNvCxnSpPr>
          <p:nvPr/>
        </p:nvCxnSpPr>
        <p:spPr>
          <a:xfrm rot="10800000" flipH="1">
            <a:off y="18301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1" name="Shape 181"/>
          <p:cNvCxnSpPr>
            <a:stCxn id="171" idx="3"/>
            <a:endCxn id="173" idx="1"/>
          </p:cNvCxnSpPr>
          <p:nvPr/>
        </p:nvCxnSpPr>
        <p:spPr>
          <a:xfrm>
            <a:off y="2571750" x="161320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2" name="Shape 182"/>
          <p:cNvCxnSpPr>
            <a:stCxn id="171" idx="3"/>
            <a:endCxn id="176" idx="1"/>
          </p:cNvCxnSpPr>
          <p:nvPr/>
        </p:nvCxnSpPr>
        <p:spPr>
          <a:xfrm>
            <a:off y="2571750" x="1613200"/>
            <a:ext cy="0" cx="8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3" name="Shape 183"/>
          <p:cNvCxnSpPr>
            <a:stCxn id="172" idx="3"/>
            <a:endCxn id="174" idx="1"/>
          </p:cNvCxnSpPr>
          <p:nvPr/>
        </p:nvCxnSpPr>
        <p:spPr>
          <a:xfrm>
            <a:off y="183002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4" name="Shape 184"/>
          <p:cNvCxnSpPr>
            <a:stCxn id="173" idx="3"/>
            <a:endCxn id="175" idx="1"/>
          </p:cNvCxnSpPr>
          <p:nvPr/>
        </p:nvCxnSpPr>
        <p:spPr>
          <a:xfrm>
            <a:off y="3313475" x="2980650"/>
            <a:ext cy="0" cx="5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5" name="Shape 185"/>
          <p:cNvCxnSpPr>
            <a:stCxn id="174" idx="3"/>
            <a:endCxn id="177" idx="1"/>
          </p:cNvCxnSpPr>
          <p:nvPr/>
        </p:nvCxnSpPr>
        <p:spPr>
          <a:xfrm>
            <a:off y="183002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6" name="Shape 186"/>
          <p:cNvCxnSpPr>
            <a:stCxn id="175" idx="3"/>
            <a:endCxn id="177" idx="1"/>
          </p:cNvCxnSpPr>
          <p:nvPr/>
        </p:nvCxnSpPr>
        <p:spPr>
          <a:xfrm rot="10800000" flipH="1">
            <a:off y="2571875" x="4584450"/>
            <a:ext cy="74160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7" name="Shape 187"/>
          <p:cNvCxnSpPr>
            <a:stCxn id="177" idx="3"/>
            <a:endCxn id="178" idx="1"/>
          </p:cNvCxnSpPr>
          <p:nvPr/>
        </p:nvCxnSpPr>
        <p:spPr>
          <a:xfrm>
            <a:off y="2571750" x="5951887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8" name="Shape 188"/>
          <p:cNvCxnSpPr>
            <a:stCxn id="178" idx="3"/>
            <a:endCxn id="179" idx="1"/>
          </p:cNvCxnSpPr>
          <p:nvPr/>
        </p:nvCxnSpPr>
        <p:spPr>
          <a:xfrm>
            <a:off y="2571750" x="7319350"/>
            <a:ext cy="0" cx="3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9" name="Shape 189"/>
          <p:cNvCxnSpPr>
            <a:stCxn id="176" idx="3"/>
            <a:endCxn id="174" idx="3"/>
          </p:cNvCxnSpPr>
          <p:nvPr/>
        </p:nvCxnSpPr>
        <p:spPr>
          <a:xfrm rot="10800000" flipH="1">
            <a:off y="18301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90" name="Shape 190"/>
          <p:cNvCxnSpPr>
            <a:stCxn id="176" idx="3"/>
            <a:endCxn id="175" idx="3"/>
          </p:cNvCxnSpPr>
          <p:nvPr/>
        </p:nvCxnSpPr>
        <p:spPr>
          <a:xfrm>
            <a:off y="2571750" x="4058975"/>
            <a:ext cy="741600" cx="525600"/>
          </a:xfrm>
          <a:prstGeom prst="curvedConnector3">
            <a:avLst>
              <a:gd fmla="val 145282" name="adj1"/>
            </a:avLst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141525" x="457200"/>
            <a:ext cy="61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Construindo o CSSOM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y="947875" x="149945"/>
            <a:ext cy="1857175" cx="796799"/>
            <a:chOff y="947875" x="149945"/>
            <a:chExt cy="1857175" cx="796799"/>
          </a:xfrm>
        </p:grpSpPr>
        <p:sp>
          <p:nvSpPr>
            <p:cNvPr id="197" name="Shape 197"/>
            <p:cNvSpPr txBox="1"/>
            <p:nvPr/>
          </p:nvSpPr>
          <p:spPr>
            <a:xfrm>
              <a:off y="947875" x="149945"/>
              <a:ext cy="273900" cx="796799"/>
            </a:xfrm>
            <a:prstGeom prst="rect">
              <a:avLst/>
            </a:prstGeom>
            <a:solidFill>
              <a:srgbClr val="B0BEC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Characters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y="1475650" x="149945"/>
              <a:ext cy="273900" cx="796799"/>
            </a:xfrm>
            <a:prstGeom prst="rect">
              <a:avLst/>
            </a:prstGeom>
            <a:solidFill>
              <a:srgbClr val="4DB6AC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Tokens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y="1278212" x="517700"/>
              <a:ext cy="140999" cx="115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y="2003400" x="149945"/>
              <a:ext cy="273900" cx="796799"/>
            </a:xfrm>
            <a:prstGeom prst="rect">
              <a:avLst/>
            </a:prstGeom>
            <a:solidFill>
              <a:srgbClr val="4FC3F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Nodes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y="1805962" x="490750"/>
              <a:ext cy="140999" cx="115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3238"/>
                </a:solidFill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y="2531150" x="149945"/>
              <a:ext cy="273900" cx="796799"/>
            </a:xfrm>
            <a:prstGeom prst="rect">
              <a:avLst/>
            </a:prstGeom>
            <a:solidFill>
              <a:srgbClr val="FFAB9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9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CSSOM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y="2333712" x="490750"/>
              <a:ext cy="140999" cx="115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63238"/>
                </a:solidFill>
              </a:endParaRP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y="869125" x="1040100"/>
            <a:ext cy="414599" cx="7656000"/>
            <a:chOff y="869125" x="1040100"/>
            <a:chExt cy="414599" cx="7656000"/>
          </a:xfrm>
        </p:grpSpPr>
        <p:sp>
          <p:nvSpPr>
            <p:cNvPr id="205" name="Shape 205"/>
            <p:cNvSpPr txBox="1"/>
            <p:nvPr/>
          </p:nvSpPr>
          <p:spPr>
            <a:xfrm>
              <a:off y="1038325" x="1040100"/>
              <a:ext cy="245399" cx="76560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rgbClr val="263238"/>
                  </a:solidFill>
                  <a:latin typeface="Consolas"/>
                  <a:ea typeface="Consolas"/>
                  <a:cs typeface="Consolas"/>
                  <a:sym typeface="Consolas"/>
                </a:rPr>
                <a:t>body{font-family:Roboto,sans-serif;background-color:#fafafa;color:#263238}article, ...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y="869125" x="1040100"/>
              <a:ext cy="245399" cx="76560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rgbClr val="263238"/>
                  </a:solidFill>
                  <a:latin typeface="Consolas"/>
                  <a:ea typeface="Consolas"/>
                  <a:cs typeface="Consolas"/>
                  <a:sym typeface="Consolas"/>
                </a:rPr>
                <a:t>20 62 6f 64 79 20 7b 20 20 20 20 20 66 6f 6e 74 2d 66 61 6d 69 6c 79 3a 20 5c 27 ...</a:t>
              </a: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y="1336650" x="1040100"/>
            <a:ext cy="3396285" cx="7551575"/>
            <a:chOff y="1336650" x="1040100"/>
            <a:chExt cy="3396285" cx="7551575"/>
          </a:xfrm>
        </p:grpSpPr>
        <p:sp>
          <p:nvSpPr>
            <p:cNvPr id="208" name="Shape 208"/>
            <p:cNvSpPr/>
            <p:nvPr/>
          </p:nvSpPr>
          <p:spPr>
            <a:xfrm>
              <a:off y="1336650" x="4225647"/>
              <a:ext cy="444600" cx="1035600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y="2003367" x="4225642"/>
              <a:ext cy="444600" cx="1035600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body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y="2694262" x="2664625"/>
              <a:ext cy="520199" cx="1301999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header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y="2694287" x="5457275"/>
              <a:ext cy="520199" cx="1340999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section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y="3529178" x="2796641"/>
              <a:ext cy="444600" cx="1035600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y="3529195" x="5609974"/>
              <a:ext cy="444600" cx="1035600"/>
            </a:xfrm>
            <a:prstGeom prst="ellips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263238"/>
                  </a:solidFill>
                  <a:latin typeface="Roboto"/>
                  <a:ea typeface="Roboto"/>
                  <a:cs typeface="Roboto"/>
                  <a:sym typeface="Roboto"/>
                </a:rPr>
                <a:t>h2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y="4288500" x="2739200"/>
              <a:ext cy="444434" cx="1150501"/>
            </a:xfrm>
            <a:prstGeom prst="flowChartPunchedTap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latin typeface="Roboto"/>
                  <a:ea typeface="Roboto"/>
                  <a:cs typeface="Roboto"/>
                  <a:sym typeface="Roboto"/>
                </a:rPr>
                <a:t>#DEVDAY2014</a:t>
              </a:r>
            </a:p>
          </p:txBody>
        </p:sp>
        <p:cxnSp>
          <p:nvCxnSpPr>
            <p:cNvPr id="215" name="Shape 215"/>
            <p:cNvCxnSpPr>
              <a:stCxn id="208" idx="4"/>
              <a:endCxn id="209" idx="0"/>
            </p:cNvCxnSpPr>
            <p:nvPr/>
          </p:nvCxnSpPr>
          <p:spPr>
            <a:xfrm>
              <a:off y="1781250" x="4743447"/>
              <a:ext cy="2220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16" name="Shape 216"/>
            <p:cNvCxnSpPr>
              <a:stCxn id="209" idx="3"/>
              <a:endCxn id="210" idx="7"/>
            </p:cNvCxnSpPr>
            <p:nvPr/>
          </p:nvCxnSpPr>
          <p:spPr>
            <a:xfrm flipH="1">
              <a:off y="2382857" x="3775802"/>
              <a:ext cy="387600" cx="6015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17" name="Shape 217"/>
            <p:cNvCxnSpPr>
              <a:stCxn id="209" idx="5"/>
              <a:endCxn id="211" idx="0"/>
            </p:cNvCxnSpPr>
            <p:nvPr/>
          </p:nvCxnSpPr>
          <p:spPr>
            <a:xfrm>
              <a:off y="2382857" x="5109582"/>
              <a:ext cy="311400" cx="10182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18" name="Shape 218"/>
            <p:cNvCxnSpPr>
              <a:stCxn id="210" idx="4"/>
              <a:endCxn id="212" idx="0"/>
            </p:cNvCxnSpPr>
            <p:nvPr/>
          </p:nvCxnSpPr>
          <p:spPr>
            <a:xfrm flipH="1">
              <a:off y="3214462" x="3314424"/>
              <a:ext cy="314700" cx="120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19" name="Shape 219"/>
            <p:cNvCxnSpPr>
              <a:stCxn id="212" idx="4"/>
              <a:endCxn id="214" idx="0"/>
            </p:cNvCxnSpPr>
            <p:nvPr/>
          </p:nvCxnSpPr>
          <p:spPr>
            <a:xfrm>
              <a:off y="3973778" x="3314441"/>
              <a:ext cy="3591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20" name="Shape 220"/>
            <p:cNvCxnSpPr>
              <a:stCxn id="213" idx="4"/>
              <a:endCxn id="221" idx="0"/>
            </p:cNvCxnSpPr>
            <p:nvPr/>
          </p:nvCxnSpPr>
          <p:spPr>
            <a:xfrm>
              <a:off y="3973795" x="6127774"/>
              <a:ext cy="3591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22" name="Shape 222"/>
            <p:cNvCxnSpPr>
              <a:stCxn id="211" idx="4"/>
              <a:endCxn id="213" idx="0"/>
            </p:cNvCxnSpPr>
            <p:nvPr/>
          </p:nvCxnSpPr>
          <p:spPr>
            <a:xfrm>
              <a:off y="3214487" x="6127774"/>
              <a:ext cy="314700" cx="0"/>
            </a:xfrm>
            <a:prstGeom prst="straightConnector1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21" name="Shape 221"/>
            <p:cNvSpPr/>
            <p:nvPr/>
          </p:nvSpPr>
          <p:spPr>
            <a:xfrm>
              <a:off y="4288490" x="5312678"/>
              <a:ext cy="444434" cx="1630194"/>
            </a:xfrm>
            <a:prstGeom prst="flowChartPunchedTape">
              <a:avLst/>
            </a:prstGeom>
            <a:solidFill>
              <a:srgbClr val="FFAB91"/>
            </a:solidFill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latin typeface="Roboto"/>
                  <a:ea typeface="Roboto"/>
                  <a:cs typeface="Roboto"/>
                  <a:sym typeface="Roboto"/>
                </a:rPr>
                <a:t>DEVDAY 2014 @ BH/Br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y="1735050" x="5457275"/>
              <a:ext cy="858900" cx="31344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body {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font-family: 'Roboto', sans-serif;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background-color:</a:t>
              </a: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#fafafa;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color:</a:t>
              </a: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#263238; }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y="2267700" x="1040100"/>
              <a:ext cy="722100" cx="27833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header {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B0BEC5"/>
                  </a:solidFill>
                  <a:latin typeface="Consolas"/>
                  <a:ea typeface="Consolas"/>
                  <a:cs typeface="Consolas"/>
                  <a:sym typeface="Consolas"/>
                </a:rPr>
                <a:t>   font-family:</a:t>
              </a:r>
              <a:r>
                <a:rPr sz="1000" lang="en">
                  <a:solidFill>
                    <a:srgbClr val="B0BEC5"/>
                  </a:solidFill>
                  <a:latin typeface="Consolas"/>
                  <a:ea typeface="Consolas"/>
                  <a:cs typeface="Consolas"/>
                  <a:sym typeface="Consolas"/>
                </a:rPr>
                <a:t> 'Roboto', sans-serif;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bg-color:</a:t>
              </a: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#01579b;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color:</a:t>
              </a: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#e1f5fe; }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y="3440175" x="1040100"/>
              <a:ext cy="722100" cx="20586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header a {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B0BEC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sz="1000" lang="en">
                  <a:solidFill>
                    <a:srgbClr val="B0BEC5"/>
                  </a:solidFill>
                  <a:latin typeface="Consolas"/>
                  <a:ea typeface="Consolas"/>
                  <a:cs typeface="Consolas"/>
                  <a:sym typeface="Consolas"/>
                </a:rPr>
                <a:t>color:</a:t>
              </a:r>
              <a:r>
                <a:rPr sz="1000" lang="en">
                  <a:solidFill>
                    <a:srgbClr val="B0BEC5"/>
                  </a:solidFill>
                  <a:latin typeface="Consolas"/>
                  <a:ea typeface="Consolas"/>
                  <a:cs typeface="Consolas"/>
                  <a:sym typeface="Consolas"/>
                </a:rPr>
                <a:t> #e1f5fe;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text-decoration:</a:t>
              </a:r>
              <a:r>
                <a:rPr sz="1000" lang="en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none; }</a:t>
              </a:r>
            </a:p>
          </p:txBody>
        </p:sp>
      </p:grpSp>
      <p:sp>
        <p:nvSpPr>
          <p:cNvPr id="226" name="Shape 226"/>
          <p:cNvSpPr txBox="1"/>
          <p:nvPr/>
        </p:nvSpPr>
        <p:spPr>
          <a:xfrm>
            <a:off y="4546200" x="7425300"/>
            <a:ext cy="265500" cx="126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http://goo.gl/6ptLCJ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