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Josefin Slab"/>
      <p:regular r:id="rId14"/>
      <p:bold r:id="rId15"/>
      <p:italic r:id="rId16"/>
      <p:boldItalic r:id="rId17"/>
    </p:embeddedFont>
    <p:embeddedFont>
      <p:font typeface="Anton"/>
      <p:regular r:id="rId18"/>
    </p:embeddedFont>
    <p:embeddedFont>
      <p:font typeface="Staatliches"/>
      <p:regular r:id="rId19"/>
    </p:embeddedFont>
    <p:embeddedFont>
      <p:font typeface="Anaheim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Josefin Sans"/>
      <p:regular r:id="rId26"/>
      <p:bold r:id="rId27"/>
      <p:italic r:id="rId28"/>
      <p:boldItalic r:id="rId29"/>
    </p:embeddedFont>
    <p:embeddedFont>
      <p:font typeface="Unica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italic.fntdata"/><Relationship Id="rId27" Type="http://schemas.openxmlformats.org/officeDocument/2006/relationships/font" Target="fonts/Josefi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nic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bold.fntdata"/><Relationship Id="rId14" Type="http://schemas.openxmlformats.org/officeDocument/2006/relationships/font" Target="fonts/JosefinSlab-regular.fntdata"/><Relationship Id="rId17" Type="http://schemas.openxmlformats.org/officeDocument/2006/relationships/font" Target="fonts/JosefinSlab-boldItalic.fntdata"/><Relationship Id="rId16" Type="http://schemas.openxmlformats.org/officeDocument/2006/relationships/font" Target="fonts/JosefinSlab-italic.fntdata"/><Relationship Id="rId19" Type="http://schemas.openxmlformats.org/officeDocument/2006/relationships/font" Target="fonts/Staatliches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d253378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d253378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ed253378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ed253378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ed253378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ed253378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2. Tipos de dados e operadores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2165300" y="1026450"/>
            <a:ext cx="19665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Matemáticos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+ </a:t>
            </a:r>
            <a:r>
              <a:rPr lang="pt-BR" sz="1600"/>
              <a:t>Adição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-</a:t>
            </a:r>
            <a:r>
              <a:rPr lang="pt-BR" sz="1600"/>
              <a:t> Subtração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</a:t>
            </a:r>
            <a:r>
              <a:rPr lang="pt-BR" sz="1600"/>
              <a:t> Multiplicação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/ </a:t>
            </a:r>
            <a:r>
              <a:rPr lang="pt-BR" sz="1600"/>
              <a:t>Divisão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%</a:t>
            </a:r>
            <a:r>
              <a:rPr lang="pt-BR" sz="1600"/>
              <a:t> Módulo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** </a:t>
            </a:r>
            <a:r>
              <a:rPr lang="pt-BR" sz="1600"/>
              <a:t>Expoente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=</a:t>
            </a:r>
            <a:r>
              <a:rPr lang="pt-BR" sz="1600"/>
              <a:t> Igualdade</a:t>
            </a:r>
            <a:endParaRPr sz="1600"/>
          </a:p>
        </p:txBody>
      </p:sp>
      <p:sp>
        <p:nvSpPr>
          <p:cNvPr id="161" name="Google Shape;161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oPERADORES</a:t>
            </a:r>
            <a:endParaRPr sz="2800"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4726500" y="1072300"/>
            <a:ext cx="25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Comparação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== 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Iguais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!=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Diferentes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Matemáticos</a:t>
            </a:r>
            <a:endParaRPr sz="28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al de mais | Ícone Gratis"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50" y="1026850"/>
            <a:ext cx="645000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menos.svg - Wikiversidade"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71" y="1809021"/>
            <a:ext cx="847550" cy="84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erisco | Ícone Gratis" id="174" name="Google Shape;17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6112" y="1228900"/>
            <a:ext cx="645000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sh.svg - Wikimedia Commons" id="175" name="Google Shape;17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78925" y="1715972"/>
            <a:ext cx="645000" cy="78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centagem Por Cento Matemática - Gráfico vetorial grátis no Pixabay" id="176" name="Google Shape;17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0313" y="2309425"/>
            <a:ext cx="676563" cy="78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igual.svg - Wikiversidade" id="177" name="Google Shape;17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5550" y="1228900"/>
            <a:ext cx="847550" cy="84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erisco | Ícone Gratis" id="178" name="Google Shape;17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8850" y="2496625"/>
            <a:ext cx="645000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erisco | Ícone Gratis" id="179" name="Google Shape;17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850" y="2496625"/>
            <a:ext cx="645000" cy="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COMPARAÇÃO</a:t>
            </a:r>
            <a:endParaRPr sz="2800"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É maior do que o sinal matemático - ícones de sinais grátis"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925" y="1785275"/>
            <a:ext cx="645021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É menor do que sinal matemático | Ícone Gratis" id="188" name="Google Shape;1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000" y="1785263"/>
            <a:ext cx="645025" cy="6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igual.svg - Wikiversidade" id="189" name="Google Shape;18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762" y="1126300"/>
            <a:ext cx="847550" cy="84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igual.svg - Wikiversidade" id="190" name="Google Shape;19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7000" y="1126300"/>
            <a:ext cx="847550" cy="8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7200475" y="418325"/>
            <a:ext cx="534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600">
                <a:latin typeface="Anaheim"/>
                <a:ea typeface="Anaheim"/>
                <a:cs typeface="Anaheim"/>
                <a:sym typeface="Anaheim"/>
              </a:rPr>
              <a:t>!</a:t>
            </a:r>
            <a:endParaRPr sz="116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Ficheiro:Sinal de igual.svg - Wikiversidade" id="192" name="Google Shape;19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4475" y="1012912"/>
            <a:ext cx="847550" cy="84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É maior do que o sinal matemático - ícones de sinais grátis"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25" y="2612141"/>
            <a:ext cx="607825" cy="60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igual.svg - Wikiversidade" id="194" name="Google Shape;19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450" y="2520338"/>
            <a:ext cx="791450" cy="79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É menor do que sinal matemático | Ícone Gratis"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7575" y="2493800"/>
            <a:ext cx="6798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inal de igual.svg - Wikiversidade" id="196" name="Google Shape;19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4475" y="2452150"/>
            <a:ext cx="763100" cy="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Lógicos</a:t>
            </a:r>
            <a:endParaRPr sz="280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339875" y="514350"/>
            <a:ext cx="918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latin typeface="Anaheim"/>
                <a:ea typeface="Anaheim"/>
                <a:cs typeface="Anaheim"/>
                <a:sym typeface="Anaheim"/>
              </a:rPr>
              <a:t>&amp;</a:t>
            </a:r>
            <a:endParaRPr sz="10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796150" y="1386625"/>
            <a:ext cx="1038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0">
                <a:latin typeface="Anaheim"/>
                <a:ea typeface="Anaheim"/>
                <a:cs typeface="Anaheim"/>
                <a:sym typeface="Anaheim"/>
              </a:rPr>
              <a:t>|</a:t>
            </a:r>
            <a:endParaRPr sz="105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File:Arial caret.svg - Wikipedia" id="213" name="Google Shape;213;p30"/>
          <p:cNvPicPr preferRelativeResize="0"/>
          <p:nvPr/>
        </p:nvPicPr>
        <p:blipFill rotWithShape="1">
          <a:blip r:embed="rId5">
            <a:alphaModFix/>
          </a:blip>
          <a:srcRect b="41352" l="31429" r="31463" t="14851"/>
          <a:stretch/>
        </p:blipFill>
        <p:spPr>
          <a:xfrm>
            <a:off x="1082825" y="1959188"/>
            <a:ext cx="1038000" cy="122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l Desenho Para Colorir - Ultra Coloring Pages" id="214" name="Google Shape;214;p30"/>
          <p:cNvPicPr preferRelativeResize="0"/>
          <p:nvPr/>
        </p:nvPicPr>
        <p:blipFill rotWithShape="1">
          <a:blip r:embed="rId6">
            <a:alphaModFix/>
          </a:blip>
          <a:srcRect b="38113" l="23793" r="22205" t="40026"/>
          <a:stretch/>
        </p:blipFill>
        <p:spPr>
          <a:xfrm>
            <a:off x="7388226" y="1221450"/>
            <a:ext cx="1593358" cy="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909225" y="1026450"/>
            <a:ext cx="19665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Matemáticos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+ </a:t>
            </a:r>
            <a:r>
              <a:rPr lang="pt-BR" sz="1600"/>
              <a:t>Adição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-</a:t>
            </a:r>
            <a:r>
              <a:rPr lang="pt-BR" sz="1600"/>
              <a:t> Subtração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</a:t>
            </a:r>
            <a:r>
              <a:rPr lang="pt-BR" sz="1600"/>
              <a:t> Multiplicação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/ </a:t>
            </a:r>
            <a:r>
              <a:rPr lang="pt-BR" sz="1600"/>
              <a:t>Divisão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%</a:t>
            </a:r>
            <a:r>
              <a:rPr lang="pt-BR" sz="1600"/>
              <a:t> Módulo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** </a:t>
            </a:r>
            <a:r>
              <a:rPr lang="pt-BR" sz="1600"/>
              <a:t>Expoente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=</a:t>
            </a:r>
            <a:r>
              <a:rPr lang="pt-BR" sz="1600"/>
              <a:t> Igualdade</a:t>
            </a:r>
            <a:endParaRPr sz="1600"/>
          </a:p>
        </p:txBody>
      </p:sp>
      <p:sp>
        <p:nvSpPr>
          <p:cNvPr id="220" name="Google Shape;220;p31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oPERADORES</a:t>
            </a:r>
            <a:endParaRPr sz="280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6453650" y="1026450"/>
            <a:ext cx="244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Lógicos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&amp;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And (e)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|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Or (ou)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^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XOR (ou exclusivo)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~ 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NOT (não)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525475" y="1028000"/>
            <a:ext cx="25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Comparação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== 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Iguais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!=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Diferentes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que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&gt;=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Maior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b="1"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&lt;=</a:t>
            </a:r>
            <a:r>
              <a:rPr lang="pt-BR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Menor ou igual</a:t>
            </a:r>
            <a:endParaRPr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