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Josefin Slab"/>
      <p:regular r:id="rId16"/>
      <p:bold r:id="rId17"/>
      <p:italic r:id="rId18"/>
      <p:boldItalic r:id="rId19"/>
    </p:embeddedFont>
    <p:embeddedFont>
      <p:font typeface="Anton"/>
      <p:regular r:id="rId20"/>
    </p:embeddedFont>
    <p:embeddedFont>
      <p:font typeface="Staatliches"/>
      <p:regular r:id="rId21"/>
    </p:embeddedFont>
    <p:embeddedFont>
      <p:font typeface="Anaheim"/>
      <p:regular r:id="rId22"/>
    </p:embeddedFont>
    <p:embeddedFont>
      <p:font typeface="Poppins"/>
      <p:regular r:id="rId23"/>
      <p:bold r:id="rId24"/>
      <p:italic r:id="rId25"/>
      <p:boldItalic r:id="rId26"/>
    </p:embeddedFont>
    <p:embeddedFont>
      <p:font typeface="Abel"/>
      <p:regular r:id="rId27"/>
    </p:embeddedFont>
    <p:embeddedFont>
      <p:font typeface="Josefin Sans"/>
      <p:regular r:id="rId28"/>
      <p:bold r:id="rId29"/>
      <p:italic r:id="rId30"/>
      <p:boldItalic r:id="rId31"/>
    </p:embeddedFont>
    <p:embeddedFont>
      <p:font typeface="Unica On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ton-regular.fntdata"/><Relationship Id="rId22" Type="http://schemas.openxmlformats.org/officeDocument/2006/relationships/font" Target="fonts/Anaheim-regular.fntdata"/><Relationship Id="rId21" Type="http://schemas.openxmlformats.org/officeDocument/2006/relationships/font" Target="fonts/Staatliches-regular.fntdata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28" Type="http://schemas.openxmlformats.org/officeDocument/2006/relationships/font" Target="fonts/JosefinSans-regular.fntdata"/><Relationship Id="rId27" Type="http://schemas.openxmlformats.org/officeDocument/2006/relationships/font" Target="fonts/Abe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osefi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JosefinSans-boldItalic.fntdata"/><Relationship Id="rId30" Type="http://schemas.openxmlformats.org/officeDocument/2006/relationships/font" Target="fonts/Josefi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Unica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JosefinSlab-bold.fntdata"/><Relationship Id="rId16" Type="http://schemas.openxmlformats.org/officeDocument/2006/relationships/font" Target="fonts/JosefinSlab-regular.fntdata"/><Relationship Id="rId19" Type="http://schemas.openxmlformats.org/officeDocument/2006/relationships/font" Target="fonts/JosefinSlab-boldItalic.fntdata"/><Relationship Id="rId18" Type="http://schemas.openxmlformats.org/officeDocument/2006/relationships/font" Target="fonts/JosefinSlab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a09f40a8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a09f40a8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a03b347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a03b347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a317d10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a317d10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317d10f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a317d10f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a317d10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a317d10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a317d10f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a317d10f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a317d10f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a317d10f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a317d10f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a317d10f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a09f40a8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a09f40a8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4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6" name="Google Shape;86;p14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4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4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2" name="Google Shape;92;p14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4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15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18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5" name="Google Shape;125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pt-BR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pt-BR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pt-BR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pt-BR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1" name="Google Shape;13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4" name="Google Shape;134;p2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9" name="Google Shape;139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4294967295" type="ctrTitle"/>
          </p:nvPr>
        </p:nvSpPr>
        <p:spPr>
          <a:xfrm>
            <a:off x="1880075" y="2851600"/>
            <a:ext cx="54462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2D406A"/>
                </a:solidFill>
                <a:latin typeface="Poppins"/>
                <a:ea typeface="Poppins"/>
                <a:cs typeface="Poppins"/>
                <a:sym typeface="Poppins"/>
              </a:rPr>
              <a:t>2. Tipos de dados e operadores</a:t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2D406A"/>
              </a:solidFill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36957" l="8239" r="14469" t="20209"/>
          <a:stretch/>
        </p:blipFill>
        <p:spPr>
          <a:xfrm>
            <a:off x="1610250" y="498750"/>
            <a:ext cx="5923500" cy="229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200" y="3897775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idx="1" type="subTitle"/>
          </p:nvPr>
        </p:nvSpPr>
        <p:spPr>
          <a:xfrm>
            <a:off x="909225" y="1026450"/>
            <a:ext cx="1966500" cy="23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Aritmética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+ </a:t>
            </a:r>
            <a:r>
              <a:rPr lang="pt-BR" sz="1600"/>
              <a:t>Adição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-</a:t>
            </a:r>
            <a:r>
              <a:rPr lang="pt-BR" sz="1600"/>
              <a:t> Subtração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*</a:t>
            </a:r>
            <a:r>
              <a:rPr lang="pt-BR" sz="1600"/>
              <a:t> Multiplicação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/ </a:t>
            </a:r>
            <a:r>
              <a:rPr lang="pt-BR" sz="1600"/>
              <a:t>Divisão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%</a:t>
            </a:r>
            <a:r>
              <a:rPr lang="pt-BR" sz="1600"/>
              <a:t> Módulo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** </a:t>
            </a:r>
            <a:r>
              <a:rPr lang="pt-BR" sz="1600"/>
              <a:t>Expoente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=</a:t>
            </a:r>
            <a:r>
              <a:rPr lang="pt-BR" sz="1600"/>
              <a:t> Igualdade</a:t>
            </a:r>
            <a:endParaRPr sz="1600"/>
          </a:p>
        </p:txBody>
      </p:sp>
      <p:sp>
        <p:nvSpPr>
          <p:cNvPr id="210" name="Google Shape;210;p33"/>
          <p:cNvSpPr txBox="1"/>
          <p:nvPr>
            <p:ph idx="2" type="ctrTitle"/>
          </p:nvPr>
        </p:nvSpPr>
        <p:spPr>
          <a:xfrm>
            <a:off x="4970250" y="418325"/>
            <a:ext cx="4173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python: oPERADORES</a:t>
            </a:r>
            <a:endParaRPr sz="2800"/>
          </a:p>
        </p:txBody>
      </p:sp>
      <p:pic>
        <p:nvPicPr>
          <p:cNvPr id="211" name="Google Shape;211;p33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212" name="Google Shape;2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 txBox="1"/>
          <p:nvPr/>
        </p:nvSpPr>
        <p:spPr>
          <a:xfrm>
            <a:off x="6435350" y="1026450"/>
            <a:ext cx="244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Lógicos</a:t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b="1"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&amp;</a:t>
            </a:r>
            <a:r>
              <a:rPr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And (e)</a:t>
            </a:r>
            <a:endParaRPr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b="1"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|</a:t>
            </a:r>
            <a:r>
              <a:rPr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Or (ou)</a:t>
            </a:r>
            <a:endParaRPr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b="1"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^</a:t>
            </a:r>
            <a:r>
              <a:rPr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XOR (ou exclusivo)</a:t>
            </a:r>
            <a:endParaRPr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b="1"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~ </a:t>
            </a:r>
            <a:r>
              <a:rPr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NOT (não)</a:t>
            </a:r>
            <a:endParaRPr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3525475" y="1028000"/>
            <a:ext cx="2501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Comparação</a:t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b="1"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== </a:t>
            </a:r>
            <a:r>
              <a:rPr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Iguais</a:t>
            </a:r>
            <a:endParaRPr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b="1"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!=</a:t>
            </a:r>
            <a:r>
              <a:rPr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Diferentes</a:t>
            </a:r>
            <a:endParaRPr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b="1"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&gt;</a:t>
            </a:r>
            <a:r>
              <a:rPr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Maior que</a:t>
            </a:r>
            <a:endParaRPr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b="1"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&lt;</a:t>
            </a:r>
            <a:r>
              <a:rPr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Menor que</a:t>
            </a:r>
            <a:endParaRPr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b="1"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&gt;=</a:t>
            </a:r>
            <a:r>
              <a:rPr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Maior ou igual</a:t>
            </a:r>
            <a:endParaRPr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b="1"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&lt;=</a:t>
            </a:r>
            <a:r>
              <a:rPr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Menor ou igual</a:t>
            </a:r>
            <a:endParaRPr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camp GIFs - Get the best GIF on GIPHY"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2" type="ctrTitle"/>
          </p:nvPr>
        </p:nvSpPr>
        <p:spPr>
          <a:xfrm>
            <a:off x="3616025" y="418325"/>
            <a:ext cx="5527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PRINT() - Imprime no dispositivo o que foi definido</a:t>
            </a:r>
            <a:endParaRPr sz="2300"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2" type="ctrTitle"/>
          </p:nvPr>
        </p:nvSpPr>
        <p:spPr>
          <a:xfrm>
            <a:off x="3616025" y="418325"/>
            <a:ext cx="5527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input() - Ler a entrada do usuário</a:t>
            </a:r>
            <a:endParaRPr sz="2300"/>
          </a:p>
        </p:txBody>
      </p:sp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idx="2" type="ctrTitle"/>
          </p:nvPr>
        </p:nvSpPr>
        <p:spPr>
          <a:xfrm>
            <a:off x="3623825" y="418325"/>
            <a:ext cx="5520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inteiro (int)</a:t>
            </a:r>
            <a:endParaRPr sz="2800"/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2" type="ctrTitle"/>
          </p:nvPr>
        </p:nvSpPr>
        <p:spPr>
          <a:xfrm>
            <a:off x="3623825" y="418325"/>
            <a:ext cx="5520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ponto flutuante (float)</a:t>
            </a:r>
            <a:endParaRPr sz="2800"/>
          </a:p>
        </p:txBody>
      </p:sp>
      <p:pic>
        <p:nvPicPr>
          <p:cNvPr id="182" name="Google Shape;182;p29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idx="2" type="ctrTitle"/>
          </p:nvPr>
        </p:nvSpPr>
        <p:spPr>
          <a:xfrm>
            <a:off x="3623825" y="418325"/>
            <a:ext cx="5520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800"/>
              <a:t>string  </a:t>
            </a:r>
            <a:r>
              <a:rPr lang="pt-BR" sz="2800"/>
              <a:t>(str)</a:t>
            </a:r>
            <a:endParaRPr sz="2800"/>
          </a:p>
        </p:txBody>
      </p:sp>
      <p:pic>
        <p:nvPicPr>
          <p:cNvPr id="189" name="Google Shape;189;p30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idx="2" type="ctrTitle"/>
          </p:nvPr>
        </p:nvSpPr>
        <p:spPr>
          <a:xfrm>
            <a:off x="3623825" y="418325"/>
            <a:ext cx="5520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800"/>
              <a:t>booleano </a:t>
            </a:r>
            <a:r>
              <a:rPr lang="pt-BR" sz="2800"/>
              <a:t>(bool)</a:t>
            </a:r>
            <a:endParaRPr sz="2800"/>
          </a:p>
        </p:txBody>
      </p:sp>
      <p:pic>
        <p:nvPicPr>
          <p:cNvPr id="196" name="Google Shape;196;p31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97" name="Google Shape;1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idx="4294967295" type="ctrTitle"/>
          </p:nvPr>
        </p:nvSpPr>
        <p:spPr>
          <a:xfrm>
            <a:off x="1880075" y="2851600"/>
            <a:ext cx="54462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2D406A"/>
                </a:solidFill>
                <a:latin typeface="Poppins"/>
                <a:ea typeface="Poppins"/>
                <a:cs typeface="Poppins"/>
                <a:sym typeface="Poppins"/>
              </a:rPr>
              <a:t>Obrigado!</a:t>
            </a:r>
            <a:endParaRPr sz="4500">
              <a:solidFill>
                <a:srgbClr val="2D406A"/>
              </a:solidFill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36957" l="8239" r="14469" t="20209"/>
          <a:stretch/>
        </p:blipFill>
        <p:spPr>
          <a:xfrm>
            <a:off x="1610250" y="498750"/>
            <a:ext cx="5923500" cy="229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204" name="Google Shape;2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200" y="3897775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FAFAFA"/>
      </a:dk1>
      <a:lt1>
        <a:srgbClr val="FFCEAA"/>
      </a:lt1>
      <a:dk2>
        <a:srgbClr val="FFB37A"/>
      </a:dk2>
      <a:lt2>
        <a:srgbClr val="FFA45F"/>
      </a:lt2>
      <a:accent1>
        <a:srgbClr val="E78841"/>
      </a:accent1>
      <a:accent2>
        <a:srgbClr val="D16717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