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Anton"/>
      <p:regular r:id="rId17"/>
    </p:embeddedFont>
    <p:embeddedFont>
      <p:font typeface="Staatliches"/>
      <p:regular r:id="rId18"/>
    </p:embeddedFont>
    <p:embeddedFont>
      <p:font typeface="Anaheim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Kulim Park"/>
      <p:regular r:id="rId24"/>
      <p:bold r:id="rId25"/>
      <p:italic r:id="rId26"/>
      <p:boldItalic r:id="rId27"/>
    </p:embeddedFont>
    <p:embeddedFont>
      <p:font typeface="Abel"/>
      <p:regular r:id="rId28"/>
    </p:embeddedFont>
    <p:embeddedFont>
      <p:font typeface="Josefin Sans"/>
      <p:regular r:id="rId29"/>
      <p:bold r:id="rId30"/>
      <p:italic r:id="rId31"/>
      <p:boldItalic r:id="rId32"/>
    </p:embeddedFont>
    <p:embeddedFont>
      <p:font typeface="Unic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KulimPark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ulimPark-italic.fntdata"/><Relationship Id="rId25" Type="http://schemas.openxmlformats.org/officeDocument/2006/relationships/font" Target="fonts/KulimPark-bold.fntdata"/><Relationship Id="rId28" Type="http://schemas.openxmlformats.org/officeDocument/2006/relationships/font" Target="fonts/Abel-regular.fntdata"/><Relationship Id="rId27" Type="http://schemas.openxmlformats.org/officeDocument/2006/relationships/font" Target="fonts/KulimPar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6.xml"/><Relationship Id="rId33" Type="http://schemas.openxmlformats.org/officeDocument/2006/relationships/font" Target="fonts/UnicaOne-regular.fntdata"/><Relationship Id="rId10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13" Type="http://schemas.openxmlformats.org/officeDocument/2006/relationships/font" Target="fonts/JosefinSlab-regular.fntdata"/><Relationship Id="rId12" Type="http://schemas.openxmlformats.org/officeDocument/2006/relationships/slide" Target="slides/slide7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Anton-regular.fntdata"/><Relationship Id="rId16" Type="http://schemas.openxmlformats.org/officeDocument/2006/relationships/font" Target="fonts/JosefinSlab-boldItalic.fntdata"/><Relationship Id="rId19" Type="http://schemas.openxmlformats.org/officeDocument/2006/relationships/font" Target="fonts/Anaheim-regular.fntdata"/><Relationship Id="rId1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ef6414f2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cef6414f2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ef6414f2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ef6414f2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7e65528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7e65528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ce594e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6ce594e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ce594e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ce594e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7e654f416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7e654f416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gif"/><Relationship Id="rId6" Type="http://schemas.openxmlformats.org/officeDocument/2006/relationships/image" Target="../media/image3.gif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gif"/><Relationship Id="rId6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48900" y="37634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Curso MOOC de Ensino de Programação </a:t>
            </a:r>
            <a:endParaRPr b="1" sz="17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da Linguagem Python</a:t>
            </a:r>
            <a:endParaRPr b="1" sz="17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1393" l="0" r="0" t="14713"/>
          <a:stretch/>
        </p:blipFill>
        <p:spPr>
          <a:xfrm>
            <a:off x="739850" y="983975"/>
            <a:ext cx="7664274" cy="288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2305488" y="991250"/>
            <a:ext cx="2082024" cy="2984405"/>
            <a:chOff x="73463" y="1221025"/>
            <a:chExt cx="2082024" cy="2984405"/>
          </a:xfrm>
        </p:grpSpPr>
        <p:pic>
          <p:nvPicPr>
            <p:cNvPr id="156" name="Google Shape;156;p25"/>
            <p:cNvPicPr preferRelativeResize="0"/>
            <p:nvPr/>
          </p:nvPicPr>
          <p:blipFill rotWithShape="1">
            <a:blip r:embed="rId3">
              <a:alphaModFix/>
            </a:blip>
            <a:srcRect b="21029" l="0" r="0" t="19482"/>
            <a:stretch/>
          </p:blipFill>
          <p:spPr>
            <a:xfrm>
              <a:off x="115200" y="1421350"/>
              <a:ext cx="1998551" cy="258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5"/>
            <p:cNvSpPr/>
            <p:nvPr/>
          </p:nvSpPr>
          <p:spPr>
            <a:xfrm>
              <a:off x="73463" y="1221025"/>
              <a:ext cx="2082024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5"/>
          <p:cNvGrpSpPr/>
          <p:nvPr/>
        </p:nvGrpSpPr>
        <p:grpSpPr>
          <a:xfrm>
            <a:off x="1301899" y="4859681"/>
            <a:ext cx="6158974" cy="196836"/>
            <a:chOff x="-279749" y="4350986"/>
            <a:chExt cx="4600713" cy="196876"/>
          </a:xfrm>
        </p:grpSpPr>
        <p:sp>
          <p:nvSpPr>
            <p:cNvPr id="159" name="Google Shape;159;p25"/>
            <p:cNvSpPr/>
            <p:nvPr/>
          </p:nvSpPr>
          <p:spPr>
            <a:xfrm>
              <a:off x="-279749" y="4350986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5"/>
          <p:cNvSpPr txBox="1"/>
          <p:nvPr/>
        </p:nvSpPr>
        <p:spPr>
          <a:xfrm>
            <a:off x="2241450" y="3972250"/>
            <a:ext cx="2210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dk1"/>
                </a:highlight>
                <a:latin typeface="Kulim Park"/>
                <a:ea typeface="Kulim Park"/>
                <a:cs typeface="Kulim Park"/>
                <a:sym typeface="Kulim Park"/>
              </a:rPr>
              <a:t>João Lucas Sousa Reis</a:t>
            </a:r>
            <a:endParaRPr>
              <a:highlight>
                <a:schemeClr val="dk1"/>
              </a:highlight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dk1"/>
                </a:highlight>
                <a:latin typeface="Kulim Park"/>
                <a:ea typeface="Kulim Park"/>
                <a:cs typeface="Kulim Park"/>
                <a:sym typeface="Kulim Park"/>
              </a:rPr>
              <a:t>joao.lucas.ssr@gmail.com</a:t>
            </a:r>
            <a:endParaRPr>
              <a:highlight>
                <a:schemeClr val="dk1"/>
              </a:highlight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387500" y="3972250"/>
            <a:ext cx="2451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dk1"/>
                </a:highlight>
                <a:latin typeface="Kulim Park"/>
                <a:ea typeface="Kulim Park"/>
                <a:cs typeface="Kulim Park"/>
                <a:sym typeface="Kulim Park"/>
              </a:rPr>
              <a:t>João Vítor Morandi Lemos</a:t>
            </a:r>
            <a:endParaRPr>
              <a:highlight>
                <a:schemeClr val="dk1"/>
              </a:highlight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dk1"/>
                </a:highlight>
                <a:latin typeface="Kulim Park"/>
                <a:ea typeface="Kulim Park"/>
                <a:cs typeface="Kulim Park"/>
                <a:sym typeface="Kulim Park"/>
              </a:rPr>
              <a:t>joaolemos4000@gmail.com </a:t>
            </a:r>
            <a:endParaRPr>
              <a:highlight>
                <a:schemeClr val="dk1"/>
              </a:highlight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575" y="461495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type="ctrTitle"/>
          </p:nvPr>
        </p:nvSpPr>
        <p:spPr>
          <a:xfrm>
            <a:off x="5180650" y="40227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</a:rPr>
              <a:t>autores</a:t>
            </a:r>
            <a:endParaRPr sz="3000"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31394" l="8229" r="12712" t="19520"/>
          <a:stretch/>
        </p:blipFill>
        <p:spPr>
          <a:xfrm>
            <a:off x="51750" y="4407275"/>
            <a:ext cx="1292626" cy="69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5"/>
          <p:cNvGrpSpPr/>
          <p:nvPr/>
        </p:nvGrpSpPr>
        <p:grpSpPr>
          <a:xfrm>
            <a:off x="4571988" y="991238"/>
            <a:ext cx="2082024" cy="2984405"/>
            <a:chOff x="4571988" y="991238"/>
            <a:chExt cx="2082024" cy="2984405"/>
          </a:xfrm>
        </p:grpSpPr>
        <p:sp>
          <p:nvSpPr>
            <p:cNvPr id="170" name="Google Shape;170;p25"/>
            <p:cNvSpPr/>
            <p:nvPr/>
          </p:nvSpPr>
          <p:spPr>
            <a:xfrm>
              <a:off x="4571988" y="991238"/>
              <a:ext cx="2082024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15225" y="1153099"/>
              <a:ext cx="1995550" cy="2660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5"/>
          <p:cNvSpPr txBox="1"/>
          <p:nvPr/>
        </p:nvSpPr>
        <p:spPr>
          <a:xfrm>
            <a:off x="2057400" y="4482375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Kulim Park"/>
                <a:ea typeface="Kulim Park"/>
                <a:cs typeface="Kulim Park"/>
                <a:sym typeface="Kulim Park"/>
              </a:rPr>
              <a:t>Ambos graduando em Engenharia de Software na UnB - FGA</a:t>
            </a: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4294967295" type="body"/>
          </p:nvPr>
        </p:nvSpPr>
        <p:spPr>
          <a:xfrm>
            <a:off x="848625" y="1025650"/>
            <a:ext cx="76887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ulim Park"/>
              <a:buChar char="●"/>
            </a:pPr>
            <a:r>
              <a:rPr lang="pt-BR" sz="1600">
                <a:latin typeface="Kulim Park"/>
                <a:ea typeface="Kulim Park"/>
                <a:cs typeface="Kulim Park"/>
                <a:sym typeface="Kulim Park"/>
              </a:rPr>
              <a:t>Curso de Introdutório de Programação</a:t>
            </a:r>
            <a:endParaRPr sz="1600"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ulim Park"/>
              <a:buChar char="○"/>
            </a:pPr>
            <a:r>
              <a:rPr lang="pt-BR" sz="1600">
                <a:latin typeface="Kulim Park"/>
                <a:ea typeface="Kulim Park"/>
                <a:cs typeface="Kulim Park"/>
                <a:sym typeface="Kulim Park"/>
              </a:rPr>
              <a:t>Linguagem: </a:t>
            </a:r>
            <a:r>
              <a:rPr b="1" lang="pt-BR" sz="1600">
                <a:latin typeface="Kulim Park"/>
                <a:ea typeface="Kulim Park"/>
                <a:cs typeface="Kulim Park"/>
                <a:sym typeface="Kulim Park"/>
              </a:rPr>
              <a:t>Python</a:t>
            </a:r>
            <a:endParaRPr b="1" sz="160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type="ctrTitle"/>
          </p:nvPr>
        </p:nvSpPr>
        <p:spPr>
          <a:xfrm>
            <a:off x="5285750" y="402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É O ENSINAÊ?</a:t>
            </a:r>
            <a:endParaRPr sz="3000"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31394" l="8229" r="12712" t="19520"/>
          <a:stretch/>
        </p:blipFill>
        <p:spPr>
          <a:xfrm>
            <a:off x="51750" y="4407275"/>
            <a:ext cx="1292626" cy="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4150" y="1025643"/>
            <a:ext cx="1427150" cy="141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875" y="2745088"/>
            <a:ext cx="1510925" cy="1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3125" y="3073775"/>
            <a:ext cx="23050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848625" y="2034400"/>
            <a:ext cx="59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ulim Park"/>
              <a:buChar char="●"/>
            </a:pPr>
            <a:r>
              <a:rPr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Metodologia de </a:t>
            </a:r>
            <a:r>
              <a:rPr b="1"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Massive Open Online Courses (MOOC)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848625" y="2711650"/>
            <a:ext cx="59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ulim Park"/>
              <a:buChar char="●"/>
            </a:pPr>
            <a:r>
              <a:rPr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Publicação das Aulas</a:t>
            </a:r>
            <a:endParaRPr sz="16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ulim Park"/>
              <a:buChar char="○"/>
            </a:pPr>
            <a:r>
              <a:rPr b="1"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Facebook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48625" y="3679150"/>
            <a:ext cx="59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ulim Park"/>
              <a:buChar char="●"/>
            </a:pPr>
            <a:r>
              <a:rPr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Publicação dos Exercícios</a:t>
            </a:r>
            <a:endParaRPr sz="160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Kulim Park"/>
              <a:buChar char="○"/>
            </a:pPr>
            <a:r>
              <a:rPr b="1" lang="pt-BR" sz="16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URI Online Judge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727650" y="1397275"/>
            <a:ext cx="46542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3"/>
              <a:buFont typeface="Kulim Park"/>
              <a:buChar char="●"/>
            </a:pPr>
            <a:r>
              <a:rPr lang="pt-BR" sz="1602">
                <a:latin typeface="Kulim Park"/>
                <a:ea typeface="Kulim Park"/>
                <a:cs typeface="Kulim Park"/>
                <a:sym typeface="Kulim Park"/>
              </a:rPr>
              <a:t>Introduzir sobre a Tecnologia de Informação e a sua importância no mercado atual.</a:t>
            </a:r>
            <a:endParaRPr sz="1602">
              <a:latin typeface="Kulim Park"/>
              <a:ea typeface="Kulim Park"/>
              <a:cs typeface="Kulim Park"/>
              <a:sym typeface="Kulim Park"/>
            </a:endParaRPr>
          </a:p>
          <a:p>
            <a:pPr indent="-330358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3"/>
              <a:buFont typeface="Kulim Park"/>
              <a:buChar char="●"/>
            </a:pPr>
            <a:r>
              <a:rPr lang="pt-BR" sz="1602">
                <a:latin typeface="Kulim Park"/>
                <a:ea typeface="Kulim Park"/>
                <a:cs typeface="Kulim Park"/>
                <a:sym typeface="Kulim Park"/>
              </a:rPr>
              <a:t>D</a:t>
            </a:r>
            <a:r>
              <a:rPr lang="pt-BR" sz="1602">
                <a:latin typeface="Kulim Park"/>
                <a:ea typeface="Kulim Park"/>
                <a:cs typeface="Kulim Park"/>
                <a:sym typeface="Kulim Park"/>
              </a:rPr>
              <a:t>isseminar o conhecimento em programação por meio de um curso introdutório de programação disponível em redes sociais.</a:t>
            </a:r>
            <a:endParaRPr sz="1602">
              <a:latin typeface="Kulim Park"/>
              <a:ea typeface="Kulim Park"/>
              <a:cs typeface="Kulim Park"/>
              <a:sym typeface="Kulim Park"/>
            </a:endParaRPr>
          </a:p>
          <a:p>
            <a:pPr indent="-330358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3"/>
              <a:buFont typeface="Kulim Park"/>
              <a:buChar char="●"/>
            </a:pPr>
            <a:r>
              <a:rPr lang="pt-BR" sz="1602">
                <a:latin typeface="Kulim Park"/>
                <a:ea typeface="Kulim Park"/>
                <a:cs typeface="Kulim Park"/>
                <a:sym typeface="Kulim Park"/>
              </a:rPr>
              <a:t>Exercer um dinâmica intuitiva com vídeo-aulas e exercícios utilizando conceitos de Gamificação.</a:t>
            </a:r>
            <a:endParaRPr sz="1602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ctrTitle"/>
          </p:nvPr>
        </p:nvSpPr>
        <p:spPr>
          <a:xfrm>
            <a:off x="5223525" y="41137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objetivOS </a:t>
            </a:r>
            <a:endParaRPr sz="3000"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31394" l="8229" r="12712" t="19520"/>
          <a:stretch/>
        </p:blipFill>
        <p:spPr>
          <a:xfrm>
            <a:off x="51750" y="4407275"/>
            <a:ext cx="1292626" cy="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725" y="134948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802925" y="1353275"/>
            <a:ext cx="76887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Kulim Park"/>
              <a:buChar char="●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Aulas em vídeos serão publicadas na página do Facebook do curso toda semana.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Kulim Park"/>
              <a:buChar char="●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Listas de exercícios serão publicadas no Facebook via postagem pós-aulas.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Kulim Park"/>
              <a:buChar char="●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Questionários serão publicados para coleta de dados.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Kulim Park"/>
              <a:buChar char="○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Satisfação.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Kulim Park"/>
              <a:buChar char="○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Desempenho.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Kulim Park"/>
              <a:buChar char="●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Desafios e extras serão publicados ao longo da semana.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Font typeface="Kulim Park"/>
              <a:buChar char="●"/>
            </a:pPr>
            <a:r>
              <a:rPr lang="pt-BR" sz="1500">
                <a:latin typeface="Kulim Park"/>
                <a:ea typeface="Kulim Park"/>
                <a:cs typeface="Kulim Park"/>
                <a:sym typeface="Kulim Park"/>
              </a:rPr>
              <a:t>O curso é totalmente GRATUITO, divulguem aos amigos e interessados em aprender.</a:t>
            </a:r>
            <a:endParaRPr sz="150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type="ctrTitle"/>
          </p:nvPr>
        </p:nvSpPr>
        <p:spPr>
          <a:xfrm>
            <a:off x="4460850" y="429725"/>
            <a:ext cx="395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Como vai funcionar?</a:t>
            </a:r>
            <a:endParaRPr sz="3000"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31394" l="8229" r="12712" t="19520"/>
          <a:stretch/>
        </p:blipFill>
        <p:spPr>
          <a:xfrm>
            <a:off x="51750" y="4407275"/>
            <a:ext cx="1292626" cy="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975" y="2311825"/>
            <a:ext cx="1837250" cy="18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275" y="2795400"/>
            <a:ext cx="1505700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5563775" y="4168175"/>
            <a:ext cx="3439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500">
                <a:latin typeface="Kulim Park"/>
                <a:ea typeface="Kulim Park"/>
                <a:cs typeface="Kulim Park"/>
                <a:sym typeface="Kulim Park"/>
              </a:rPr>
              <a:t>OBS: Cronograma sujeito a alteração</a:t>
            </a:r>
            <a:endParaRPr b="1" sz="150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type="ctrTitle"/>
          </p:nvPr>
        </p:nvSpPr>
        <p:spPr>
          <a:xfrm>
            <a:off x="4460850" y="429725"/>
            <a:ext cx="395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cronograma previsto</a:t>
            </a:r>
            <a:endParaRPr sz="3000"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31394" l="8229" r="12712" t="19520"/>
          <a:stretch/>
        </p:blipFill>
        <p:spPr>
          <a:xfrm>
            <a:off x="51750" y="4407275"/>
            <a:ext cx="1292626" cy="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350" y="1089250"/>
            <a:ext cx="37814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975" y="4560200"/>
            <a:ext cx="1427149" cy="4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1644075" y="3765775"/>
            <a:ext cx="48129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057400" y="3784150"/>
            <a:ext cx="516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2"/>
                </a:solidFill>
                <a:latin typeface="Anaheim"/>
                <a:ea typeface="Anaheim"/>
                <a:cs typeface="Anaheim"/>
                <a:sym typeface="Anaheim"/>
              </a:rPr>
              <a:t>ATÉ BREVE!</a:t>
            </a:r>
            <a:endParaRPr sz="4800">
              <a:solidFill>
                <a:schemeClr val="accen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