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1895" r:id="rId3"/>
    <p:sldId id="1938" r:id="rId5"/>
    <p:sldId id="1876" r:id="rId6"/>
    <p:sldId id="1930" r:id="rId7"/>
    <p:sldId id="1932" r:id="rId8"/>
    <p:sldId id="1929" r:id="rId9"/>
    <p:sldId id="1912" r:id="rId10"/>
    <p:sldId id="1847" r:id="rId11"/>
    <p:sldId id="1898" r:id="rId12"/>
    <p:sldId id="1925" r:id="rId13"/>
    <p:sldId id="1939" r:id="rId14"/>
    <p:sldId id="1940" r:id="rId15"/>
    <p:sldId id="1883" r:id="rId16"/>
    <p:sldId id="1791" r:id="rId17"/>
    <p:sldId id="1927" r:id="rId18"/>
    <p:sldId id="1884" r:id="rId19"/>
    <p:sldId id="1900" r:id="rId20"/>
    <p:sldId id="1906" r:id="rId21"/>
    <p:sldId id="385" r:id="rId22"/>
    <p:sldId id="1935" r:id="rId23"/>
    <p:sldId id="1941" r:id="rId24"/>
    <p:sldId id="1942" r:id="rId25"/>
    <p:sldId id="391" r:id="rId26"/>
    <p:sldId id="1943" r:id="rId27"/>
    <p:sldId id="191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7C"/>
    <a:srgbClr val="D1B69B"/>
    <a:srgbClr val="58B692"/>
    <a:srgbClr val="DCC8B4"/>
    <a:srgbClr val="DDC7B5"/>
    <a:srgbClr val="E6D6C9"/>
    <a:srgbClr val="008386"/>
    <a:srgbClr val="FCFCFC"/>
    <a:srgbClr val="F7F7F7"/>
    <a:srgbClr val="C7E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90" autoAdjust="0"/>
    <p:restoredTop sz="95244" autoAdjust="0"/>
  </p:normalViewPr>
  <p:slideViewPr>
    <p:cSldViewPr>
      <p:cViewPr varScale="1">
        <p:scale>
          <a:sx n="104" d="100"/>
          <a:sy n="104" d="100"/>
        </p:scale>
        <p:origin x="224" y="129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文中提到在分布式环境中对强化学习智能体进行异步训练</a:t>
            </a:r>
            <a:endParaRPr lang="zh-CN" altLang="en-US" dirty="0"/>
          </a:p>
          <a:p>
            <a:r>
              <a:rPr lang="zh-CN" altLang="en-US" dirty="0"/>
              <a:t>比</a:t>
            </a:r>
            <a:r>
              <a:rPr lang="en-US" altLang="zh-CN" dirty="0"/>
              <a:t>DQN</a:t>
            </a:r>
            <a:r>
              <a:rPr lang="zh-CN" altLang="en-US" dirty="0"/>
              <a:t>要更强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文中提到在分布式环境中对强化学习智能体进行异步训练</a:t>
            </a:r>
            <a:endParaRPr lang="zh-CN" altLang="en-US" dirty="0"/>
          </a:p>
          <a:p>
            <a:r>
              <a:rPr lang="zh-CN" altLang="en-US" dirty="0"/>
              <a:t>比</a:t>
            </a:r>
            <a:r>
              <a:rPr lang="en-US" altLang="zh-CN" dirty="0"/>
              <a:t>DQN</a:t>
            </a:r>
            <a:r>
              <a:rPr lang="zh-CN" altLang="en-US" dirty="0"/>
              <a:t>要更强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27952" y="696344"/>
            <a:ext cx="10136096" cy="546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52400" dist="76200" dir="5400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450032" y="1143169"/>
            <a:ext cx="9291936" cy="4571663"/>
          </a:xfrm>
          <a:prstGeom prst="rect">
            <a:avLst/>
          </a:prstGeom>
          <a:solidFill>
            <a:schemeClr val="bg1"/>
          </a:solidFill>
          <a:ln w="19050">
            <a:solidFill>
              <a:srgbClr val="E8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28704" y="319315"/>
            <a:ext cx="11534592" cy="621937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12700" dir="5400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22515" y="505420"/>
            <a:ext cx="11146971" cy="5847160"/>
          </a:xfrm>
          <a:prstGeom prst="rect">
            <a:avLst/>
          </a:prstGeom>
          <a:solidFill>
            <a:schemeClr val="bg1"/>
          </a:solidFill>
          <a:ln w="19050">
            <a:solidFill>
              <a:srgbClr val="E8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 userDrawn="1"/>
        </p:nvSpPr>
        <p:spPr bwMode="auto">
          <a:xfrm>
            <a:off x="-2196" y="1588"/>
            <a:ext cx="2959414" cy="3417070"/>
          </a:xfrm>
          <a:custGeom>
            <a:avLst/>
            <a:gdLst>
              <a:gd name="T0" fmla="*/ 0 w 2024"/>
              <a:gd name="T1" fmla="*/ 0 h 2337"/>
              <a:gd name="T2" fmla="*/ 0 w 2024"/>
              <a:gd name="T3" fmla="*/ 2337 h 2337"/>
              <a:gd name="T4" fmla="*/ 2024 w 2024"/>
              <a:gd name="T5" fmla="*/ 0 h 2337"/>
              <a:gd name="T6" fmla="*/ 0 w 2024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4" h="2337">
                <a:moveTo>
                  <a:pt x="0" y="0"/>
                </a:moveTo>
                <a:lnTo>
                  <a:pt x="0" y="2337"/>
                </a:lnTo>
                <a:lnTo>
                  <a:pt x="2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 bwMode="auto">
          <a:xfrm>
            <a:off x="0" y="1588"/>
            <a:ext cx="7577420" cy="6856413"/>
          </a:xfrm>
          <a:custGeom>
            <a:avLst/>
            <a:gdLst>
              <a:gd name="connsiteX0" fmla="*/ 1804307 w 7571070"/>
              <a:gd name="connsiteY0" fmla="*/ 0 h 6856413"/>
              <a:gd name="connsiteX1" fmla="*/ 7571070 w 7571070"/>
              <a:gd name="connsiteY1" fmla="*/ 0 h 6856413"/>
              <a:gd name="connsiteX2" fmla="*/ 1635483 w 7571070"/>
              <a:gd name="connsiteY2" fmla="*/ 6856413 h 6856413"/>
              <a:gd name="connsiteX3" fmla="*/ 0 w 7571070"/>
              <a:gd name="connsiteY3" fmla="*/ 6856413 h 6856413"/>
              <a:gd name="connsiteX4" fmla="*/ 0 w 7571070"/>
              <a:gd name="connsiteY4" fmla="*/ 2085041 h 6856413"/>
              <a:gd name="connsiteX5" fmla="*/ 1804307 w 7571070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1070" h="6856413">
                <a:moveTo>
                  <a:pt x="1804307" y="0"/>
                </a:moveTo>
                <a:lnTo>
                  <a:pt x="7571070" y="0"/>
                </a:lnTo>
                <a:lnTo>
                  <a:pt x="1635483" y="6856413"/>
                </a:lnTo>
                <a:lnTo>
                  <a:pt x="0" y="6856413"/>
                </a:lnTo>
                <a:lnTo>
                  <a:pt x="0" y="2085041"/>
                </a:lnTo>
                <a:lnTo>
                  <a:pt x="1804307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" name="任意多边形 3"/>
          <p:cNvSpPr/>
          <p:nvPr userDrawn="1"/>
        </p:nvSpPr>
        <p:spPr bwMode="auto">
          <a:xfrm>
            <a:off x="6350" y="1588"/>
            <a:ext cx="9797941" cy="6856413"/>
          </a:xfrm>
          <a:custGeom>
            <a:avLst/>
            <a:gdLst>
              <a:gd name="connsiteX0" fmla="*/ 4031178 w 9797941"/>
              <a:gd name="connsiteY0" fmla="*/ 0 h 6856413"/>
              <a:gd name="connsiteX1" fmla="*/ 9797941 w 9797941"/>
              <a:gd name="connsiteY1" fmla="*/ 0 h 6856413"/>
              <a:gd name="connsiteX2" fmla="*/ 3862355 w 9797941"/>
              <a:gd name="connsiteY2" fmla="*/ 6856413 h 6856413"/>
              <a:gd name="connsiteX3" fmla="*/ 0 w 9797941"/>
              <a:gd name="connsiteY3" fmla="*/ 6856413 h 6856413"/>
              <a:gd name="connsiteX4" fmla="*/ 0 w 9797941"/>
              <a:gd name="connsiteY4" fmla="*/ 4654058 h 6856413"/>
              <a:gd name="connsiteX5" fmla="*/ 4031178 w 9797941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7941" h="6856413">
                <a:moveTo>
                  <a:pt x="4031178" y="0"/>
                </a:moveTo>
                <a:lnTo>
                  <a:pt x="9797941" y="0"/>
                </a:lnTo>
                <a:lnTo>
                  <a:pt x="3862355" y="6856413"/>
                </a:lnTo>
                <a:lnTo>
                  <a:pt x="0" y="6856413"/>
                </a:lnTo>
                <a:lnTo>
                  <a:pt x="0" y="4654058"/>
                </a:lnTo>
                <a:lnTo>
                  <a:pt x="4031178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 bwMode="auto">
          <a:xfrm>
            <a:off x="160524" y="1588"/>
            <a:ext cx="12031477" cy="6856413"/>
          </a:xfrm>
          <a:custGeom>
            <a:avLst/>
            <a:gdLst>
              <a:gd name="connsiteX0" fmla="*/ 5937190 w 12031477"/>
              <a:gd name="connsiteY0" fmla="*/ 0 h 6856413"/>
              <a:gd name="connsiteX1" fmla="*/ 12031477 w 12031477"/>
              <a:gd name="connsiteY1" fmla="*/ 0 h 6856413"/>
              <a:gd name="connsiteX2" fmla="*/ 12031477 w 12031477"/>
              <a:gd name="connsiteY2" fmla="*/ 1522109 h 6856413"/>
              <a:gd name="connsiteX3" fmla="*/ 7413353 w 12031477"/>
              <a:gd name="connsiteY3" fmla="*/ 6856413 h 6856413"/>
              <a:gd name="connsiteX4" fmla="*/ 0 w 12031477"/>
              <a:gd name="connsiteY4" fmla="*/ 6856413 h 6856413"/>
              <a:gd name="connsiteX5" fmla="*/ 5937190 w 12031477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477" h="6856413">
                <a:moveTo>
                  <a:pt x="5937190" y="0"/>
                </a:moveTo>
                <a:lnTo>
                  <a:pt x="12031477" y="0"/>
                </a:lnTo>
                <a:lnTo>
                  <a:pt x="12031477" y="1522109"/>
                </a:lnTo>
                <a:lnTo>
                  <a:pt x="7413353" y="6856413"/>
                </a:lnTo>
                <a:lnTo>
                  <a:pt x="0" y="6856413"/>
                </a:lnTo>
                <a:lnTo>
                  <a:pt x="593719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 bwMode="auto">
          <a:xfrm>
            <a:off x="5267994" y="1588"/>
            <a:ext cx="6924007" cy="6856413"/>
          </a:xfrm>
          <a:custGeom>
            <a:avLst/>
            <a:gdLst>
              <a:gd name="connsiteX0" fmla="*/ 5935586 w 6924007"/>
              <a:gd name="connsiteY0" fmla="*/ 0 h 6856413"/>
              <a:gd name="connsiteX1" fmla="*/ 6924007 w 6924007"/>
              <a:gd name="connsiteY1" fmla="*/ 0 h 6856413"/>
              <a:gd name="connsiteX2" fmla="*/ 6924007 w 6924007"/>
              <a:gd name="connsiteY2" fmla="*/ 3424381 h 6856413"/>
              <a:gd name="connsiteX3" fmla="*/ 3954530 w 6924007"/>
              <a:gd name="connsiteY3" fmla="*/ 6856413 h 6856413"/>
              <a:gd name="connsiteX4" fmla="*/ 0 w 6924007"/>
              <a:gd name="connsiteY4" fmla="*/ 6856413 h 6856413"/>
              <a:gd name="connsiteX5" fmla="*/ 5935586 w 6924007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4007" h="6856413">
                <a:moveTo>
                  <a:pt x="5935586" y="0"/>
                </a:moveTo>
                <a:lnTo>
                  <a:pt x="6924007" y="0"/>
                </a:lnTo>
                <a:lnTo>
                  <a:pt x="6924007" y="3424381"/>
                </a:lnTo>
                <a:lnTo>
                  <a:pt x="3954530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 bwMode="auto">
          <a:xfrm>
            <a:off x="7573876" y="1523697"/>
            <a:ext cx="4618124" cy="5334304"/>
          </a:xfrm>
          <a:custGeom>
            <a:avLst/>
            <a:gdLst>
              <a:gd name="connsiteX0" fmla="*/ 4618124 w 4618124"/>
              <a:gd name="connsiteY0" fmla="*/ 0 h 5334304"/>
              <a:gd name="connsiteX1" fmla="*/ 4618124 w 4618124"/>
              <a:gd name="connsiteY1" fmla="*/ 760324 h 5334304"/>
              <a:gd name="connsiteX2" fmla="*/ 660310 w 4618124"/>
              <a:gd name="connsiteY2" fmla="*/ 5334304 h 5334304"/>
              <a:gd name="connsiteX3" fmla="*/ 0 w 4618124"/>
              <a:gd name="connsiteY3" fmla="*/ 5334304 h 5334304"/>
              <a:gd name="connsiteX4" fmla="*/ 4618124 w 4618124"/>
              <a:gd name="connsiteY4" fmla="*/ 0 h 533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8124" h="5334304">
                <a:moveTo>
                  <a:pt x="4618124" y="0"/>
                </a:moveTo>
                <a:lnTo>
                  <a:pt x="4618124" y="760324"/>
                </a:lnTo>
                <a:lnTo>
                  <a:pt x="660310" y="5334304"/>
                </a:lnTo>
                <a:lnTo>
                  <a:pt x="0" y="5334304"/>
                </a:lnTo>
                <a:lnTo>
                  <a:pt x="46181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318866" y="1589"/>
            <a:ext cx="7873134" cy="6856412"/>
            <a:chOff x="2828321" y="1588"/>
            <a:chExt cx="9363679" cy="8154471"/>
          </a:xfrm>
        </p:grpSpPr>
        <p:sp>
          <p:nvSpPr>
            <p:cNvPr id="9" name="Freeform 9"/>
            <p:cNvSpPr/>
            <p:nvPr/>
          </p:nvSpPr>
          <p:spPr bwMode="auto">
            <a:xfrm>
              <a:off x="2828321" y="1588"/>
              <a:ext cx="9363679" cy="8154471"/>
            </a:xfrm>
            <a:custGeom>
              <a:avLst/>
              <a:gdLst>
                <a:gd name="T0" fmla="*/ 6404 w 6404"/>
                <a:gd name="T1" fmla="*/ 0 h 5577"/>
                <a:gd name="T2" fmla="*/ 4827 w 6404"/>
                <a:gd name="T3" fmla="*/ 0 h 5577"/>
                <a:gd name="T4" fmla="*/ 0 w 6404"/>
                <a:gd name="T5" fmla="*/ 5577 h 5577"/>
                <a:gd name="T6" fmla="*/ 5239 w 6404"/>
                <a:gd name="T7" fmla="*/ 5577 h 5577"/>
                <a:gd name="T8" fmla="*/ 6404 w 6404"/>
                <a:gd name="T9" fmla="*/ 4229 h 5577"/>
                <a:gd name="T10" fmla="*/ 6404 w 6404"/>
                <a:gd name="T11" fmla="*/ 0 h 5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4" h="5577">
                  <a:moveTo>
                    <a:pt x="6404" y="0"/>
                  </a:moveTo>
                  <a:lnTo>
                    <a:pt x="4827" y="0"/>
                  </a:lnTo>
                  <a:lnTo>
                    <a:pt x="0" y="5577"/>
                  </a:lnTo>
                  <a:lnTo>
                    <a:pt x="5239" y="5577"/>
                  </a:lnTo>
                  <a:lnTo>
                    <a:pt x="6404" y="4229"/>
                  </a:lnTo>
                  <a:lnTo>
                    <a:pt x="6404" y="0"/>
                  </a:lnTo>
                  <a:close/>
                </a:path>
              </a:pathLst>
            </a:custGeom>
            <a:solidFill>
              <a:srgbClr val="008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10488582" y="2810399"/>
              <a:ext cx="1703418" cy="5345660"/>
            </a:xfrm>
            <a:custGeom>
              <a:avLst/>
              <a:gdLst>
                <a:gd name="T0" fmla="*/ 1165 w 1165"/>
                <a:gd name="T1" fmla="*/ 0 h 3656"/>
                <a:gd name="T2" fmla="*/ 1165 w 1165"/>
                <a:gd name="T3" fmla="*/ 0 h 3656"/>
                <a:gd name="T4" fmla="*/ 1165 w 1165"/>
                <a:gd name="T5" fmla="*/ 421 h 3656"/>
                <a:gd name="T6" fmla="*/ 1165 w 1165"/>
                <a:gd name="T7" fmla="*/ 2308 h 3656"/>
                <a:gd name="T8" fmla="*/ 0 w 1165"/>
                <a:gd name="T9" fmla="*/ 3656 h 3656"/>
                <a:gd name="T10" fmla="*/ 910 w 1165"/>
                <a:gd name="T11" fmla="*/ 3656 h 3656"/>
                <a:gd name="T12" fmla="*/ 1165 w 1165"/>
                <a:gd name="T13" fmla="*/ 3360 h 3656"/>
                <a:gd name="T14" fmla="*/ 1165 w 1165"/>
                <a:gd name="T15" fmla="*/ 0 h 3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5" h="3656">
                  <a:moveTo>
                    <a:pt x="1165" y="0"/>
                  </a:moveTo>
                  <a:lnTo>
                    <a:pt x="1165" y="0"/>
                  </a:lnTo>
                  <a:lnTo>
                    <a:pt x="1165" y="421"/>
                  </a:lnTo>
                  <a:lnTo>
                    <a:pt x="1165" y="2308"/>
                  </a:lnTo>
                  <a:lnTo>
                    <a:pt x="0" y="3656"/>
                  </a:lnTo>
                  <a:lnTo>
                    <a:pt x="910" y="3656"/>
                  </a:lnTo>
                  <a:lnTo>
                    <a:pt x="1165" y="3360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6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任意多边形 10"/>
          <p:cNvSpPr/>
          <p:nvPr userDrawn="1"/>
        </p:nvSpPr>
        <p:spPr bwMode="auto">
          <a:xfrm>
            <a:off x="8687990" y="2810399"/>
            <a:ext cx="3504011" cy="4047602"/>
          </a:xfrm>
          <a:custGeom>
            <a:avLst/>
            <a:gdLst>
              <a:gd name="connsiteX0" fmla="*/ 3504011 w 3504011"/>
              <a:gd name="connsiteY0" fmla="*/ 0 h 4047602"/>
              <a:gd name="connsiteX1" fmla="*/ 3504011 w 3504011"/>
              <a:gd name="connsiteY1" fmla="*/ 615570 h 4047602"/>
              <a:gd name="connsiteX2" fmla="*/ 534533 w 3504011"/>
              <a:gd name="connsiteY2" fmla="*/ 4047602 h 4047602"/>
              <a:gd name="connsiteX3" fmla="*/ 0 w 3504011"/>
              <a:gd name="connsiteY3" fmla="*/ 4047602 h 4047602"/>
              <a:gd name="connsiteX4" fmla="*/ 3504011 w 3504011"/>
              <a:gd name="connsiteY4" fmla="*/ 0 h 40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4011" h="4047602">
                <a:moveTo>
                  <a:pt x="3504011" y="0"/>
                </a:moveTo>
                <a:lnTo>
                  <a:pt x="3504011" y="615570"/>
                </a:lnTo>
                <a:lnTo>
                  <a:pt x="534533" y="4047602"/>
                </a:lnTo>
                <a:lnTo>
                  <a:pt x="0" y="4047602"/>
                </a:lnTo>
                <a:lnTo>
                  <a:pt x="3504011" y="0"/>
                </a:lnTo>
                <a:close/>
              </a:path>
            </a:pathLst>
          </a:custGeom>
          <a:solidFill>
            <a:srgbClr val="63B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 bwMode="auto">
          <a:xfrm>
            <a:off x="5285540" y="1588"/>
            <a:ext cx="6906461" cy="6856413"/>
          </a:xfrm>
          <a:custGeom>
            <a:avLst/>
            <a:gdLst>
              <a:gd name="connsiteX0" fmla="*/ 5935586 w 6906461"/>
              <a:gd name="connsiteY0" fmla="*/ 0 h 6856413"/>
              <a:gd name="connsiteX1" fmla="*/ 6906461 w 6906461"/>
              <a:gd name="connsiteY1" fmla="*/ 0 h 6856413"/>
              <a:gd name="connsiteX2" fmla="*/ 6906461 w 6906461"/>
              <a:gd name="connsiteY2" fmla="*/ 3789921 h 6856413"/>
              <a:gd name="connsiteX3" fmla="*/ 4254998 w 6906461"/>
              <a:gd name="connsiteY3" fmla="*/ 6856413 h 6856413"/>
              <a:gd name="connsiteX4" fmla="*/ 0 w 6906461"/>
              <a:gd name="connsiteY4" fmla="*/ 6856413 h 6856413"/>
              <a:gd name="connsiteX5" fmla="*/ 5935586 w 6906461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461" h="6856413">
                <a:moveTo>
                  <a:pt x="5935586" y="0"/>
                </a:moveTo>
                <a:lnTo>
                  <a:pt x="6906461" y="0"/>
                </a:lnTo>
                <a:lnTo>
                  <a:pt x="6906461" y="3789921"/>
                </a:lnTo>
                <a:lnTo>
                  <a:pt x="4254998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 bwMode="auto">
          <a:xfrm>
            <a:off x="3643532" y="1588"/>
            <a:ext cx="8548468" cy="6856413"/>
          </a:xfrm>
          <a:custGeom>
            <a:avLst/>
            <a:gdLst>
              <a:gd name="connsiteX0" fmla="*/ 5935586 w 8548468"/>
              <a:gd name="connsiteY0" fmla="*/ 0 h 6856413"/>
              <a:gd name="connsiteX1" fmla="*/ 8548468 w 8548468"/>
              <a:gd name="connsiteY1" fmla="*/ 0 h 6856413"/>
              <a:gd name="connsiteX2" fmla="*/ 8548468 w 8548468"/>
              <a:gd name="connsiteY2" fmla="*/ 1894961 h 6856413"/>
              <a:gd name="connsiteX3" fmla="*/ 4255728 w 8548468"/>
              <a:gd name="connsiteY3" fmla="*/ 6856413 h 6856413"/>
              <a:gd name="connsiteX4" fmla="*/ 0 w 8548468"/>
              <a:gd name="connsiteY4" fmla="*/ 6856413 h 6856413"/>
              <a:gd name="connsiteX5" fmla="*/ 5935586 w 8548468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48468" h="6856413">
                <a:moveTo>
                  <a:pt x="5935586" y="0"/>
                </a:moveTo>
                <a:lnTo>
                  <a:pt x="8548468" y="0"/>
                </a:lnTo>
                <a:lnTo>
                  <a:pt x="8548468" y="1894961"/>
                </a:lnTo>
                <a:lnTo>
                  <a:pt x="4255728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 bwMode="auto">
          <a:xfrm>
            <a:off x="906462" y="1588"/>
            <a:ext cx="11285539" cy="6856413"/>
          </a:xfrm>
          <a:custGeom>
            <a:avLst/>
            <a:gdLst>
              <a:gd name="connsiteX0" fmla="*/ 5938416 w 11285539"/>
              <a:gd name="connsiteY0" fmla="*/ 0 h 6856413"/>
              <a:gd name="connsiteX1" fmla="*/ 11285539 w 11285539"/>
              <a:gd name="connsiteY1" fmla="*/ 0 h 6856413"/>
              <a:gd name="connsiteX2" fmla="*/ 11285539 w 11285539"/>
              <a:gd name="connsiteY2" fmla="*/ 141830 h 6856413"/>
              <a:gd name="connsiteX3" fmla="*/ 5471543 w 11285539"/>
              <a:gd name="connsiteY3" fmla="*/ 6856413 h 6856413"/>
              <a:gd name="connsiteX4" fmla="*/ 0 w 11285539"/>
              <a:gd name="connsiteY4" fmla="*/ 6856413 h 6856413"/>
              <a:gd name="connsiteX5" fmla="*/ 5938416 w 11285539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5539" h="6856413">
                <a:moveTo>
                  <a:pt x="5938416" y="0"/>
                </a:moveTo>
                <a:lnTo>
                  <a:pt x="11285539" y="0"/>
                </a:lnTo>
                <a:lnTo>
                  <a:pt x="11285539" y="141830"/>
                </a:lnTo>
                <a:lnTo>
                  <a:pt x="5471543" y="6856413"/>
                </a:lnTo>
                <a:lnTo>
                  <a:pt x="0" y="6856413"/>
                </a:lnTo>
                <a:lnTo>
                  <a:pt x="5938416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 bwMode="auto">
          <a:xfrm>
            <a:off x="6350" y="1588"/>
            <a:ext cx="9509895" cy="6856413"/>
          </a:xfrm>
          <a:custGeom>
            <a:avLst/>
            <a:gdLst>
              <a:gd name="connsiteX0" fmla="*/ 3858643 w 9509895"/>
              <a:gd name="connsiteY0" fmla="*/ 0 h 6856413"/>
              <a:gd name="connsiteX1" fmla="*/ 9509895 w 9509895"/>
              <a:gd name="connsiteY1" fmla="*/ 0 h 6856413"/>
              <a:gd name="connsiteX2" fmla="*/ 3575538 w 9509895"/>
              <a:gd name="connsiteY2" fmla="*/ 6856413 h 6856413"/>
              <a:gd name="connsiteX3" fmla="*/ 0 w 9509895"/>
              <a:gd name="connsiteY3" fmla="*/ 6856413 h 6856413"/>
              <a:gd name="connsiteX4" fmla="*/ 0 w 9509895"/>
              <a:gd name="connsiteY4" fmla="*/ 4453742 h 6856413"/>
              <a:gd name="connsiteX5" fmla="*/ 3858643 w 9509895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9895" h="6856413">
                <a:moveTo>
                  <a:pt x="3858643" y="0"/>
                </a:moveTo>
                <a:lnTo>
                  <a:pt x="9509895" y="0"/>
                </a:lnTo>
                <a:lnTo>
                  <a:pt x="3575538" y="6856413"/>
                </a:lnTo>
                <a:lnTo>
                  <a:pt x="0" y="6856413"/>
                </a:lnTo>
                <a:lnTo>
                  <a:pt x="0" y="4453742"/>
                </a:lnTo>
                <a:lnTo>
                  <a:pt x="3858643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 bwMode="auto">
          <a:xfrm>
            <a:off x="6350" y="1588"/>
            <a:ext cx="8539020" cy="6856413"/>
          </a:xfrm>
          <a:custGeom>
            <a:avLst/>
            <a:gdLst>
              <a:gd name="connsiteX0" fmla="*/ 5622009 w 8539020"/>
              <a:gd name="connsiteY0" fmla="*/ 0 h 6856413"/>
              <a:gd name="connsiteX1" fmla="*/ 8539020 w 8539020"/>
              <a:gd name="connsiteY1" fmla="*/ 0 h 6856413"/>
              <a:gd name="connsiteX2" fmla="*/ 2603434 w 8539020"/>
              <a:gd name="connsiteY2" fmla="*/ 6856413 h 6856413"/>
              <a:gd name="connsiteX3" fmla="*/ 0 w 8539020"/>
              <a:gd name="connsiteY3" fmla="*/ 6856413 h 6856413"/>
              <a:gd name="connsiteX4" fmla="*/ 0 w 8539020"/>
              <a:gd name="connsiteY4" fmla="*/ 6490532 h 6856413"/>
              <a:gd name="connsiteX5" fmla="*/ 5622009 w 8539020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9020" h="6856413">
                <a:moveTo>
                  <a:pt x="5622009" y="0"/>
                </a:moveTo>
                <a:lnTo>
                  <a:pt x="8539020" y="0"/>
                </a:lnTo>
                <a:lnTo>
                  <a:pt x="2603434" y="6856413"/>
                </a:lnTo>
                <a:lnTo>
                  <a:pt x="0" y="6856413"/>
                </a:lnTo>
                <a:lnTo>
                  <a:pt x="0" y="6490532"/>
                </a:lnTo>
                <a:lnTo>
                  <a:pt x="562200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noFill/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91344" y="188641"/>
            <a:ext cx="11809312" cy="6480719"/>
            <a:chOff x="374072" y="431175"/>
            <a:chExt cx="11443857" cy="5995651"/>
          </a:xfrm>
        </p:grpSpPr>
        <p:sp>
          <p:nvSpPr>
            <p:cNvPr id="14" name="矩形 13"/>
            <p:cNvSpPr/>
            <p:nvPr/>
          </p:nvSpPr>
          <p:spPr>
            <a:xfrm>
              <a:off x="374072" y="431175"/>
              <a:ext cx="11443857" cy="5995651"/>
            </a:xfrm>
            <a:prstGeom prst="rect">
              <a:avLst/>
            </a:prstGeom>
            <a:noFill/>
            <a:ln w="6350">
              <a:solidFill>
                <a:srgbClr val="39405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0264" y="515597"/>
              <a:ext cx="11271475" cy="5826807"/>
            </a:xfrm>
            <a:prstGeom prst="rect">
              <a:avLst/>
            </a:prstGeom>
            <a:solidFill>
              <a:srgbClr val="F4F4F6"/>
            </a:solidFill>
            <a:ln w="19050">
              <a:solidFill>
                <a:srgbClr val="39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87453" y="-688"/>
            <a:ext cx="648250" cy="1632326"/>
            <a:chOff x="220070" y="-2"/>
            <a:chExt cx="1954479" cy="4921479"/>
          </a:xfrm>
        </p:grpSpPr>
        <p:sp>
          <p:nvSpPr>
            <p:cNvPr id="17" name="任意多边形 16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6200000" flipV="1">
              <a:off x="-1093847" y="1313915"/>
              <a:ext cx="3456778" cy="828943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0800000">
            <a:off x="11356474" y="5229415"/>
            <a:ext cx="647780" cy="1632326"/>
            <a:chOff x="221486" y="-2"/>
            <a:chExt cx="1953063" cy="4921479"/>
          </a:xfrm>
        </p:grpSpPr>
        <p:sp>
          <p:nvSpPr>
            <p:cNvPr id="31" name="任意多边形 30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6200000" flipV="1">
              <a:off x="-1092433" y="1313918"/>
              <a:ext cx="3456778" cy="828940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solidFill>
            <a:srgbClr val="F4F4F6"/>
          </a:solidFill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335362" y="-1"/>
            <a:ext cx="1515226" cy="5131436"/>
            <a:chOff x="335362" y="-1"/>
            <a:chExt cx="1515226" cy="5131436"/>
          </a:xfrm>
        </p:grpSpPr>
        <p:sp>
          <p:nvSpPr>
            <p:cNvPr id="30" name="任意多边形 29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10384621" y="1726564"/>
            <a:ext cx="1515226" cy="5131436"/>
            <a:chOff x="335362" y="-1"/>
            <a:chExt cx="1515226" cy="5131436"/>
          </a:xfrm>
        </p:grpSpPr>
        <p:sp>
          <p:nvSpPr>
            <p:cNvPr id="34" name="任意多边形 33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1589"/>
            <a:ext cx="12192391" cy="685641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等腰三角形 2"/>
          <p:cNvSpPr/>
          <p:nvPr userDrawn="1"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E6D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search.bilibili.com/all?keyword=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jlucs-2119-qiyeshixun/homework-python-data-visualiz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api.bilibili.com/x/web-interface/popular/series/one?number=1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平行四边形 104"/>
          <p:cNvSpPr/>
          <p:nvPr/>
        </p:nvSpPr>
        <p:spPr>
          <a:xfrm rot="10800000" flipV="1">
            <a:off x="3359696" y="1844824"/>
            <a:ext cx="5472607" cy="209129"/>
          </a:xfrm>
          <a:prstGeom prst="parallelogram">
            <a:avLst>
              <a:gd name="adj" fmla="val 3709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4014880" y="3768666"/>
            <a:ext cx="4162236" cy="396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企业实训答辩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3130445" y="4155897"/>
            <a:ext cx="5953160" cy="17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719736" y="2702103"/>
            <a:ext cx="49642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3600" dirty="0" err="1">
                <a:solidFill>
                  <a:srgbClr val="3E919C"/>
                </a:solidFill>
                <a:effectLst/>
              </a:rPr>
              <a:t>Bilibili</a:t>
            </a:r>
            <a:r>
              <a:rPr lang="zh-CN" altLang="en-US" sz="3600" dirty="0">
                <a:solidFill>
                  <a:srgbClr val="3E919C"/>
                </a:solidFill>
                <a:effectLst/>
              </a:rPr>
              <a:t>数据爬取及分析</a:t>
            </a:r>
            <a:endParaRPr lang="zh-CN" altLang="en-US" sz="3600" dirty="0">
              <a:solidFill>
                <a:srgbClr val="3E919C"/>
              </a:solidFill>
              <a:effectLst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72421" y="4560799"/>
            <a:ext cx="34163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 dirty="0">
                <a:solidFill>
                  <a:srgbClr val="3E919C"/>
                </a:solidFill>
                <a:effectLst/>
                <a:latin typeface="+mn-ea"/>
                <a:ea typeface="+mn-ea"/>
              </a:rPr>
              <a:t>李林峰，李唯聪，张越，张轶博</a:t>
            </a:r>
            <a:endParaRPr lang="zh-CN" altLang="en-US" sz="1800" dirty="0">
              <a:solidFill>
                <a:srgbClr val="3E919C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16" y="522763"/>
            <a:ext cx="10323779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573016"/>
            <a:ext cx="10467795" cy="2920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92" y="348026"/>
            <a:ext cx="10657184" cy="30166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3191"/>
            <a:ext cx="10631800" cy="3108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386742"/>
            <a:ext cx="10945216" cy="30497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390768"/>
            <a:ext cx="11089232" cy="3080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3926181" y="2899102"/>
            <a:ext cx="433965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分区热播统计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9751" y="3873193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04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241969" y="649263"/>
            <a:ext cx="370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分区热播统计</a:t>
            </a:r>
            <a:r>
              <a:rPr lang="en-US" altLang="zh-CN" sz="2800" dirty="0"/>
              <a:t>——</a:t>
            </a:r>
            <a:r>
              <a:rPr lang="zh-CN" altLang="en-US" sz="2800" dirty="0"/>
              <a:t>数据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904894" y="1220902"/>
            <a:ext cx="3822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时间区间：</a:t>
            </a:r>
            <a:r>
              <a:rPr kumimoji="1" lang="en-US" altLang="zh-CN" dirty="0"/>
              <a:t>20220202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20220302</a:t>
            </a:r>
            <a:endParaRPr kumimoji="1" lang="en-US" altLang="zh-CN" dirty="0"/>
          </a:p>
          <a:p>
            <a:r>
              <a:rPr kumimoji="1" lang="zh-CN" altLang="en-US" dirty="0"/>
              <a:t>抽取每个分区一个月内，播放量</a:t>
            </a:r>
            <a:r>
              <a:rPr kumimoji="1" lang="en-US" altLang="zh-CN" dirty="0"/>
              <a:t>top(50)</a:t>
            </a:r>
            <a:r>
              <a:rPr kumimoji="1" lang="zh-CN" altLang="en-US" dirty="0"/>
              <a:t>的视频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062431" y="649263"/>
            <a:ext cx="4067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分区热播统计</a:t>
            </a:r>
            <a:r>
              <a:rPr lang="en-US" altLang="zh-CN" sz="2800" dirty="0"/>
              <a:t>——</a:t>
            </a:r>
            <a:r>
              <a:rPr lang="zh-CN" altLang="en-US" sz="2800" dirty="0"/>
              <a:t>可视化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904894" y="1220902"/>
            <a:ext cx="3822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1848683" y="2976266"/>
            <a:ext cx="849463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全站视频实时排行榜可视化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05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49234" y="649263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全站视频实时排行榜可视化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" name="Text Box 1"/>
          <p:cNvSpPr txBox="1"/>
          <p:nvPr/>
        </p:nvSpPr>
        <p:spPr>
          <a:xfrm>
            <a:off x="1103630" y="1383665"/>
            <a:ext cx="9984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从全站热播定时爬取热播视频列表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爬取时长间隔为五分钟，从</a:t>
            </a:r>
            <a:r>
              <a:rPr lang="en-US" altLang="zh-CN"/>
              <a:t>20220303</a:t>
            </a:r>
            <a:r>
              <a:rPr lang="zh-CN" altLang="en-US"/>
              <a:t>到</a:t>
            </a:r>
            <a:r>
              <a:rPr lang="en-US" altLang="zh-CN"/>
              <a:t>20220304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对于热播视频列表，重点关注其中“视频所处分区占比”和“热播推荐标签”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通过折线图展示以上两组数据在时间上的变化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以饼图的形式展示指定时间点的比例情况</a:t>
            </a:r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3345815"/>
            <a:ext cx="5300345" cy="2912745"/>
          </a:xfrm>
          <a:prstGeom prst="rect">
            <a:avLst/>
          </a:prstGeom>
        </p:spPr>
      </p:pic>
      <p:pic>
        <p:nvPicPr>
          <p:cNvPr id="8" name="Picture 7" descr="81BF3918DFE11BEB079719EFAE66EF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3345815"/>
            <a:ext cx="5299710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4"/>
          <p:cNvSpPr txBox="1"/>
          <p:nvPr/>
        </p:nvSpPr>
        <p:spPr>
          <a:xfrm>
            <a:off x="3579934" y="2899102"/>
            <a:ext cx="50321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热点：俄乌冲突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10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06</a:t>
            </a:r>
            <a:endParaRPr lang="en-US" sz="4400" dirty="0"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9099"/>
            <a:ext cx="5052498" cy="26367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99456" y="1934497"/>
            <a:ext cx="5109750" cy="38707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sz="1600" dirty="0">
                <a:sym typeface="+mn-lt"/>
              </a:rPr>
              <a:t>数据获取：利用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站关键词搜索网页，搜索俄乌，再对</a:t>
            </a:r>
            <a:r>
              <a:rPr lang="en-US" altLang="zh-CN" sz="1600" dirty="0">
                <a:sym typeface="+mn-lt"/>
              </a:rPr>
              <a:t>html</a:t>
            </a:r>
            <a:r>
              <a:rPr lang="zh-CN" altLang="en-US" sz="1600" dirty="0">
                <a:sym typeface="+mn-lt"/>
              </a:rPr>
              <a:t>数据进行解析获得。搜索</a:t>
            </a:r>
            <a:r>
              <a:rPr lang="en-US" altLang="zh-CN" sz="1600" dirty="0" err="1">
                <a:sym typeface="+mn-lt"/>
              </a:rPr>
              <a:t>url</a:t>
            </a:r>
            <a:r>
              <a:rPr lang="zh-CN" altLang="en-US" sz="1600" dirty="0">
                <a:sym typeface="+mn-lt"/>
              </a:rPr>
              <a:t>（</a:t>
            </a:r>
            <a:r>
              <a:rPr lang="en-US" altLang="zh-CN" sz="1600" dirty="0">
                <a:sym typeface="+mn-lt"/>
                <a:hlinkClick r:id="rId3"/>
              </a:rPr>
              <a:t>https://search.bilibili.com/all?keyword=</a:t>
            </a:r>
            <a:r>
              <a:rPr lang="zh-CN" altLang="en-US" sz="1600" dirty="0">
                <a:sym typeface="+mn-lt"/>
              </a:rPr>
              <a:t>俄乌</a:t>
            </a:r>
            <a:r>
              <a:rPr lang="en-US" altLang="zh-CN" sz="1600" dirty="0">
                <a:sym typeface="+mn-lt"/>
              </a:rPr>
              <a:t>&amp;</a:t>
            </a:r>
            <a:r>
              <a:rPr lang="en-US" altLang="zh-CN" sz="1600" dirty="0" err="1">
                <a:sym typeface="+mn-lt"/>
              </a:rPr>
              <a:t>from_source</a:t>
            </a:r>
            <a:r>
              <a:rPr lang="en-US" altLang="zh-CN" sz="1600" dirty="0">
                <a:sym typeface="+mn-lt"/>
              </a:rPr>
              <a:t>=nav_suggest_new0&amp;page=1</a:t>
            </a:r>
            <a:r>
              <a:rPr lang="zh-CN" altLang="en-US" sz="1600" dirty="0">
                <a:sym typeface="+mn-lt"/>
              </a:rPr>
              <a:t>）其中，</a:t>
            </a:r>
            <a:r>
              <a:rPr lang="en-US" altLang="zh-CN" sz="1600" dirty="0">
                <a:sym typeface="+mn-lt"/>
              </a:rPr>
              <a:t>keyword</a:t>
            </a:r>
            <a:r>
              <a:rPr lang="zh-CN" altLang="en-US" sz="1600" dirty="0">
                <a:sym typeface="+mn-lt"/>
              </a:rPr>
              <a:t>为搜索关键字，</a:t>
            </a:r>
            <a:r>
              <a:rPr lang="en-US" altLang="zh-CN" sz="1600" dirty="0">
                <a:sym typeface="+mn-lt"/>
              </a:rPr>
              <a:t>page</a:t>
            </a:r>
            <a:r>
              <a:rPr lang="zh-CN" altLang="en-US" sz="1600" dirty="0">
                <a:sym typeface="+mn-lt"/>
              </a:rPr>
              <a:t>为页数，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站上限一共可搜索获得</a:t>
            </a:r>
            <a:r>
              <a:rPr lang="en-US" altLang="zh-CN" sz="1600" dirty="0">
                <a:sym typeface="+mn-lt"/>
              </a:rPr>
              <a:t>50</a:t>
            </a:r>
            <a:r>
              <a:rPr lang="zh-CN" altLang="en-US" sz="1600" dirty="0">
                <a:sym typeface="+mn-lt"/>
              </a:rPr>
              <a:t>页视频数据。</a:t>
            </a:r>
            <a:endParaRPr lang="en-US" altLang="zh-CN" sz="1600" dirty="0">
              <a:sym typeface="+mn-lt"/>
            </a:endParaRPr>
          </a:p>
          <a:p>
            <a:r>
              <a:rPr lang="zh-CN" altLang="en-US" sz="1600" dirty="0">
                <a:sym typeface="+mn-lt"/>
              </a:rPr>
              <a:t>可视化：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1</a:t>
            </a:r>
            <a:r>
              <a:rPr lang="zh-CN" altLang="en-US" sz="1600" dirty="0">
                <a:sym typeface="+mn-lt"/>
              </a:rPr>
              <a:t>、统计近两个月俄乌视频每天的总播放量和视频发布数量，以获得热度趋势。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2</a:t>
            </a:r>
            <a:r>
              <a:rPr lang="zh-CN" altLang="en-US" sz="1600" dirty="0">
                <a:sym typeface="+mn-lt"/>
              </a:rPr>
              <a:t>、统计近两个月俄乌视频发布数量在每个分区的占比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3</a:t>
            </a:r>
            <a:r>
              <a:rPr lang="zh-CN" altLang="en-US" sz="1600" dirty="0">
                <a:sym typeface="+mn-lt"/>
              </a:rPr>
              <a:t>、统计近两个月俄乌视频在中每个分区中的总播放量</a:t>
            </a:r>
            <a:endParaRPr lang="en-US" altLang="zh-CN" sz="1600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7"/>
          <p:cNvSpPr txBox="1"/>
          <p:nvPr/>
        </p:nvSpPr>
        <p:spPr>
          <a:xfrm>
            <a:off x="2952940" y="2105419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项目简介</a:t>
            </a:r>
            <a:endParaRPr lang="zh-CN" altLang="en-US" dirty="0"/>
          </a:p>
        </p:txBody>
      </p:sp>
      <p:sp>
        <p:nvSpPr>
          <p:cNvPr id="44" name="文本占位符 17"/>
          <p:cNvSpPr txBox="1"/>
          <p:nvPr/>
        </p:nvSpPr>
        <p:spPr>
          <a:xfrm>
            <a:off x="7536160" y="2105419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项目分工</a:t>
            </a:r>
            <a:endParaRPr lang="zh-CN" altLang="en-US" dirty="0"/>
          </a:p>
        </p:txBody>
      </p:sp>
      <p:sp>
        <p:nvSpPr>
          <p:cNvPr id="46" name="文本占位符 17"/>
          <p:cNvSpPr txBox="1"/>
          <p:nvPr/>
        </p:nvSpPr>
        <p:spPr>
          <a:xfrm>
            <a:off x="2952932" y="3324947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每周必看榜单统计</a:t>
            </a:r>
            <a:endParaRPr lang="zh-CN" altLang="en-US" dirty="0"/>
          </a:p>
        </p:txBody>
      </p:sp>
      <p:sp>
        <p:nvSpPr>
          <p:cNvPr id="48" name="文本占位符 17"/>
          <p:cNvSpPr txBox="1"/>
          <p:nvPr/>
        </p:nvSpPr>
        <p:spPr>
          <a:xfrm>
            <a:off x="7536160" y="3406966"/>
            <a:ext cx="23391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effectLst/>
              </a:rPr>
              <a:t>分区热播统计</a:t>
            </a:r>
            <a:endParaRPr lang="zh-CN" altLang="en-US" sz="2800" dirty="0">
              <a:solidFill>
                <a:schemeClr val="tx2"/>
              </a:solidFill>
              <a:effectLst/>
            </a:endParaRPr>
          </a:p>
        </p:txBody>
      </p:sp>
      <p:sp>
        <p:nvSpPr>
          <p:cNvPr id="54" name="文本占位符 51"/>
          <p:cNvSpPr txBox="1"/>
          <p:nvPr/>
        </p:nvSpPr>
        <p:spPr>
          <a:xfrm>
            <a:off x="2078558" y="2182061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01</a:t>
            </a:r>
            <a:endParaRPr lang="en-US" sz="3200" dirty="0">
              <a:latin typeface="+mj-lt"/>
            </a:endParaRPr>
          </a:p>
        </p:txBody>
      </p:sp>
      <p:sp>
        <p:nvSpPr>
          <p:cNvPr id="55" name="文本占位符 51"/>
          <p:cNvSpPr txBox="1"/>
          <p:nvPr/>
        </p:nvSpPr>
        <p:spPr>
          <a:xfrm>
            <a:off x="6653847" y="2182061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02</a:t>
            </a:r>
            <a:endParaRPr lang="en-US" sz="3200" dirty="0">
              <a:latin typeface="+mj-lt"/>
            </a:endParaRPr>
          </a:p>
        </p:txBody>
      </p:sp>
      <p:sp>
        <p:nvSpPr>
          <p:cNvPr id="58" name="文本占位符 51"/>
          <p:cNvSpPr txBox="1"/>
          <p:nvPr/>
        </p:nvSpPr>
        <p:spPr>
          <a:xfrm>
            <a:off x="2078558" y="3490615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03</a:t>
            </a:r>
            <a:endParaRPr lang="en-US" sz="3200" dirty="0">
              <a:latin typeface="+mj-lt"/>
            </a:endParaRPr>
          </a:p>
        </p:txBody>
      </p:sp>
      <p:sp>
        <p:nvSpPr>
          <p:cNvPr id="59" name="文本占位符 51"/>
          <p:cNvSpPr txBox="1"/>
          <p:nvPr/>
        </p:nvSpPr>
        <p:spPr>
          <a:xfrm>
            <a:off x="6653847" y="3486855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04</a:t>
            </a:r>
            <a:endParaRPr lang="en-US" sz="3200" dirty="0">
              <a:latin typeface="+mj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78558" y="290214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078558" y="4210694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653847" y="290214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653847" y="4206934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54826" y="836712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2"/>
                </a:solidFill>
                <a:latin typeface="+mj-ea"/>
                <a:ea typeface="+mj-ea"/>
              </a:rPr>
              <a:t>目录</a:t>
            </a:r>
            <a:endParaRPr lang="zh-CN" altLang="en-US" sz="3200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754545" y="1484784"/>
            <a:ext cx="68291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7"/>
          <p:cNvSpPr txBox="1"/>
          <p:nvPr/>
        </p:nvSpPr>
        <p:spPr>
          <a:xfrm>
            <a:off x="2952940" y="4789793"/>
            <a:ext cx="34163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全站视频实时排行榜</a:t>
            </a:r>
            <a:endParaRPr lang="zh-CN" altLang="en-US" sz="4000" dirty="0">
              <a:solidFill>
                <a:schemeClr val="tx2"/>
              </a:solidFill>
              <a:effectLst/>
            </a:endParaRPr>
          </a:p>
        </p:txBody>
      </p:sp>
      <p:sp>
        <p:nvSpPr>
          <p:cNvPr id="17" name="文本占位符 17"/>
          <p:cNvSpPr txBox="1"/>
          <p:nvPr/>
        </p:nvSpPr>
        <p:spPr>
          <a:xfrm>
            <a:off x="7536160" y="4789793"/>
            <a:ext cx="269817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热点：俄乌冲突</a:t>
            </a:r>
            <a:endParaRPr lang="zh-CN" altLang="en-US" sz="2800" dirty="0">
              <a:solidFill>
                <a:schemeClr val="tx2"/>
              </a:solidFill>
              <a:effectLst/>
            </a:endParaRPr>
          </a:p>
        </p:txBody>
      </p:sp>
      <p:sp>
        <p:nvSpPr>
          <p:cNvPr id="18" name="文本占位符 51"/>
          <p:cNvSpPr txBox="1"/>
          <p:nvPr/>
        </p:nvSpPr>
        <p:spPr>
          <a:xfrm>
            <a:off x="2078558" y="486968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05</a:t>
            </a:r>
            <a:endParaRPr lang="en-US" sz="3200" dirty="0">
              <a:latin typeface="+mj-lt"/>
            </a:endParaRPr>
          </a:p>
        </p:txBody>
      </p:sp>
      <p:sp>
        <p:nvSpPr>
          <p:cNvPr id="19" name="文本占位符 51"/>
          <p:cNvSpPr txBox="1"/>
          <p:nvPr/>
        </p:nvSpPr>
        <p:spPr>
          <a:xfrm>
            <a:off x="6653847" y="486968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06</a:t>
            </a:r>
            <a:endParaRPr lang="en-US" sz="3200" dirty="0">
              <a:latin typeface="+mj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078558" y="558976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653847" y="558976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8" y="897593"/>
            <a:ext cx="9297083" cy="5700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68" y="883900"/>
            <a:ext cx="9631560" cy="5725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70" y="898886"/>
            <a:ext cx="9257842" cy="5696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grpSp>
        <p:nvGrpSpPr>
          <p:cNvPr id="59" name="Group 44"/>
          <p:cNvGrpSpPr/>
          <p:nvPr/>
        </p:nvGrpSpPr>
        <p:grpSpPr>
          <a:xfrm>
            <a:off x="4257384" y="4880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/>
        </p:nvSpPr>
        <p:spPr bwMode="auto">
          <a:xfrm>
            <a:off x="6914625" y="201619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/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/>
        </p:nvSpPr>
        <p:spPr>
          <a:xfrm>
            <a:off x="7636605" y="188832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/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4033295" y="28522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/>
        </p:nvSpPr>
        <p:spPr>
          <a:xfrm>
            <a:off x="4033295" y="4783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/>
        </p:nvSpPr>
        <p:spPr>
          <a:xfrm>
            <a:off x="1421641" y="4711041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4" name="Inhaltsplatzhalter 4"/>
          <p:cNvSpPr txBox="1"/>
          <p:nvPr/>
        </p:nvSpPr>
        <p:spPr>
          <a:xfrm>
            <a:off x="7890680" y="1804068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5" name="Inhaltsplatzhalter 4"/>
          <p:cNvSpPr txBox="1"/>
          <p:nvPr/>
        </p:nvSpPr>
        <p:spPr>
          <a:xfrm>
            <a:off x="7767851" y="3728404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93301" y="3452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回顾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838200" y="15527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时间紧促</a:t>
            </a:r>
            <a:endParaRPr kumimoji="1" lang="en-US" altLang="zh-CN" dirty="0"/>
          </a:p>
          <a:p>
            <a:r>
              <a:rPr kumimoji="1" lang="zh-CN" altLang="en-US" dirty="0"/>
              <a:t>在有限的时间内爬取到尽可能多的有效数据。</a:t>
            </a:r>
            <a:endParaRPr kumimoji="1" lang="en-US" altLang="zh-CN" dirty="0"/>
          </a:p>
          <a:p>
            <a:r>
              <a:rPr kumimoji="1" lang="zh-CN" altLang="en-US" dirty="0"/>
              <a:t>没有针对反爬虫机制进行代码改进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体验 入门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93" grpId="0"/>
      <p:bldP spid="94" grpId="0"/>
      <p:bldP spid="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grpSp>
        <p:nvGrpSpPr>
          <p:cNvPr id="59" name="Group 44"/>
          <p:cNvGrpSpPr/>
          <p:nvPr/>
        </p:nvGrpSpPr>
        <p:grpSpPr>
          <a:xfrm>
            <a:off x="4257384" y="4880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/>
        </p:nvSpPr>
        <p:spPr bwMode="auto">
          <a:xfrm>
            <a:off x="6914625" y="201619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/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/>
        </p:nvSpPr>
        <p:spPr>
          <a:xfrm>
            <a:off x="7636605" y="188832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/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4033295" y="28522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/>
        </p:nvSpPr>
        <p:spPr>
          <a:xfrm>
            <a:off x="4033295" y="4783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/>
        </p:nvSpPr>
        <p:spPr>
          <a:xfrm>
            <a:off x="1421641" y="4711041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4" name="Inhaltsplatzhalter 4"/>
          <p:cNvSpPr txBox="1"/>
          <p:nvPr/>
        </p:nvSpPr>
        <p:spPr>
          <a:xfrm>
            <a:off x="7890680" y="1804068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5" name="Inhaltsplatzhalter 4"/>
          <p:cNvSpPr txBox="1"/>
          <p:nvPr/>
        </p:nvSpPr>
        <p:spPr>
          <a:xfrm>
            <a:off x="7767851" y="3728404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anose="02010600040101010101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anose="02010600040101010101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  <a:endParaRPr 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/>
          <p:nvPr/>
        </p:nvSpPr>
        <p:spPr>
          <a:xfrm>
            <a:off x="479376" y="289285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/>
              <a:t>					</a:t>
            </a:r>
            <a:r>
              <a:rPr kumimoji="1" lang="en-US" altLang="zh-CN" sz="6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Q&amp;A</a:t>
            </a:r>
            <a:endParaRPr kumimoji="1" lang="zh-CN" altLang="en-US" sz="6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93" grpId="0"/>
      <p:bldP spid="94" grpId="0"/>
      <p:bldP spid="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337676" y="41682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lackItalic" pitchFamily="50" charset="0"/>
                <a:cs typeface="+mn-cs"/>
              </a:rPr>
              <a:t>添加标题内容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-BlackItalic" pitchFamily="50" charset="0"/>
              <a:cs typeface="+mn-cs"/>
            </a:endParaRPr>
          </a:p>
        </p:txBody>
      </p:sp>
      <p:sp>
        <p:nvSpPr>
          <p:cNvPr id="120" name="Shape 2022"/>
          <p:cNvSpPr/>
          <p:nvPr/>
        </p:nvSpPr>
        <p:spPr>
          <a:xfrm>
            <a:off x="9770205" y="2810342"/>
            <a:ext cx="538025" cy="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42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cs typeface="+mn-cs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177443" y="21705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lackItalic" pitchFamily="50" charset="0"/>
                <a:cs typeface="+mn-cs"/>
              </a:rPr>
              <a:t>添加标题内容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-BlackItalic" pitchFamily="50" charset="0"/>
              <a:cs typeface="+mn-cs"/>
            </a:endParaRPr>
          </a:p>
        </p:txBody>
      </p:sp>
      <p:sp>
        <p:nvSpPr>
          <p:cNvPr id="123" name="Shape 2022"/>
          <p:cNvSpPr/>
          <p:nvPr/>
        </p:nvSpPr>
        <p:spPr>
          <a:xfrm>
            <a:off x="1930437" y="4808060"/>
            <a:ext cx="538025" cy="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42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cs typeface="+mn-cs"/>
            </a:endParaRPr>
          </a:p>
        </p:txBody>
      </p:sp>
      <p:sp>
        <p:nvSpPr>
          <p:cNvPr id="15" name="矩形: 圆角 2"/>
          <p:cNvSpPr/>
          <p:nvPr/>
        </p:nvSpPr>
        <p:spPr>
          <a:xfrm>
            <a:off x="623392" y="1575492"/>
            <a:ext cx="10801200" cy="4733828"/>
          </a:xfrm>
          <a:prstGeom prst="roundRect">
            <a:avLst>
              <a:gd name="adj" fmla="val 6219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1449" y="3060226"/>
            <a:ext cx="10069102" cy="13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Open Sans Light" panose="020B0306030504020204" pitchFamily="34" charset="0"/>
              </a:rPr>
              <a:t>THANK YOU</a:t>
            </a:r>
            <a:endParaRPr lang="en-US" altLang="zh-CN" sz="4000" dirty="0">
              <a:solidFill>
                <a:schemeClr val="tx2"/>
              </a:solidFill>
              <a:latin typeface="DengXian Light" panose="02010600030101010101" pitchFamily="2" charset="-122"/>
              <a:ea typeface="DengXian Light" panose="02010600030101010101" pitchFamily="2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19821" y="2944941"/>
            <a:ext cx="29546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项目简介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01</a:t>
            </a:r>
            <a:endParaRPr lang="en-US" sz="4400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3577" y="942466"/>
            <a:ext cx="50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Python</a:t>
            </a:r>
            <a:r>
              <a:rPr lang="zh-CN" altLang="en-US" sz="2800" dirty="0"/>
              <a:t>爬虫</a:t>
            </a:r>
            <a:r>
              <a:rPr lang="en-US" altLang="zh-CN" sz="2800" dirty="0"/>
              <a:t>+</a:t>
            </a:r>
            <a:r>
              <a:rPr lang="zh-CN" altLang="en-US" sz="2800" dirty="0"/>
              <a:t>数据可视化分析</a:t>
            </a:r>
            <a:endParaRPr lang="zh-CN" altLang="en-US" sz="28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爬虫：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库</a:t>
            </a:r>
            <a:endParaRPr kumimoji="1" lang="en-US" altLang="zh-CN" dirty="0"/>
          </a:p>
          <a:p>
            <a:r>
              <a:rPr kumimoji="1" lang="zh-CN" altLang="en-US" dirty="0"/>
              <a:t>数据可视化分析：</a:t>
            </a:r>
            <a:r>
              <a:rPr kumimoji="1" lang="en-GB" altLang="zh-CN" dirty="0"/>
              <a:t>matplotlib</a:t>
            </a:r>
            <a:r>
              <a:rPr kumimoji="1" lang="zh-CN" altLang="en-GB" dirty="0"/>
              <a:t>库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pyecharts</a:t>
            </a:r>
            <a:r>
              <a:rPr kumimoji="1" lang="zh-CN" altLang="en-US" dirty="0"/>
              <a:t>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4887" y="980728"/>
            <a:ext cx="4782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Python</a:t>
            </a:r>
            <a:r>
              <a:rPr lang="zh-CN" altLang="en-US" sz="2800" dirty="0"/>
              <a:t>爬虫</a:t>
            </a:r>
            <a:r>
              <a:rPr lang="en-US" altLang="zh-CN" sz="2800" dirty="0"/>
              <a:t>+</a:t>
            </a:r>
            <a:r>
              <a:rPr lang="zh-CN" altLang="en-US" sz="2800" dirty="0"/>
              <a:t>数据可视化分析</a:t>
            </a:r>
            <a:endParaRPr lang="zh-CN" altLang="en-US" sz="2800" dirty="0"/>
          </a:p>
          <a:p>
            <a:pPr algn="ctr"/>
            <a:endParaRPr lang="zh-CN" altLang="en-US" sz="28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数据和源码已开源：</a:t>
            </a:r>
            <a:r>
              <a:rPr kumimoji="1" lang="en-US" altLang="zh-CN">
                <a:hlinkClick r:id="rId1"/>
              </a:rPr>
              <a:t>GitHub</a:t>
            </a:r>
            <a:r>
              <a:rPr kumimoji="1" lang="zh-CN" altLang="en-US">
                <a:hlinkClick r:id="rId1"/>
              </a:rPr>
              <a:t>仓库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19821" y="2944941"/>
            <a:ext cx="29546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项目分工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02</a:t>
            </a:r>
            <a:endParaRPr lang="en-US" sz="4400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4054" y="764746"/>
            <a:ext cx="452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项目分工</a:t>
            </a:r>
            <a:endParaRPr lang="zh-CN" altLang="en-US" sz="28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张轶博：</a:t>
            </a:r>
            <a:endParaRPr kumimoji="1" lang="en-US" altLang="zh-CN" dirty="0"/>
          </a:p>
          <a:p>
            <a:r>
              <a:rPr kumimoji="1" lang="zh-CN" altLang="en-US" dirty="0"/>
              <a:t>李唯聪：</a:t>
            </a:r>
            <a:endParaRPr kumimoji="1" lang="en-US" altLang="zh-CN" dirty="0"/>
          </a:p>
          <a:p>
            <a:r>
              <a:rPr kumimoji="1" lang="zh-CN" altLang="en-US" dirty="0"/>
              <a:t>李林峰：</a:t>
            </a:r>
            <a:endParaRPr kumimoji="1" lang="en-US" altLang="zh-CN" dirty="0"/>
          </a:p>
          <a:p>
            <a:r>
              <a:rPr kumimoji="1" lang="zh-CN" altLang="en-US" dirty="0"/>
              <a:t>张越：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3233682" y="2899102"/>
            <a:ext cx="572464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每周必看榜单统计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03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1772816"/>
            <a:ext cx="5109750" cy="2304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sz="1600" dirty="0">
                <a:sym typeface="+mn-lt"/>
              </a:rPr>
              <a:t>爬虫：观察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站每周必看榜单，</a:t>
            </a:r>
            <a:endParaRPr lang="en-US" altLang="zh-CN" sz="1600" dirty="0">
              <a:sym typeface="+mn-lt"/>
            </a:endParaRPr>
          </a:p>
          <a:p>
            <a:r>
              <a:rPr lang="zh-CN" altLang="en-US" sz="1600" dirty="0">
                <a:sym typeface="+mn-lt"/>
              </a:rPr>
              <a:t>可通过此</a:t>
            </a:r>
            <a:r>
              <a:rPr lang="en-US" altLang="zh-CN" sz="1600" dirty="0" err="1">
                <a:sym typeface="+mn-lt"/>
              </a:rPr>
              <a:t>url</a:t>
            </a:r>
            <a:r>
              <a:rPr lang="zh-CN" altLang="en-US" sz="1600" dirty="0">
                <a:sym typeface="+mn-lt"/>
              </a:rPr>
              <a:t>（</a:t>
            </a:r>
            <a:r>
              <a:rPr lang="en-US" altLang="zh-CN" sz="1600" dirty="0">
                <a:sym typeface="+mn-lt"/>
                <a:hlinkClick r:id="rId1"/>
              </a:rPr>
              <a:t>https://api.bilibili.com/x/web-interface/popular/series/one?number=153</a:t>
            </a:r>
            <a:r>
              <a:rPr lang="zh-CN" altLang="en-US" sz="1600" dirty="0">
                <a:sym typeface="+mn-lt"/>
              </a:rPr>
              <a:t>）获取榜单数据，其中</a:t>
            </a:r>
            <a:r>
              <a:rPr lang="en-US" altLang="zh-CN" sz="1600" dirty="0">
                <a:sym typeface="+mn-lt"/>
              </a:rPr>
              <a:t>number</a:t>
            </a:r>
            <a:r>
              <a:rPr lang="zh-CN" altLang="en-US" sz="1600" dirty="0">
                <a:sym typeface="+mn-lt"/>
              </a:rPr>
              <a:t>值为榜单期数，通过改变</a:t>
            </a:r>
            <a:r>
              <a:rPr lang="en-US" altLang="zh-CN" sz="1600" dirty="0">
                <a:sym typeface="+mn-lt"/>
              </a:rPr>
              <a:t>number</a:t>
            </a:r>
            <a:r>
              <a:rPr lang="zh-CN" altLang="en-US" sz="1600" dirty="0">
                <a:sym typeface="+mn-lt"/>
              </a:rPr>
              <a:t>值可访问不同期的榜单数据，我们由此抓取了近</a:t>
            </a:r>
            <a:r>
              <a:rPr lang="en-US" altLang="zh-CN" sz="1600" dirty="0">
                <a:sym typeface="+mn-lt"/>
              </a:rPr>
              <a:t>30</a:t>
            </a:r>
            <a:r>
              <a:rPr lang="zh-CN" altLang="en-US" sz="1600" dirty="0">
                <a:sym typeface="+mn-lt"/>
              </a:rPr>
              <a:t>期的榜单每个视频的播放量、弹幕量、收藏量、点赞量、硬币量、收藏量。</a:t>
            </a:r>
            <a:endParaRPr lang="en-US" altLang="zh-CN" sz="1600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1704" y="692696"/>
            <a:ext cx="619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每周必看榜单统计</a:t>
            </a:r>
            <a:endParaRPr lang="zh-CN" altLang="en-US" sz="2800" dirty="0"/>
          </a:p>
          <a:p>
            <a:pPr algn="ctr"/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988840"/>
            <a:ext cx="3314987" cy="30177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115346"/>
            <a:ext cx="3795089" cy="2049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4_Office 主题">
  <a:themeElements>
    <a:clrScheme name="自定义 1578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595959"/>
      </a:accent1>
      <a:accent2>
        <a:srgbClr val="3E919C"/>
      </a:accent2>
      <a:accent3>
        <a:srgbClr val="D2B89E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Presentation</Application>
  <PresentationFormat>宽屏</PresentationFormat>
  <Paragraphs>173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SimSun</vt:lpstr>
      <vt:lpstr>Wingdings</vt:lpstr>
      <vt:lpstr>DIN-BlackItalic</vt:lpstr>
      <vt:lpstr>苹方-简</vt:lpstr>
      <vt:lpstr>Impact</vt:lpstr>
      <vt:lpstr>Open Sans Light</vt:lpstr>
      <vt:lpstr>Thonburi</vt:lpstr>
      <vt:lpstr>字魂58号-创中黑</vt:lpstr>
      <vt:lpstr>Calibri Light</vt:lpstr>
      <vt:lpstr>Helvetica Neue</vt:lpstr>
      <vt:lpstr>Symbol</vt:lpstr>
      <vt:lpstr>Kingsoft Sign</vt:lpstr>
      <vt:lpstr>华文黑体</vt:lpstr>
      <vt:lpstr>Open Sans</vt:lpstr>
      <vt:lpstr>DengXian Light</vt:lpstr>
      <vt:lpstr>苹方 常规</vt:lpstr>
      <vt:lpstr>Open Sans Light</vt:lpstr>
      <vt:lpstr>思源黑体 CN Bold</vt:lpstr>
      <vt:lpstr>思源黑体 CN Normal</vt:lpstr>
      <vt:lpstr>微软雅黑</vt:lpstr>
      <vt:lpstr>汉仪旗黑</vt:lpstr>
      <vt:lpstr>Arial Unicode MS</vt:lpstr>
      <vt:lpstr>Calibri</vt:lpstr>
      <vt:lpstr>SimSun</vt:lpstr>
      <vt:lpstr>宋体-简</vt:lpstr>
      <vt:lpstr>冬青黑体简体中文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bytedance</cp:lastModifiedBy>
  <cp:revision>1920</cp:revision>
  <dcterms:created xsi:type="dcterms:W3CDTF">2022-03-04T03:18:53Z</dcterms:created>
  <dcterms:modified xsi:type="dcterms:W3CDTF">2022-03-04T03:18:53Z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KSOTemplateUUID">
    <vt:lpwstr>v1.0_mb_//rdMbmIk+kpMTSX3Koxbw==</vt:lpwstr>
  </property>
</Properties>
</file>