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_tradnl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07A337-AEDB-F04B-A8FE-18AE4457DE15}" type="datetimeFigureOut">
              <a:rPr lang="en-US" smtClean="0"/>
              <a:t>9/23/16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A091C1-F116-EC42-98B5-BC3B60ECB9F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07A337-AEDB-F04B-A8FE-18AE4457DE15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A091C1-F116-EC42-98B5-BC3B60ECB9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07A337-AEDB-F04B-A8FE-18AE4457DE15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A091C1-F116-EC42-98B5-BC3B60ECB9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07A337-AEDB-F04B-A8FE-18AE4457DE15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A091C1-F116-EC42-98B5-BC3B60ECB9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07A337-AEDB-F04B-A8FE-18AE4457DE15}" type="datetimeFigureOut">
              <a:rPr lang="en-US" smtClean="0"/>
              <a:t>9/23/16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A091C1-F116-EC42-98B5-BC3B60ECB9F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07A337-AEDB-F04B-A8FE-18AE4457DE15}" type="datetimeFigureOut">
              <a:rPr lang="en-US" smtClean="0"/>
              <a:t>9/23/16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A091C1-F116-EC42-98B5-BC3B60ECB9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07A337-AEDB-F04B-A8FE-18AE4457DE15}" type="datetimeFigureOut">
              <a:rPr lang="en-US" smtClean="0"/>
              <a:t>9/23/16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A091C1-F116-EC42-98B5-BC3B60ECB9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07A337-AEDB-F04B-A8FE-18AE4457DE15}" type="datetimeFigureOut">
              <a:rPr lang="en-US" smtClean="0"/>
              <a:t>9/23/16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A091C1-F116-EC42-98B5-BC3B60ECB9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07A337-AEDB-F04B-A8FE-18AE4457DE15}" type="datetimeFigureOut">
              <a:rPr lang="en-US" smtClean="0"/>
              <a:t>9/23/16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A091C1-F116-EC42-98B5-BC3B60ECB9F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07A337-AEDB-F04B-A8FE-18AE4457DE15}" type="datetimeFigureOut">
              <a:rPr lang="en-US" smtClean="0"/>
              <a:t>9/23/16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A091C1-F116-EC42-98B5-BC3B60ECB9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07A337-AEDB-F04B-A8FE-18AE4457DE15}" type="datetimeFigureOut">
              <a:rPr lang="en-US" smtClean="0"/>
              <a:t>9/23/16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A091C1-F116-EC42-98B5-BC3B60ECB9F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_tradnl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  <a:p>
            <a:pPr lvl="1" eaLnBrk="1" latinLnBrk="0" hangingPunct="1"/>
            <a:r>
              <a:rPr kumimoji="0" lang="es-ES_tradnl" smtClean="0"/>
              <a:t>Second level</a:t>
            </a:r>
          </a:p>
          <a:p>
            <a:pPr lvl="2" eaLnBrk="1" latinLnBrk="0" hangingPunct="1"/>
            <a:r>
              <a:rPr kumimoji="0" lang="es-ES_tradnl" smtClean="0"/>
              <a:t>Third level</a:t>
            </a:r>
          </a:p>
          <a:p>
            <a:pPr lvl="3" eaLnBrk="1" latinLnBrk="0" hangingPunct="1"/>
            <a:r>
              <a:rPr kumimoji="0" lang="es-ES_tradnl" smtClean="0"/>
              <a:t>Fourth level</a:t>
            </a:r>
          </a:p>
          <a:p>
            <a:pPr lvl="4" eaLnBrk="1" latinLnBrk="0" hangingPunct="1"/>
            <a:r>
              <a:rPr kumimoji="0" lang="es-ES_tradnl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007A337-AEDB-F04B-A8FE-18AE4457DE15}" type="datetimeFigureOut">
              <a:rPr lang="en-US" smtClean="0"/>
              <a:t>9/23/16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FA091C1-F116-EC42-98B5-BC3B60ECB9F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Semana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Notaci</a:t>
            </a:r>
            <a:r>
              <a:rPr lang="en-US" dirty="0" err="1" smtClean="0"/>
              <a:t>ón</a:t>
            </a:r>
            <a:r>
              <a:rPr lang="en-US" dirty="0" smtClean="0"/>
              <a:t> </a:t>
            </a:r>
            <a:r>
              <a:rPr lang="en-US" dirty="0" err="1" smtClean="0"/>
              <a:t>Asintótica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7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7024744" cy="1143000"/>
          </a:xfrm>
        </p:spPr>
        <p:txBody>
          <a:bodyPr/>
          <a:lstStyle/>
          <a:p>
            <a:r>
              <a:rPr lang="es-MX" dirty="0">
                <a:solidFill>
                  <a:srgbClr val="7B9899"/>
                </a:solidFill>
              </a:rPr>
              <a:t>Definición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60525"/>
            <a:ext cx="7486650" cy="3508977"/>
          </a:xfrm>
        </p:spPr>
        <p:txBody>
          <a:bodyPr>
            <a:noAutofit/>
          </a:bodyPr>
          <a:lstStyle/>
          <a:p>
            <a:r>
              <a:rPr lang="es-MX" sz="2800" dirty="0"/>
              <a:t>Se dice que la función </a:t>
            </a:r>
            <a:r>
              <a:rPr lang="es-MX" sz="2800" i="1" dirty="0">
                <a:latin typeface="Times New Roman" pitchFamily="-109" charset="0"/>
              </a:rPr>
              <a:t>f(n)</a:t>
            </a:r>
            <a:r>
              <a:rPr lang="es-MX" sz="2800" dirty="0"/>
              <a:t> “es de orden </a:t>
            </a:r>
            <a:r>
              <a:rPr lang="es-MX" sz="2800" i="1" dirty="0">
                <a:latin typeface="Times New Roman" pitchFamily="-109" charset="0"/>
              </a:rPr>
              <a:t>g(n)</a:t>
            </a:r>
            <a:r>
              <a:rPr lang="es-MX" sz="2800" dirty="0"/>
              <a:t>” [</a:t>
            </a:r>
            <a:r>
              <a:rPr lang="es-MX" sz="2800" b="1" dirty="0">
                <a:solidFill>
                  <a:srgbClr val="A50021"/>
                </a:solidFill>
              </a:rPr>
              <a:t>O(g(n))</a:t>
            </a:r>
            <a:r>
              <a:rPr lang="es-MX" sz="2800" dirty="0"/>
              <a:t>], si existen constantes positivas </a:t>
            </a:r>
            <a:r>
              <a:rPr lang="es-MX" sz="2800" i="1" dirty="0">
                <a:latin typeface="Times New Roman" pitchFamily="-109" charset="0"/>
              </a:rPr>
              <a:t>c</a:t>
            </a:r>
            <a:r>
              <a:rPr lang="es-MX" sz="2800" dirty="0"/>
              <a:t> y </a:t>
            </a:r>
            <a:r>
              <a:rPr lang="es-MX" sz="2800" i="1" dirty="0">
                <a:latin typeface="Times New Roman" pitchFamily="-109" charset="0"/>
              </a:rPr>
              <a:t>n</a:t>
            </a:r>
            <a:r>
              <a:rPr lang="es-MX" sz="2800" i="1" baseline="-25000" dirty="0">
                <a:latin typeface="Times New Roman" pitchFamily="-109" charset="0"/>
              </a:rPr>
              <a:t>0</a:t>
            </a:r>
            <a:r>
              <a:rPr lang="es-MX" sz="2800" i="1" dirty="0">
                <a:latin typeface="Times New Roman" pitchFamily="-109" charset="0"/>
              </a:rPr>
              <a:t> </a:t>
            </a:r>
            <a:r>
              <a:rPr lang="es-MX" sz="2800" dirty="0"/>
              <a:t>tales que </a:t>
            </a:r>
            <a:r>
              <a:rPr lang="es-MX" sz="2800" i="1" dirty="0">
                <a:latin typeface="Times New Roman" pitchFamily="-109" charset="0"/>
              </a:rPr>
              <a:t>f(n)</a:t>
            </a:r>
            <a:r>
              <a:rPr lang="es-MX" sz="2800" dirty="0"/>
              <a:t> &lt;= </a:t>
            </a:r>
            <a:r>
              <a:rPr lang="es-MX" sz="2800" i="1" dirty="0">
                <a:latin typeface="Times New Roman" pitchFamily="-109" charset="0"/>
              </a:rPr>
              <a:t>c g(n)</a:t>
            </a:r>
            <a:r>
              <a:rPr lang="es-MX" sz="2800" dirty="0"/>
              <a:t> cuando </a:t>
            </a:r>
            <a:r>
              <a:rPr lang="es-MX" sz="2800" i="1" dirty="0">
                <a:latin typeface="Times New Roman" pitchFamily="-109" charset="0"/>
              </a:rPr>
              <a:t>n</a:t>
            </a:r>
            <a:r>
              <a:rPr lang="es-MX" sz="2800" dirty="0"/>
              <a:t> &gt;= </a:t>
            </a:r>
            <a:r>
              <a:rPr lang="es-MX" sz="2800" i="1" dirty="0">
                <a:latin typeface="Times New Roman" pitchFamily="-109" charset="0"/>
              </a:rPr>
              <a:t>n</a:t>
            </a:r>
            <a:r>
              <a:rPr lang="es-MX" sz="2800" i="1" baseline="-25000" dirty="0">
                <a:latin typeface="Times New Roman" pitchFamily="-109" charset="0"/>
              </a:rPr>
              <a:t>0</a:t>
            </a:r>
          </a:p>
          <a:p>
            <a:r>
              <a:rPr lang="es-MX" sz="2800" dirty="0"/>
              <a:t>Ejemplos:</a:t>
            </a:r>
          </a:p>
          <a:p>
            <a:pPr lvl="1"/>
            <a:r>
              <a:rPr lang="es-MX" sz="2400" b="1" i="1" dirty="0">
                <a:latin typeface="Times New Roman" pitchFamily="-109" charset="0"/>
              </a:rPr>
              <a:t>n+5</a:t>
            </a:r>
            <a:r>
              <a:rPr lang="es-MX" sz="2400" dirty="0"/>
              <a:t> es </a:t>
            </a:r>
            <a:r>
              <a:rPr lang="es-MX" sz="2400" b="1" dirty="0">
                <a:solidFill>
                  <a:srgbClr val="A50021"/>
                </a:solidFill>
              </a:rPr>
              <a:t>O(n)</a:t>
            </a:r>
            <a:r>
              <a:rPr lang="es-MX" sz="2400" dirty="0"/>
              <a:t> pues </a:t>
            </a:r>
            <a:r>
              <a:rPr lang="es-MX" sz="2400" b="1" i="1" dirty="0">
                <a:latin typeface="Times New Roman" pitchFamily="-109" charset="0"/>
              </a:rPr>
              <a:t>n+5</a:t>
            </a:r>
            <a:r>
              <a:rPr lang="es-MX" sz="2400" dirty="0"/>
              <a:t> &lt;= </a:t>
            </a:r>
            <a:r>
              <a:rPr lang="es-MX" sz="2400" b="1" i="1" dirty="0">
                <a:latin typeface="Times New Roman" pitchFamily="-109" charset="0"/>
              </a:rPr>
              <a:t>2n</a:t>
            </a:r>
            <a:r>
              <a:rPr lang="es-MX" sz="2400" dirty="0"/>
              <a:t> para toda </a:t>
            </a:r>
            <a:r>
              <a:rPr lang="es-MX" sz="2400" b="1" i="1" dirty="0">
                <a:latin typeface="Times New Roman" pitchFamily="-109" charset="0"/>
              </a:rPr>
              <a:t>n</a:t>
            </a:r>
            <a:r>
              <a:rPr lang="es-MX" sz="2400" dirty="0"/>
              <a:t> &gt;= 5</a:t>
            </a:r>
          </a:p>
          <a:p>
            <a:pPr lvl="1"/>
            <a:r>
              <a:rPr lang="es-MX" sz="2400" b="1" i="1" dirty="0">
                <a:latin typeface="Times New Roman" pitchFamily="-109" charset="0"/>
              </a:rPr>
              <a:t>(n+1)</a:t>
            </a:r>
            <a:r>
              <a:rPr lang="es-MX" sz="2400" b="1" i="1" baseline="30000" dirty="0">
                <a:latin typeface="Times New Roman" pitchFamily="-109" charset="0"/>
              </a:rPr>
              <a:t>2</a:t>
            </a:r>
            <a:r>
              <a:rPr lang="es-MX" sz="2400" dirty="0"/>
              <a:t> es </a:t>
            </a:r>
            <a:r>
              <a:rPr lang="es-MX" sz="2400" b="1" dirty="0">
                <a:solidFill>
                  <a:srgbClr val="A50021"/>
                </a:solidFill>
              </a:rPr>
              <a:t>O(n</a:t>
            </a:r>
            <a:r>
              <a:rPr lang="es-MX" sz="2400" b="1" baseline="30000" dirty="0">
                <a:solidFill>
                  <a:srgbClr val="A50021"/>
                </a:solidFill>
              </a:rPr>
              <a:t>2</a:t>
            </a:r>
            <a:r>
              <a:rPr lang="es-MX" sz="2400" b="1" dirty="0">
                <a:solidFill>
                  <a:srgbClr val="A50021"/>
                </a:solidFill>
              </a:rPr>
              <a:t>)</a:t>
            </a:r>
            <a:r>
              <a:rPr lang="es-MX" sz="2400" dirty="0"/>
              <a:t> pues </a:t>
            </a:r>
            <a:r>
              <a:rPr lang="es-MX" sz="2400" b="1" i="1" dirty="0">
                <a:latin typeface="Times New Roman" pitchFamily="-109" charset="0"/>
              </a:rPr>
              <a:t>(n+1)</a:t>
            </a:r>
            <a:r>
              <a:rPr lang="es-MX" sz="2400" b="1" i="1" baseline="30000" dirty="0">
                <a:latin typeface="Times New Roman" pitchFamily="-109" charset="0"/>
              </a:rPr>
              <a:t>2</a:t>
            </a:r>
            <a:r>
              <a:rPr lang="es-MX" sz="2400" dirty="0"/>
              <a:t> &lt;= </a:t>
            </a:r>
            <a:r>
              <a:rPr lang="es-MX" sz="2400" b="1" i="1" dirty="0">
                <a:latin typeface="Times New Roman" pitchFamily="-109" charset="0"/>
              </a:rPr>
              <a:t>4n</a:t>
            </a:r>
            <a:r>
              <a:rPr lang="es-MX" sz="2400" b="1" i="1" baseline="30000" dirty="0">
                <a:latin typeface="Times New Roman" pitchFamily="-109" charset="0"/>
              </a:rPr>
              <a:t>2</a:t>
            </a:r>
            <a:r>
              <a:rPr lang="es-MX" sz="2400" dirty="0"/>
              <a:t> para </a:t>
            </a:r>
            <a:r>
              <a:rPr lang="es-MX" sz="2400" b="1" i="1" dirty="0">
                <a:latin typeface="Times New Roman" pitchFamily="-109" charset="0"/>
              </a:rPr>
              <a:t>n</a:t>
            </a:r>
            <a:r>
              <a:rPr lang="es-MX" sz="2400" dirty="0"/>
              <a:t>&gt;= 1</a:t>
            </a:r>
          </a:p>
          <a:p>
            <a:pPr lvl="1"/>
            <a:r>
              <a:rPr lang="es-MX" sz="2400" b="1" i="1" dirty="0">
                <a:latin typeface="Times New Roman" pitchFamily="-109" charset="0"/>
              </a:rPr>
              <a:t>(n+1)</a:t>
            </a:r>
            <a:r>
              <a:rPr lang="es-MX" sz="2400" b="1" i="1" baseline="30000" dirty="0">
                <a:latin typeface="Times New Roman" pitchFamily="-109" charset="0"/>
              </a:rPr>
              <a:t>2</a:t>
            </a:r>
            <a:r>
              <a:rPr lang="es-MX" sz="2400" dirty="0"/>
              <a:t> </a:t>
            </a:r>
            <a:r>
              <a:rPr lang="es-MX" sz="2400" b="1" dirty="0"/>
              <a:t>NO</a:t>
            </a:r>
            <a:r>
              <a:rPr lang="es-MX" sz="2400" dirty="0"/>
              <a:t> es </a:t>
            </a:r>
            <a:r>
              <a:rPr lang="es-MX" sz="2400" b="1" dirty="0">
                <a:solidFill>
                  <a:srgbClr val="A50021"/>
                </a:solidFill>
              </a:rPr>
              <a:t>O(n)</a:t>
            </a:r>
            <a:r>
              <a:rPr lang="es-MX" sz="2400" dirty="0"/>
              <a:t> pues para cualquier </a:t>
            </a:r>
            <a:r>
              <a:rPr lang="es-MX" sz="2400" b="1" i="1" dirty="0"/>
              <a:t>c &gt; 1</a:t>
            </a:r>
            <a:r>
              <a:rPr lang="es-MX" sz="2400" dirty="0"/>
              <a:t> no se cumple que </a:t>
            </a:r>
            <a:r>
              <a:rPr lang="es-MX" sz="2400" b="1" i="1" dirty="0">
                <a:latin typeface="Times New Roman" pitchFamily="-109" charset="0"/>
              </a:rPr>
              <a:t>(n+1)</a:t>
            </a:r>
            <a:r>
              <a:rPr lang="es-MX" sz="2400" b="1" i="1" baseline="30000" dirty="0">
                <a:latin typeface="Times New Roman" pitchFamily="-109" charset="0"/>
              </a:rPr>
              <a:t>2</a:t>
            </a:r>
            <a:r>
              <a:rPr lang="es-MX" sz="2400" dirty="0"/>
              <a:t> &lt;= </a:t>
            </a:r>
            <a:r>
              <a:rPr lang="es-MX" sz="2400" b="1" i="1" dirty="0">
                <a:latin typeface="Times New Roman" pitchFamily="-109" charset="0"/>
              </a:rPr>
              <a:t>c*n</a:t>
            </a:r>
          </a:p>
          <a:p>
            <a:endParaRPr lang="es-MX" sz="2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B9D5229-4AEC-3B43-9D79-562045CFE481}" type="slidenum">
              <a:rPr lang="es-ES"/>
              <a:pPr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34865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207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MX" dirty="0">
                <a:solidFill>
                  <a:srgbClr val="7B9899"/>
                </a:solidFill>
              </a:rPr>
              <a:t>Ordenes más comunes de los algoritmos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905000"/>
            <a:ext cx="5311775" cy="4497387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tabLst>
                <a:tab pos="2428875" algn="l"/>
              </a:tabLst>
              <a:defRPr/>
            </a:pPr>
            <a:r>
              <a:rPr lang="es-MX" sz="2400" b="1" dirty="0"/>
              <a:t>O(1)             </a:t>
            </a:r>
            <a:r>
              <a:rPr lang="es-MX" sz="2400" b="1" dirty="0" smtClean="0"/>
              <a:t>	Constante</a:t>
            </a:r>
            <a:endParaRPr lang="es-MX" sz="2400" b="1" dirty="0"/>
          </a:p>
          <a:p>
            <a:pPr marL="273050" indent="-273050">
              <a:buFont typeface="Wingdings 2"/>
              <a:buChar char=""/>
              <a:tabLst>
                <a:tab pos="2428875" algn="l"/>
              </a:tabLst>
              <a:defRPr/>
            </a:pPr>
            <a:r>
              <a:rPr lang="es-MX" sz="2400" b="1" dirty="0"/>
              <a:t>O(log(n))         </a:t>
            </a:r>
            <a:r>
              <a:rPr lang="es-MX" sz="2400" b="1" dirty="0" smtClean="0"/>
              <a:t>	Logarítmico</a:t>
            </a:r>
            <a:endParaRPr lang="es-MX" sz="2400" b="1" dirty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tabLst>
                <a:tab pos="2428875" algn="l"/>
              </a:tabLst>
              <a:defRPr/>
            </a:pPr>
            <a:r>
              <a:rPr lang="es-MX" sz="2400" b="1" dirty="0" smtClean="0"/>
              <a:t>O</a:t>
            </a:r>
            <a:r>
              <a:rPr lang="es-MX" sz="2400" b="1" dirty="0"/>
              <a:t>(n)                </a:t>
            </a:r>
            <a:r>
              <a:rPr lang="es-MX" sz="2400" b="1" dirty="0" smtClean="0"/>
              <a:t>	Lineal</a:t>
            </a:r>
            <a:endParaRPr lang="es-MX" sz="2400" b="1" dirty="0"/>
          </a:p>
          <a:p>
            <a:pPr marL="274320">
              <a:buFont typeface="Wingdings 2"/>
              <a:buChar char=""/>
              <a:tabLst>
                <a:tab pos="2428875" algn="l"/>
              </a:tabLst>
              <a:defRPr/>
            </a:pPr>
            <a:r>
              <a:rPr lang="es-MX" sz="2400" b="1" dirty="0"/>
              <a:t>O(nlog(n))       </a:t>
            </a:r>
            <a:r>
              <a:rPr lang="es-MX" sz="2400" b="1" dirty="0" smtClean="0"/>
              <a:t>	nlog </a:t>
            </a:r>
            <a:r>
              <a:rPr lang="es-MX" sz="2400" b="1" dirty="0"/>
              <a:t>(n)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tabLst>
                <a:tab pos="2428875" algn="l"/>
              </a:tabLst>
              <a:defRPr/>
            </a:pPr>
            <a:r>
              <a:rPr lang="es-MX" sz="2400" b="1" dirty="0" smtClean="0"/>
              <a:t>O</a:t>
            </a:r>
            <a:r>
              <a:rPr lang="es-MX" sz="2400" b="1" dirty="0"/>
              <a:t>(n</a:t>
            </a:r>
            <a:r>
              <a:rPr lang="es-MX" sz="2400" b="1" baseline="30000" dirty="0"/>
              <a:t>2 </a:t>
            </a:r>
            <a:r>
              <a:rPr lang="es-MX" sz="2400" b="1" dirty="0"/>
              <a:t>)              </a:t>
            </a:r>
            <a:r>
              <a:rPr lang="es-MX" sz="2400" b="1" dirty="0" smtClean="0"/>
              <a:t>	Cuadrático</a:t>
            </a:r>
            <a:endParaRPr lang="es-MX" sz="2400" b="1" dirty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tabLst>
                <a:tab pos="2428875" algn="l"/>
              </a:tabLst>
              <a:defRPr/>
            </a:pPr>
            <a:r>
              <a:rPr lang="es-MX" sz="2400" b="1" dirty="0"/>
              <a:t>O(n</a:t>
            </a:r>
            <a:r>
              <a:rPr lang="es-MX" sz="2400" b="1" baseline="30000" dirty="0"/>
              <a:t>3 </a:t>
            </a:r>
            <a:r>
              <a:rPr lang="es-MX" sz="2400" b="1" dirty="0"/>
              <a:t>)              </a:t>
            </a:r>
            <a:r>
              <a:rPr lang="es-MX" sz="2400" b="1" dirty="0" smtClean="0"/>
              <a:t>	Cúbico</a:t>
            </a:r>
            <a:endParaRPr lang="es-MX" sz="2400" b="1" dirty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tabLst>
                <a:tab pos="2428875" algn="l"/>
              </a:tabLst>
              <a:defRPr/>
            </a:pPr>
            <a:r>
              <a:rPr lang="es-MX" sz="2400" b="1" dirty="0"/>
              <a:t>O (n</a:t>
            </a:r>
            <a:r>
              <a:rPr lang="es-MX" sz="2400" b="1" baseline="30000" dirty="0"/>
              <a:t>m </a:t>
            </a:r>
            <a:r>
              <a:rPr lang="es-MX" sz="2400" b="1" dirty="0"/>
              <a:t>)             </a:t>
            </a:r>
            <a:r>
              <a:rPr lang="es-MX" sz="2400" b="1" dirty="0" smtClean="0"/>
              <a:t>	Polinomial</a:t>
            </a:r>
            <a:endParaRPr lang="es-MX" sz="2400" b="1" dirty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tabLst>
                <a:tab pos="2428875" algn="l"/>
              </a:tabLst>
              <a:defRPr/>
            </a:pPr>
            <a:r>
              <a:rPr lang="es-MX" sz="2400" b="1" dirty="0" smtClean="0"/>
              <a:t>O</a:t>
            </a:r>
            <a:r>
              <a:rPr lang="es-MX" sz="2400" b="1" dirty="0"/>
              <a:t>(m</a:t>
            </a:r>
            <a:r>
              <a:rPr lang="es-MX" sz="2400" b="1" baseline="30000" dirty="0"/>
              <a:t>n </a:t>
            </a:r>
            <a:r>
              <a:rPr lang="es-MX" sz="2400" b="1" dirty="0"/>
              <a:t>)             </a:t>
            </a:r>
            <a:r>
              <a:rPr lang="es-MX" sz="2400" b="1" dirty="0" smtClean="0"/>
              <a:t>	exponencial</a:t>
            </a:r>
            <a:endParaRPr lang="es-MX" sz="2400" b="1" dirty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tabLst>
                <a:tab pos="2428875" algn="l"/>
              </a:tabLst>
              <a:defRPr/>
            </a:pPr>
            <a:r>
              <a:rPr lang="es-MX" sz="2400" b="1" dirty="0"/>
              <a:t>O(n!)                </a:t>
            </a:r>
            <a:r>
              <a:rPr lang="es-MX" sz="2400" b="1" dirty="0" smtClean="0"/>
              <a:t>	factorial</a:t>
            </a:r>
            <a:endParaRPr lang="es-MX" sz="24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652FE837-7910-E944-B162-1931249CAC32}" type="slidenum">
              <a:rPr lang="es-ES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3728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>
                <a:solidFill>
                  <a:srgbClr val="7B9899"/>
                </a:solidFill>
              </a:rPr>
              <a:t>Comportamiento de las funciones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0010D1-38CE-1943-93A8-0891F2C85F8A}" type="slidenum">
              <a:rPr lang="es-ES"/>
              <a:pPr>
                <a:defRPr/>
              </a:pPr>
              <a:t>4</a:t>
            </a:fld>
            <a:endParaRPr lang="es-ES"/>
          </a:p>
        </p:txBody>
      </p:sp>
      <p:pic>
        <p:nvPicPr>
          <p:cNvPr id="29700" name="Picture 5" descr="funcgrowt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9025" y="1524000"/>
            <a:ext cx="6858000" cy="457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Text Box 7"/>
          <p:cNvSpPr txBox="1">
            <a:spLocks noChangeArrowheads="1"/>
          </p:cNvSpPr>
          <p:nvPr/>
        </p:nvSpPr>
        <p:spPr bwMode="auto">
          <a:xfrm>
            <a:off x="7870825" y="53340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Times New Roman" pitchFamily="-109" charset="0"/>
              </a:rPr>
              <a:t> </a:t>
            </a:r>
            <a:r>
              <a:rPr lang="en-US" sz="2400" b="1" i="1">
                <a:latin typeface="Times New Roman" pitchFamily="-109" charset="0"/>
              </a:rPr>
              <a:t>log n</a:t>
            </a:r>
            <a:endParaRPr lang="en-US" sz="2400">
              <a:latin typeface="Times New Roman" pitchFamily="-109" charset="0"/>
            </a:endParaRPr>
          </a:p>
        </p:txBody>
      </p:sp>
      <p:sp>
        <p:nvSpPr>
          <p:cNvPr id="29702" name="Text Box 8"/>
          <p:cNvSpPr txBox="1">
            <a:spLocks noChangeArrowheads="1"/>
          </p:cNvSpPr>
          <p:nvPr/>
        </p:nvSpPr>
        <p:spPr bwMode="auto">
          <a:xfrm>
            <a:off x="7870825" y="4648200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Times New Roman" pitchFamily="-109" charset="0"/>
              </a:rPr>
              <a:t> </a:t>
            </a:r>
            <a:r>
              <a:rPr lang="en-US" sz="2400" b="1" i="1">
                <a:latin typeface="Times New Roman" pitchFamily="-109" charset="0"/>
              </a:rPr>
              <a:t>n</a:t>
            </a:r>
            <a:endParaRPr lang="en-US" sz="2400">
              <a:latin typeface="Times New Roman" pitchFamily="-109" charset="0"/>
            </a:endParaRPr>
          </a:p>
        </p:txBody>
      </p:sp>
      <p:sp>
        <p:nvSpPr>
          <p:cNvPr id="29703" name="Text Box 9"/>
          <p:cNvSpPr txBox="1">
            <a:spLocks noChangeArrowheads="1"/>
          </p:cNvSpPr>
          <p:nvPr/>
        </p:nvSpPr>
        <p:spPr bwMode="auto">
          <a:xfrm>
            <a:off x="7870825" y="3733800"/>
            <a:ext cx="1141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Times New Roman" pitchFamily="-109" charset="0"/>
              </a:rPr>
              <a:t> </a:t>
            </a:r>
            <a:r>
              <a:rPr lang="en-US" sz="2400" b="1" i="1">
                <a:latin typeface="Times New Roman" pitchFamily="-109" charset="0"/>
              </a:rPr>
              <a:t>n log n</a:t>
            </a:r>
            <a:endParaRPr lang="en-US" sz="2400">
              <a:latin typeface="Times New Roman" pitchFamily="-109" charset="0"/>
            </a:endParaRPr>
          </a:p>
        </p:txBody>
      </p:sp>
      <p:sp>
        <p:nvSpPr>
          <p:cNvPr id="29704" name="Text Box 10"/>
          <p:cNvSpPr txBox="1">
            <a:spLocks noChangeArrowheads="1"/>
          </p:cNvSpPr>
          <p:nvPr/>
        </p:nvSpPr>
        <p:spPr bwMode="auto">
          <a:xfrm>
            <a:off x="7794625" y="3048000"/>
            <a:ext cx="1354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Times New Roman" pitchFamily="-109" charset="0"/>
              </a:rPr>
              <a:t> </a:t>
            </a:r>
            <a:r>
              <a:rPr lang="en-US" sz="2400" b="1" i="1">
                <a:latin typeface="Times New Roman" pitchFamily="-109" charset="0"/>
              </a:rPr>
              <a:t>n sqrt(n)</a:t>
            </a:r>
            <a:endParaRPr lang="en-US" sz="2400">
              <a:latin typeface="Times New Roman" pitchFamily="-109" charset="0"/>
            </a:endParaRPr>
          </a:p>
        </p:txBody>
      </p:sp>
      <p:sp>
        <p:nvSpPr>
          <p:cNvPr id="29705" name="Text Box 11"/>
          <p:cNvSpPr txBox="1">
            <a:spLocks noChangeArrowheads="1"/>
          </p:cNvSpPr>
          <p:nvPr/>
        </p:nvSpPr>
        <p:spPr bwMode="auto">
          <a:xfrm>
            <a:off x="5943600" y="1676400"/>
            <a:ext cx="53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Times New Roman" pitchFamily="-109" charset="0"/>
              </a:rPr>
              <a:t> </a:t>
            </a:r>
            <a:r>
              <a:rPr lang="en-US" sz="2400" b="1" i="1">
                <a:latin typeface="Times New Roman" pitchFamily="-109" charset="0"/>
              </a:rPr>
              <a:t>n</a:t>
            </a:r>
            <a:r>
              <a:rPr lang="en-US" sz="2400" b="1" i="1" baseline="30000">
                <a:latin typeface="Times New Roman" pitchFamily="-109" charset="0"/>
              </a:rPr>
              <a:t>2</a:t>
            </a:r>
            <a:endParaRPr lang="en-US" sz="2400">
              <a:latin typeface="Times New Roman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7052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>
                <a:solidFill>
                  <a:srgbClr val="7B9899"/>
                </a:solidFill>
              </a:rPr>
              <a:t>Otro método para calcular la complejidad</a:t>
            </a:r>
          </a:p>
        </p:txBody>
      </p:sp>
      <p:sp>
        <p:nvSpPr>
          <p:cNvPr id="4710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7188" indent="-357188"/>
            <a:r>
              <a:rPr lang="es-ES"/>
              <a:t>Consiste en aplicar reglas a los estatutos estructurados:</a:t>
            </a:r>
          </a:p>
          <a:p>
            <a:pPr marL="1011238" lvl="1" indent="-201613">
              <a:buFontTx/>
              <a:buAutoNum type="arabicPeriod"/>
            </a:pPr>
            <a:r>
              <a:rPr lang="es-ES"/>
              <a:t>Secuencia de instrucciones</a:t>
            </a:r>
          </a:p>
          <a:p>
            <a:pPr marL="1011238" lvl="1" indent="-201613">
              <a:buFontTx/>
              <a:buAutoNum type="arabicPeriod"/>
            </a:pPr>
            <a:r>
              <a:rPr lang="es-ES"/>
              <a:t>Decisiones (ejemplo: if)</a:t>
            </a:r>
          </a:p>
          <a:p>
            <a:pPr marL="1011238" lvl="1" indent="-201613">
              <a:buFontTx/>
              <a:buAutoNum type="arabicPeriod"/>
            </a:pPr>
            <a:r>
              <a:rPr lang="es-ES"/>
              <a:t>Ciclos (ejemplo: while)</a:t>
            </a:r>
          </a:p>
          <a:p>
            <a:pPr marL="1011238" lvl="1" indent="-201613">
              <a:buFontTx/>
              <a:buAutoNum type="arabicPeriod"/>
            </a:pPr>
            <a:r>
              <a:rPr lang="es-ES"/>
              <a:t>Recursividad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AC6313-0056-6743-BCA1-AFC2F9A4B6E9}" type="slidenum">
              <a:rPr lang="es-ES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1717352"/>
      </p:ext>
    </p:extLst>
  </p:cSld>
  <p:clrMapOvr>
    <a:masterClrMapping/>
  </p:clrMapOvr>
  <p:transition xmlns:p14="http://schemas.microsoft.com/office/powerpoint/2010/main" advTm="74112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858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MX" sz="4000" dirty="0">
                <a:solidFill>
                  <a:srgbClr val="7B9899"/>
                </a:solidFill>
              </a:rPr>
              <a:t>Regla 1: Secuencia de instrucciones</a:t>
            </a:r>
          </a:p>
        </p:txBody>
      </p:sp>
      <p:sp>
        <p:nvSpPr>
          <p:cNvPr id="85005" name="Rectangle 13"/>
          <p:cNvSpPr>
            <a:spLocks noGrp="1" noChangeArrowheads="1"/>
          </p:cNvSpPr>
          <p:nvPr>
            <p:ph idx="1"/>
          </p:nvPr>
        </p:nvSpPr>
        <p:spPr>
          <a:xfrm>
            <a:off x="4038600" y="3636963"/>
            <a:ext cx="4495800" cy="2362200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" pitchFamily="-112" charset="2"/>
              <a:buNone/>
              <a:defRPr/>
            </a:pPr>
            <a:r>
              <a:rPr lang="es-MX" sz="2400">
                <a:ea typeface="+mn-ea"/>
                <a:cs typeface="+mn-cs"/>
              </a:rPr>
              <a:t>Ejemplo: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MX" sz="2400">
                <a:ea typeface="+mn-ea"/>
                <a:cs typeface="+mn-cs"/>
              </a:rPr>
              <a:t>Una secuencia de 3 ciclos:</a:t>
            </a:r>
          </a:p>
          <a:p>
            <a:pPr marL="548640" lvl="1" indent="-274320" fontAlgn="auto">
              <a:lnSpc>
                <a:spcPct val="80000"/>
              </a:lnSpc>
              <a:spcAft>
                <a:spcPts val="0"/>
              </a:spcAft>
              <a:buFont typeface="Wingdings"/>
              <a:buChar char=""/>
              <a:defRPr/>
            </a:pPr>
            <a:r>
              <a:rPr lang="es-MX">
                <a:ea typeface="+mn-ea"/>
              </a:rPr>
              <a:t>Ciclo 1 = </a:t>
            </a:r>
            <a:r>
              <a:rPr lang="es-MX" b="1">
                <a:solidFill>
                  <a:srgbClr val="A50021"/>
                </a:solidFill>
                <a:ea typeface="+mn-ea"/>
              </a:rPr>
              <a:t>O(n)</a:t>
            </a:r>
          </a:p>
          <a:p>
            <a:pPr marL="548640" lvl="1" indent="-274320" fontAlgn="auto">
              <a:lnSpc>
                <a:spcPct val="80000"/>
              </a:lnSpc>
              <a:spcAft>
                <a:spcPts val="0"/>
              </a:spcAft>
              <a:buFont typeface="Wingdings"/>
              <a:buChar char=""/>
              <a:defRPr/>
            </a:pPr>
            <a:r>
              <a:rPr lang="es-MX">
                <a:ea typeface="+mn-ea"/>
              </a:rPr>
              <a:t>Ciclo 2 = </a:t>
            </a:r>
            <a:r>
              <a:rPr lang="es-MX" b="1">
                <a:solidFill>
                  <a:srgbClr val="A50021"/>
                </a:solidFill>
                <a:ea typeface="+mn-ea"/>
              </a:rPr>
              <a:t>O(log n)</a:t>
            </a:r>
          </a:p>
          <a:p>
            <a:pPr marL="548640" lvl="1" indent="-274320" fontAlgn="auto">
              <a:lnSpc>
                <a:spcPct val="80000"/>
              </a:lnSpc>
              <a:spcAft>
                <a:spcPts val="0"/>
              </a:spcAft>
              <a:buFont typeface="Wingdings"/>
              <a:buChar char=""/>
              <a:defRPr/>
            </a:pPr>
            <a:r>
              <a:rPr lang="es-MX">
                <a:ea typeface="+mn-ea"/>
              </a:rPr>
              <a:t>Ciclo 3 = </a:t>
            </a:r>
            <a:r>
              <a:rPr lang="es-MX" b="1">
                <a:solidFill>
                  <a:srgbClr val="A50021"/>
                </a:solidFill>
                <a:ea typeface="+mn-ea"/>
              </a:rPr>
              <a:t>O(n</a:t>
            </a:r>
            <a:r>
              <a:rPr lang="es-MX" b="1" baseline="30000">
                <a:solidFill>
                  <a:srgbClr val="A50021"/>
                </a:solidFill>
                <a:ea typeface="+mn-ea"/>
              </a:rPr>
              <a:t>2</a:t>
            </a:r>
            <a:r>
              <a:rPr lang="es-MX" b="1">
                <a:solidFill>
                  <a:srgbClr val="A50021"/>
                </a:solidFill>
                <a:ea typeface="+mn-ea"/>
              </a:rPr>
              <a:t>)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MX" sz="2400">
                <a:ea typeface="+mn-ea"/>
                <a:cs typeface="+mn-cs"/>
              </a:rPr>
              <a:t>Tendrá como orden total…</a:t>
            </a:r>
          </a:p>
          <a:p>
            <a:pPr marL="548640" lvl="1" indent="-274320" fontAlgn="auto">
              <a:lnSpc>
                <a:spcPct val="80000"/>
              </a:lnSpc>
              <a:spcAft>
                <a:spcPts val="0"/>
              </a:spcAft>
              <a:buFont typeface="Wingdings"/>
              <a:buChar char=""/>
              <a:defRPr/>
            </a:pPr>
            <a:r>
              <a:rPr lang="es-MX" b="1">
                <a:solidFill>
                  <a:srgbClr val="A50021"/>
                </a:solidFill>
                <a:ea typeface="+mn-ea"/>
              </a:rPr>
              <a:t>O(n</a:t>
            </a:r>
            <a:r>
              <a:rPr lang="es-MX" b="1" baseline="30000">
                <a:solidFill>
                  <a:srgbClr val="A50021"/>
                </a:solidFill>
                <a:ea typeface="+mn-ea"/>
              </a:rPr>
              <a:t>2</a:t>
            </a:r>
            <a:r>
              <a:rPr lang="es-MX" b="1">
                <a:solidFill>
                  <a:srgbClr val="A50021"/>
                </a:solidFill>
                <a:ea typeface="+mn-ea"/>
              </a:rPr>
              <a:t>)</a:t>
            </a:r>
            <a:r>
              <a:rPr lang="es-MX">
                <a:ea typeface="+mn-ea"/>
              </a:rPr>
              <a:t>.</a:t>
            </a:r>
            <a:endParaRPr lang="es-ES">
              <a:ea typeface="+mn-ea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BA584-9704-924A-B9DE-E8D16DA0D5C6}" type="slidenum">
              <a:rPr lang="es-ES"/>
              <a:pPr>
                <a:defRPr/>
              </a:pPr>
              <a:t>6</a:t>
            </a:fld>
            <a:endParaRPr lang="es-ES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1219200" y="1960563"/>
            <a:ext cx="12954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sz="2400" noProof="1">
                <a:latin typeface="Times New Roman" pitchFamily="-112" charset="0"/>
              </a:rPr>
              <a:t>O(g</a:t>
            </a:r>
            <a:r>
              <a:rPr sz="2400" baseline="-25000" noProof="1">
                <a:latin typeface="Times New Roman" pitchFamily="-112" charset="0"/>
              </a:rPr>
              <a:t>1</a:t>
            </a:r>
            <a:r>
              <a:rPr sz="2400" noProof="1">
                <a:latin typeface="Times New Roman" pitchFamily="-112" charset="0"/>
              </a:rPr>
              <a:t>(n))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1219200" y="2951163"/>
            <a:ext cx="12954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sz="2400" noProof="1">
                <a:latin typeface="Times New Roman" pitchFamily="-112" charset="0"/>
              </a:rPr>
              <a:t>O(g</a:t>
            </a:r>
            <a:r>
              <a:rPr lang="es-MX" sz="2400" baseline="-25000">
                <a:latin typeface="Times New Roman" pitchFamily="-112" charset="0"/>
              </a:rPr>
              <a:t>2</a:t>
            </a:r>
            <a:r>
              <a:rPr sz="2400" noProof="1">
                <a:latin typeface="Times New Roman" pitchFamily="-112" charset="0"/>
              </a:rPr>
              <a:t>(n))</a:t>
            </a: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1219200" y="3941763"/>
            <a:ext cx="12954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sz="2400" noProof="1">
                <a:latin typeface="Times New Roman" pitchFamily="-112" charset="0"/>
              </a:rPr>
              <a:t>O(g</a:t>
            </a:r>
            <a:r>
              <a:rPr lang="es-MX" sz="2400" baseline="-25000">
                <a:latin typeface="Times New Roman" pitchFamily="-112" charset="0"/>
              </a:rPr>
              <a:t>3</a:t>
            </a:r>
            <a:r>
              <a:rPr sz="2400" noProof="1">
                <a:latin typeface="Times New Roman" pitchFamily="-112" charset="0"/>
              </a:rPr>
              <a:t>(n))</a:t>
            </a:r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1219200" y="5237163"/>
            <a:ext cx="12954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sz="2400" noProof="1">
                <a:latin typeface="Times New Roman" pitchFamily="-112" charset="0"/>
              </a:rPr>
              <a:t>O(g</a:t>
            </a:r>
            <a:r>
              <a:rPr lang="es-MX" sz="2400" baseline="-25000">
                <a:latin typeface="Times New Roman" pitchFamily="-112" charset="0"/>
              </a:rPr>
              <a:t>m</a:t>
            </a:r>
            <a:r>
              <a:rPr sz="2400" noProof="1">
                <a:latin typeface="Times New Roman" pitchFamily="-112" charset="0"/>
              </a:rPr>
              <a:t>(n))</a:t>
            </a:r>
          </a:p>
        </p:txBody>
      </p:sp>
      <p:cxnSp>
        <p:nvCxnSpPr>
          <p:cNvPr id="48137" name="AutoShape 7"/>
          <p:cNvCxnSpPr>
            <a:cxnSpLocks noChangeShapeType="1"/>
            <a:stCxn id="84995" idx="2"/>
            <a:endCxn id="84996" idx="0"/>
          </p:cNvCxnSpPr>
          <p:nvPr/>
        </p:nvCxnSpPr>
        <p:spPr bwMode="auto">
          <a:xfrm rot="5400000">
            <a:off x="1638300" y="2722563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138" name="AutoShape 8"/>
          <p:cNvCxnSpPr>
            <a:cxnSpLocks noChangeShapeType="1"/>
            <a:stCxn id="84996" idx="2"/>
            <a:endCxn id="84997" idx="0"/>
          </p:cNvCxnSpPr>
          <p:nvPr/>
        </p:nvCxnSpPr>
        <p:spPr bwMode="auto">
          <a:xfrm rot="5400000">
            <a:off x="1638300" y="3713163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139" name="AutoShape 9"/>
          <p:cNvCxnSpPr>
            <a:cxnSpLocks noChangeShapeType="1"/>
            <a:stCxn id="84997" idx="2"/>
            <a:endCxn id="84998" idx="0"/>
          </p:cNvCxnSpPr>
          <p:nvPr/>
        </p:nvCxnSpPr>
        <p:spPr bwMode="auto">
          <a:xfrm rot="5400000">
            <a:off x="1485900" y="4856163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85002" name="AutoShape 10"/>
          <p:cNvSpPr>
            <a:spLocks/>
          </p:cNvSpPr>
          <p:nvPr/>
        </p:nvSpPr>
        <p:spPr bwMode="auto">
          <a:xfrm>
            <a:off x="3048000" y="1960563"/>
            <a:ext cx="381000" cy="3886200"/>
          </a:xfrm>
          <a:prstGeom prst="rightBrace">
            <a:avLst>
              <a:gd name="adj1" fmla="val 85000"/>
              <a:gd name="adj2" fmla="val 31699"/>
            </a:avLst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3505200" y="2895600"/>
            <a:ext cx="544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800" b="1">
                <a:solidFill>
                  <a:srgbClr val="A50021"/>
                </a:solidFill>
                <a:latin typeface="Times New Roman" pitchFamily="-109" charset="0"/>
                <a:ea typeface="Times New Roman" pitchFamily="-109" charset="0"/>
                <a:cs typeface="Times New Roman" pitchFamily="-109" charset="0"/>
              </a:rPr>
              <a:t>≈</a:t>
            </a:r>
            <a:r>
              <a:rPr lang="es-ES" sz="2800" b="1">
                <a:solidFill>
                  <a:srgbClr val="A50021"/>
                </a:solidFill>
                <a:latin typeface="Times New Roman" pitchFamily="-109" charset="0"/>
              </a:rPr>
              <a:t> O( mayor(</a:t>
            </a:r>
            <a:r>
              <a:rPr sz="2800" b="1" noProof="1">
                <a:solidFill>
                  <a:srgbClr val="A50021"/>
                </a:solidFill>
                <a:latin typeface="Times New Roman" pitchFamily="-109" charset="0"/>
              </a:rPr>
              <a:t>g</a:t>
            </a:r>
            <a:r>
              <a:rPr sz="2800" b="1" baseline="-25000" noProof="1">
                <a:solidFill>
                  <a:srgbClr val="A50021"/>
                </a:solidFill>
                <a:latin typeface="Times New Roman" pitchFamily="-109" charset="0"/>
              </a:rPr>
              <a:t>1</a:t>
            </a:r>
            <a:r>
              <a:rPr sz="2800" b="1" noProof="1">
                <a:solidFill>
                  <a:srgbClr val="A50021"/>
                </a:solidFill>
                <a:latin typeface="Times New Roman" pitchFamily="-109" charset="0"/>
              </a:rPr>
              <a:t>(n)</a:t>
            </a:r>
            <a:r>
              <a:rPr lang="es-MX" sz="2800" b="1">
                <a:solidFill>
                  <a:srgbClr val="A50021"/>
                </a:solidFill>
                <a:latin typeface="Times New Roman" pitchFamily="-109" charset="0"/>
              </a:rPr>
              <a:t>, </a:t>
            </a:r>
            <a:r>
              <a:rPr sz="2800" b="1" noProof="1">
                <a:solidFill>
                  <a:srgbClr val="A50021"/>
                </a:solidFill>
                <a:latin typeface="Times New Roman" pitchFamily="-109" charset="0"/>
              </a:rPr>
              <a:t>g</a:t>
            </a:r>
            <a:r>
              <a:rPr lang="es-MX" sz="2800" b="1" baseline="-25000">
                <a:solidFill>
                  <a:srgbClr val="A50021"/>
                </a:solidFill>
                <a:latin typeface="Times New Roman" pitchFamily="-109" charset="0"/>
              </a:rPr>
              <a:t>2</a:t>
            </a:r>
            <a:r>
              <a:rPr sz="2800" b="1" noProof="1">
                <a:solidFill>
                  <a:srgbClr val="A50021"/>
                </a:solidFill>
                <a:latin typeface="Times New Roman" pitchFamily="-109" charset="0"/>
              </a:rPr>
              <a:t>(n)</a:t>
            </a:r>
            <a:r>
              <a:rPr lang="es-MX" sz="2800" b="1">
                <a:solidFill>
                  <a:srgbClr val="A50021"/>
                </a:solidFill>
                <a:latin typeface="Times New Roman" pitchFamily="-109" charset="0"/>
              </a:rPr>
              <a:t>, …, </a:t>
            </a:r>
            <a:r>
              <a:rPr sz="2800" b="1" noProof="1">
                <a:solidFill>
                  <a:srgbClr val="A50021"/>
                </a:solidFill>
                <a:latin typeface="Times New Roman" pitchFamily="-109" charset="0"/>
              </a:rPr>
              <a:t>g</a:t>
            </a:r>
            <a:r>
              <a:rPr lang="es-MX" sz="2800" b="1" baseline="-25000">
                <a:solidFill>
                  <a:srgbClr val="A50021"/>
                </a:solidFill>
                <a:latin typeface="Times New Roman" pitchFamily="-109" charset="0"/>
              </a:rPr>
              <a:t>m</a:t>
            </a:r>
            <a:r>
              <a:rPr sz="2800" b="1" noProof="1">
                <a:solidFill>
                  <a:srgbClr val="A50021"/>
                </a:solidFill>
                <a:latin typeface="Times New Roman" pitchFamily="-109" charset="0"/>
              </a:rPr>
              <a:t>(n)</a:t>
            </a:r>
            <a:r>
              <a:rPr lang="es-MX" sz="2800" b="1">
                <a:solidFill>
                  <a:srgbClr val="A50021"/>
                </a:solidFill>
                <a:latin typeface="Times New Roman" pitchFamily="-109" charset="0"/>
              </a:rPr>
              <a:t> )</a:t>
            </a:r>
            <a:endParaRPr lang="es-ES" sz="2800" b="1">
              <a:solidFill>
                <a:srgbClr val="A50021"/>
              </a:solidFill>
              <a:latin typeface="Times New Roman" pitchFamily="-10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815678"/>
      </p:ext>
    </p:extLst>
  </p:cSld>
  <p:clrMapOvr>
    <a:masterClrMapping/>
  </p:clrMapOvr>
  <p:transition xmlns:p14="http://schemas.microsoft.com/office/powerpoint/2010/main" advTm="189488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5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5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5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5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5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5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5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5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5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5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5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5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50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50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50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50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50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50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50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50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50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5" grpId="0" build="p"/>
      <p:bldP spid="85002" grpId="0" animBg="1"/>
      <p:bldP spid="850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024744" cy="1143000"/>
          </a:xfrm>
        </p:spPr>
        <p:txBody>
          <a:bodyPr/>
          <a:lstStyle/>
          <a:p>
            <a:pPr marL="762000" indent="-762000"/>
            <a:r>
              <a:rPr lang="es-MX" sz="4000" dirty="0">
                <a:solidFill>
                  <a:srgbClr val="7B9899"/>
                </a:solidFill>
              </a:rPr>
              <a:t>Regla 2: </a:t>
            </a:r>
            <a:r>
              <a:rPr lang="es-ES" sz="4000" dirty="0">
                <a:solidFill>
                  <a:srgbClr val="7B9899"/>
                </a:solidFill>
              </a:rPr>
              <a:t>Decisiones</a:t>
            </a:r>
            <a:endParaRPr lang="es-MX" sz="4000" dirty="0">
              <a:solidFill>
                <a:srgbClr val="7B9899"/>
              </a:solidFill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4738688" y="3429000"/>
            <a:ext cx="4494212" cy="23606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itchFamily="-109" charset="2"/>
              <a:buNone/>
            </a:pPr>
            <a:r>
              <a:rPr lang="es-MX" sz="2400"/>
              <a:t>Ejemplo:</a:t>
            </a:r>
          </a:p>
          <a:p>
            <a:pPr>
              <a:lnSpc>
                <a:spcPct val="90000"/>
              </a:lnSpc>
            </a:pPr>
            <a:r>
              <a:rPr lang="es-MX" sz="2400"/>
              <a:t>Una decisión con:</a:t>
            </a:r>
          </a:p>
          <a:p>
            <a:pPr lvl="1">
              <a:lnSpc>
                <a:spcPct val="90000"/>
              </a:lnSpc>
            </a:pPr>
            <a:r>
              <a:rPr lang="es-MX"/>
              <a:t>Rama then = </a:t>
            </a:r>
            <a:r>
              <a:rPr lang="es-MX" b="1">
                <a:solidFill>
                  <a:srgbClr val="A50021"/>
                </a:solidFill>
              </a:rPr>
              <a:t>O(n log n)</a:t>
            </a:r>
            <a:endParaRPr lang="es-MX"/>
          </a:p>
          <a:p>
            <a:pPr lvl="1">
              <a:lnSpc>
                <a:spcPct val="90000"/>
              </a:lnSpc>
            </a:pPr>
            <a:r>
              <a:rPr lang="es-MX"/>
              <a:t>Rama else = </a:t>
            </a:r>
            <a:r>
              <a:rPr lang="es-MX" b="1">
                <a:solidFill>
                  <a:srgbClr val="A50021"/>
                </a:solidFill>
              </a:rPr>
              <a:t>O(log n)</a:t>
            </a:r>
            <a:endParaRPr lang="es-MX"/>
          </a:p>
          <a:p>
            <a:pPr>
              <a:lnSpc>
                <a:spcPct val="90000"/>
              </a:lnSpc>
            </a:pPr>
            <a:r>
              <a:rPr lang="es-MX" sz="2400"/>
              <a:t> Tendrá como orden total… </a:t>
            </a:r>
          </a:p>
          <a:p>
            <a:pPr lvl="1">
              <a:lnSpc>
                <a:spcPct val="90000"/>
              </a:lnSpc>
            </a:pPr>
            <a:r>
              <a:rPr lang="es-MX" b="1">
                <a:solidFill>
                  <a:srgbClr val="A50021"/>
                </a:solidFill>
              </a:rPr>
              <a:t>O(n log n)</a:t>
            </a:r>
            <a:r>
              <a:rPr lang="es-MX"/>
              <a:t>.</a:t>
            </a:r>
            <a:endParaRPr lang="es-E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6161C-3824-5E4C-A23D-4AD73BDE8375}" type="slidenum">
              <a:rPr lang="es-ES"/>
              <a:pPr>
                <a:defRPr/>
              </a:pPr>
              <a:t>7</a:t>
            </a:fld>
            <a:endParaRPr lang="es-ES"/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2454275" y="3200400"/>
            <a:ext cx="12954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sz="2400" noProof="1">
                <a:latin typeface="Times New Roman" pitchFamily="-112" charset="0"/>
              </a:rPr>
              <a:t>O(g</a:t>
            </a:r>
            <a:r>
              <a:rPr sz="2400" baseline="-25000" noProof="1">
                <a:latin typeface="Times New Roman" pitchFamily="-112" charset="0"/>
              </a:rPr>
              <a:t>1</a:t>
            </a:r>
            <a:r>
              <a:rPr sz="2400" noProof="1">
                <a:latin typeface="Times New Roman" pitchFamily="-112" charset="0"/>
              </a:rPr>
              <a:t>(n))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1158875" y="4114800"/>
            <a:ext cx="12954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sz="2400" noProof="1">
                <a:latin typeface="Times New Roman" pitchFamily="-112" charset="0"/>
              </a:rPr>
              <a:t>O(g</a:t>
            </a:r>
            <a:r>
              <a:rPr lang="es-MX" sz="2400" baseline="-25000">
                <a:latin typeface="Times New Roman" pitchFamily="-112" charset="0"/>
              </a:rPr>
              <a:t>2</a:t>
            </a:r>
            <a:r>
              <a:rPr sz="2400" noProof="1">
                <a:latin typeface="Times New Roman" pitchFamily="-112" charset="0"/>
              </a:rPr>
              <a:t>(n))</a:t>
            </a:r>
          </a:p>
        </p:txBody>
      </p:sp>
      <p:sp>
        <p:nvSpPr>
          <p:cNvPr id="87051" name="AutoShape 11"/>
          <p:cNvSpPr>
            <a:spLocks/>
          </p:cNvSpPr>
          <p:nvPr/>
        </p:nvSpPr>
        <p:spPr bwMode="auto">
          <a:xfrm>
            <a:off x="3749675" y="1752600"/>
            <a:ext cx="381000" cy="3886200"/>
          </a:xfrm>
          <a:prstGeom prst="rightBrace">
            <a:avLst>
              <a:gd name="adj1" fmla="val 85000"/>
              <a:gd name="adj2" fmla="val 31167"/>
            </a:avLst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7052" name="Text Box 12"/>
          <p:cNvSpPr txBox="1">
            <a:spLocks noChangeArrowheads="1"/>
          </p:cNvSpPr>
          <p:nvPr/>
        </p:nvSpPr>
        <p:spPr bwMode="auto">
          <a:xfrm>
            <a:off x="4206875" y="2687638"/>
            <a:ext cx="4033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800" b="1">
                <a:solidFill>
                  <a:srgbClr val="A50021"/>
                </a:solidFill>
                <a:latin typeface="Times New Roman" pitchFamily="-109" charset="0"/>
                <a:ea typeface="Times New Roman" pitchFamily="-109" charset="0"/>
                <a:cs typeface="Times New Roman" pitchFamily="-109" charset="0"/>
              </a:rPr>
              <a:t>≈</a:t>
            </a:r>
            <a:r>
              <a:rPr lang="es-ES" sz="2800" b="1">
                <a:solidFill>
                  <a:srgbClr val="A50021"/>
                </a:solidFill>
                <a:latin typeface="Times New Roman" pitchFamily="-109" charset="0"/>
              </a:rPr>
              <a:t> O( mayor(</a:t>
            </a:r>
            <a:r>
              <a:rPr sz="2800" b="1" noProof="1">
                <a:solidFill>
                  <a:srgbClr val="A50021"/>
                </a:solidFill>
                <a:latin typeface="Times New Roman" pitchFamily="-109" charset="0"/>
              </a:rPr>
              <a:t>g</a:t>
            </a:r>
            <a:r>
              <a:rPr sz="2800" b="1" baseline="-25000" noProof="1">
                <a:solidFill>
                  <a:srgbClr val="A50021"/>
                </a:solidFill>
                <a:latin typeface="Times New Roman" pitchFamily="-109" charset="0"/>
              </a:rPr>
              <a:t>1</a:t>
            </a:r>
            <a:r>
              <a:rPr sz="2800" b="1" noProof="1">
                <a:solidFill>
                  <a:srgbClr val="A50021"/>
                </a:solidFill>
                <a:latin typeface="Times New Roman" pitchFamily="-109" charset="0"/>
              </a:rPr>
              <a:t>(n)</a:t>
            </a:r>
            <a:r>
              <a:rPr lang="es-MX" sz="2800" b="1">
                <a:solidFill>
                  <a:srgbClr val="A50021"/>
                </a:solidFill>
                <a:latin typeface="Times New Roman" pitchFamily="-109" charset="0"/>
              </a:rPr>
              <a:t>, </a:t>
            </a:r>
            <a:r>
              <a:rPr sz="2800" b="1" noProof="1">
                <a:solidFill>
                  <a:srgbClr val="A50021"/>
                </a:solidFill>
                <a:latin typeface="Times New Roman" pitchFamily="-109" charset="0"/>
              </a:rPr>
              <a:t>g</a:t>
            </a:r>
            <a:r>
              <a:rPr lang="es-MX" sz="2800" b="1" baseline="-25000">
                <a:solidFill>
                  <a:srgbClr val="A50021"/>
                </a:solidFill>
                <a:latin typeface="Times New Roman" pitchFamily="-109" charset="0"/>
              </a:rPr>
              <a:t>2</a:t>
            </a:r>
            <a:r>
              <a:rPr sz="2800" b="1" noProof="1">
                <a:solidFill>
                  <a:srgbClr val="A50021"/>
                </a:solidFill>
                <a:latin typeface="Times New Roman" pitchFamily="-109" charset="0"/>
              </a:rPr>
              <a:t>(n)</a:t>
            </a:r>
            <a:r>
              <a:rPr lang="es-MX" sz="2800" b="1">
                <a:solidFill>
                  <a:srgbClr val="A50021"/>
                </a:solidFill>
                <a:latin typeface="Times New Roman" pitchFamily="-109" charset="0"/>
              </a:rPr>
              <a:t>) )</a:t>
            </a:r>
            <a:endParaRPr lang="es-ES" sz="2800" b="1">
              <a:solidFill>
                <a:srgbClr val="A50021"/>
              </a:solidFill>
              <a:latin typeface="Times New Roman" pitchFamily="-109" charset="0"/>
            </a:endParaRPr>
          </a:p>
        </p:txBody>
      </p:sp>
      <p:sp>
        <p:nvSpPr>
          <p:cNvPr id="87053" name="AutoShape 13"/>
          <p:cNvSpPr>
            <a:spLocks noChangeArrowheads="1"/>
          </p:cNvSpPr>
          <p:nvPr/>
        </p:nvSpPr>
        <p:spPr bwMode="auto">
          <a:xfrm>
            <a:off x="1387475" y="2209800"/>
            <a:ext cx="838200" cy="838200"/>
          </a:xfrm>
          <a:prstGeom prst="diamond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s-MX">
              <a:latin typeface="Arial" pitchFamily="-112" charset="0"/>
            </a:endParaRPr>
          </a:p>
        </p:txBody>
      </p:sp>
      <p:sp>
        <p:nvSpPr>
          <p:cNvPr id="49162" name="Oval 14"/>
          <p:cNvSpPr>
            <a:spLocks noChangeArrowheads="1"/>
          </p:cNvSpPr>
          <p:nvPr/>
        </p:nvSpPr>
        <p:spPr bwMode="auto">
          <a:xfrm>
            <a:off x="1717675" y="51054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MX"/>
          </a:p>
        </p:txBody>
      </p:sp>
      <p:cxnSp>
        <p:nvCxnSpPr>
          <p:cNvPr id="49163" name="AutoShape 17"/>
          <p:cNvCxnSpPr>
            <a:cxnSpLocks noChangeShapeType="1"/>
            <a:endCxn id="87053" idx="0"/>
          </p:cNvCxnSpPr>
          <p:nvPr/>
        </p:nvCxnSpPr>
        <p:spPr bwMode="auto">
          <a:xfrm rot="5400000">
            <a:off x="1616075" y="20193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164" name="AutoShape 18"/>
          <p:cNvCxnSpPr>
            <a:cxnSpLocks noChangeShapeType="1"/>
            <a:stCxn id="87053" idx="2"/>
            <a:endCxn id="87045" idx="0"/>
          </p:cNvCxnSpPr>
          <p:nvPr/>
        </p:nvCxnSpPr>
        <p:spPr bwMode="auto">
          <a:xfrm rot="5400000">
            <a:off x="1273175" y="3581400"/>
            <a:ext cx="1066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165" name="AutoShape 19"/>
          <p:cNvCxnSpPr>
            <a:cxnSpLocks noChangeShapeType="1"/>
            <a:stCxn id="87045" idx="2"/>
          </p:cNvCxnSpPr>
          <p:nvPr/>
        </p:nvCxnSpPr>
        <p:spPr bwMode="auto">
          <a:xfrm rot="5400000">
            <a:off x="1577975" y="48768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166" name="AutoShape 20"/>
          <p:cNvCxnSpPr>
            <a:cxnSpLocks noChangeShapeType="1"/>
          </p:cNvCxnSpPr>
          <p:nvPr/>
        </p:nvCxnSpPr>
        <p:spPr bwMode="auto">
          <a:xfrm rot="5400000">
            <a:off x="1616075" y="54483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167" name="AutoShape 21"/>
          <p:cNvCxnSpPr>
            <a:cxnSpLocks noChangeShapeType="1"/>
            <a:stCxn id="87053" idx="3"/>
            <a:endCxn id="87044" idx="0"/>
          </p:cNvCxnSpPr>
          <p:nvPr/>
        </p:nvCxnSpPr>
        <p:spPr bwMode="auto">
          <a:xfrm>
            <a:off x="2225675" y="2628900"/>
            <a:ext cx="876300" cy="571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9168" name="AutoShape 22"/>
          <p:cNvCxnSpPr>
            <a:cxnSpLocks noChangeShapeType="1"/>
            <a:stCxn id="87044" idx="2"/>
          </p:cNvCxnSpPr>
          <p:nvPr/>
        </p:nvCxnSpPr>
        <p:spPr bwMode="auto">
          <a:xfrm rot="5400000">
            <a:off x="1768475" y="3848100"/>
            <a:ext cx="1447800" cy="121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687069992"/>
      </p:ext>
    </p:extLst>
  </p:cSld>
  <p:clrMapOvr>
    <a:masterClrMapping/>
  </p:clrMapOvr>
  <p:transition xmlns:p14="http://schemas.microsoft.com/office/powerpoint/2010/main" advTm="126992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  <p:bldP spid="87051" grpId="0" animBg="1"/>
      <p:bldP spid="870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024744" cy="1143000"/>
          </a:xfrm>
        </p:spPr>
        <p:txBody>
          <a:bodyPr/>
          <a:lstStyle/>
          <a:p>
            <a:pPr marL="762000" indent="-762000"/>
            <a:r>
              <a:rPr lang="es-MX" sz="4000" dirty="0">
                <a:solidFill>
                  <a:srgbClr val="7B9899"/>
                </a:solidFill>
              </a:rPr>
              <a:t>Regla 3: </a:t>
            </a:r>
            <a:r>
              <a:rPr lang="es-ES" sz="4000" dirty="0">
                <a:solidFill>
                  <a:srgbClr val="7B9899"/>
                </a:solidFill>
              </a:rPr>
              <a:t>Ciclos</a:t>
            </a:r>
            <a:endParaRPr lang="es-MX" sz="4000" dirty="0">
              <a:solidFill>
                <a:srgbClr val="7B9899"/>
              </a:solidFill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4627563" y="3124200"/>
            <a:ext cx="4494212" cy="23606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-109" charset="2"/>
              <a:buNone/>
            </a:pPr>
            <a:r>
              <a:rPr lang="es-MX" sz="2400"/>
              <a:t>Ejemplo:</a:t>
            </a:r>
          </a:p>
          <a:p>
            <a:pPr>
              <a:lnSpc>
                <a:spcPct val="90000"/>
              </a:lnSpc>
            </a:pPr>
            <a:r>
              <a:rPr lang="es-MX" sz="2400"/>
              <a:t>Un ciclo cuya instrucción:</a:t>
            </a:r>
          </a:p>
          <a:p>
            <a:pPr lvl="1">
              <a:lnSpc>
                <a:spcPct val="90000"/>
              </a:lnSpc>
            </a:pPr>
            <a:r>
              <a:rPr lang="es-MX"/>
              <a:t>Tiene un  </a:t>
            </a:r>
            <a:r>
              <a:rPr lang="es-MX" b="1">
                <a:solidFill>
                  <a:srgbClr val="A50021"/>
                </a:solidFill>
              </a:rPr>
              <a:t>O(log n)</a:t>
            </a:r>
            <a:endParaRPr lang="es-MX"/>
          </a:p>
          <a:p>
            <a:pPr lvl="1">
              <a:lnSpc>
                <a:spcPct val="90000"/>
              </a:lnSpc>
            </a:pPr>
            <a:r>
              <a:rPr lang="es-MX"/>
              <a:t>Se repite </a:t>
            </a:r>
            <a:r>
              <a:rPr lang="es-MX" b="1">
                <a:solidFill>
                  <a:srgbClr val="A50021"/>
                </a:solidFill>
              </a:rPr>
              <a:t>n/2</a:t>
            </a:r>
            <a:r>
              <a:rPr lang="es-MX"/>
              <a:t> veces</a:t>
            </a:r>
          </a:p>
          <a:p>
            <a:pPr>
              <a:lnSpc>
                <a:spcPct val="90000"/>
              </a:lnSpc>
            </a:pPr>
            <a:r>
              <a:rPr lang="es-MX" sz="2400"/>
              <a:t> Tendrá como orden total… </a:t>
            </a:r>
          </a:p>
          <a:p>
            <a:pPr lvl="1">
              <a:lnSpc>
                <a:spcPct val="90000"/>
              </a:lnSpc>
            </a:pPr>
            <a:r>
              <a:rPr lang="es-MX" b="1">
                <a:solidFill>
                  <a:srgbClr val="A50021"/>
                </a:solidFill>
              </a:rPr>
              <a:t>O(</a:t>
            </a:r>
            <a:r>
              <a:rPr lang="en-US" b="1">
                <a:solidFill>
                  <a:srgbClr val="A50021"/>
                </a:solidFill>
              </a:rPr>
              <a:t>½ n log n</a:t>
            </a:r>
            <a:r>
              <a:rPr lang="es-MX" b="1">
                <a:solidFill>
                  <a:srgbClr val="A50021"/>
                </a:solidFill>
              </a:rPr>
              <a:t>) = O(n log n)</a:t>
            </a:r>
            <a:r>
              <a:rPr lang="es-MX"/>
              <a:t>.</a:t>
            </a:r>
            <a:endParaRPr lang="es-E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E75952-3E61-A848-801C-6667377EB294}" type="slidenum">
              <a:rPr lang="es-ES"/>
              <a:pPr>
                <a:defRPr/>
              </a:pPr>
              <a:t>8</a:t>
            </a:fld>
            <a:endParaRPr lang="es-ES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2381250" y="2895600"/>
            <a:ext cx="12954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sz="2400" noProof="1">
                <a:latin typeface="Times New Roman" pitchFamily="-112" charset="0"/>
              </a:rPr>
              <a:t>O(g(n))</a:t>
            </a:r>
          </a:p>
        </p:txBody>
      </p:sp>
      <p:sp>
        <p:nvSpPr>
          <p:cNvPr id="88070" name="AutoShape 6"/>
          <p:cNvSpPr>
            <a:spLocks/>
          </p:cNvSpPr>
          <p:nvPr/>
        </p:nvSpPr>
        <p:spPr bwMode="auto">
          <a:xfrm>
            <a:off x="3638550" y="1447800"/>
            <a:ext cx="381000" cy="3886200"/>
          </a:xfrm>
          <a:prstGeom prst="rightBrace">
            <a:avLst>
              <a:gd name="adj1" fmla="val 85000"/>
              <a:gd name="adj2" fmla="val 31167"/>
            </a:avLst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4095750" y="2382838"/>
            <a:ext cx="24272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800" b="1">
                <a:solidFill>
                  <a:srgbClr val="A50021"/>
                </a:solidFill>
                <a:latin typeface="Times New Roman" pitchFamily="-109" charset="0"/>
                <a:ea typeface="Times New Roman" pitchFamily="-109" charset="0"/>
                <a:cs typeface="Times New Roman" pitchFamily="-109" charset="0"/>
              </a:rPr>
              <a:t>≈</a:t>
            </a:r>
            <a:r>
              <a:rPr lang="es-ES" sz="2800" b="1">
                <a:solidFill>
                  <a:srgbClr val="A50021"/>
                </a:solidFill>
                <a:latin typeface="Times New Roman" pitchFamily="-109" charset="0"/>
              </a:rPr>
              <a:t> O( m * </a:t>
            </a:r>
            <a:r>
              <a:rPr sz="2800" b="1" noProof="1">
                <a:solidFill>
                  <a:srgbClr val="A50021"/>
                </a:solidFill>
                <a:latin typeface="Times New Roman" pitchFamily="-109" charset="0"/>
              </a:rPr>
              <a:t>g(n)</a:t>
            </a:r>
            <a:r>
              <a:rPr lang="es-MX" sz="2800" b="1">
                <a:solidFill>
                  <a:srgbClr val="A50021"/>
                </a:solidFill>
                <a:latin typeface="Times New Roman" pitchFamily="-109" charset="0"/>
              </a:rPr>
              <a:t> )</a:t>
            </a:r>
            <a:endParaRPr lang="es-ES" sz="2800" b="1">
              <a:solidFill>
                <a:srgbClr val="A50021"/>
              </a:solidFill>
              <a:latin typeface="Times New Roman" pitchFamily="-109" charset="0"/>
            </a:endParaRPr>
          </a:p>
        </p:txBody>
      </p:sp>
      <p:sp>
        <p:nvSpPr>
          <p:cNvPr id="88072" name="AutoShape 8"/>
          <p:cNvSpPr>
            <a:spLocks noChangeArrowheads="1"/>
          </p:cNvSpPr>
          <p:nvPr/>
        </p:nvSpPr>
        <p:spPr bwMode="auto">
          <a:xfrm>
            <a:off x="1123950" y="2743200"/>
            <a:ext cx="838200" cy="838200"/>
          </a:xfrm>
          <a:prstGeom prst="diamond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s-MX">
              <a:latin typeface="Arial" pitchFamily="-112" charset="0"/>
            </a:endParaRPr>
          </a:p>
        </p:txBody>
      </p:sp>
      <p:sp>
        <p:nvSpPr>
          <p:cNvPr id="50185" name="Oval 9"/>
          <p:cNvSpPr>
            <a:spLocks noChangeArrowheads="1"/>
          </p:cNvSpPr>
          <p:nvPr/>
        </p:nvSpPr>
        <p:spPr bwMode="auto">
          <a:xfrm>
            <a:off x="1466850" y="2057400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MX"/>
          </a:p>
        </p:txBody>
      </p:sp>
      <p:cxnSp>
        <p:nvCxnSpPr>
          <p:cNvPr id="50186" name="AutoShape 10"/>
          <p:cNvCxnSpPr>
            <a:cxnSpLocks noChangeShapeType="1"/>
            <a:stCxn id="50185" idx="4"/>
            <a:endCxn id="88072" idx="0"/>
          </p:cNvCxnSpPr>
          <p:nvPr/>
        </p:nvCxnSpPr>
        <p:spPr bwMode="auto">
          <a:xfrm rot="5400000">
            <a:off x="1276350" y="24765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87" name="AutoShape 11"/>
          <p:cNvCxnSpPr>
            <a:cxnSpLocks noChangeShapeType="1"/>
          </p:cNvCxnSpPr>
          <p:nvPr/>
        </p:nvCxnSpPr>
        <p:spPr bwMode="auto">
          <a:xfrm rot="5400000">
            <a:off x="1009650" y="4114800"/>
            <a:ext cx="1066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88" name="AutoShape 12"/>
          <p:cNvCxnSpPr>
            <a:cxnSpLocks noChangeShapeType="1"/>
            <a:endCxn id="50185" idx="0"/>
          </p:cNvCxnSpPr>
          <p:nvPr/>
        </p:nvCxnSpPr>
        <p:spPr bwMode="auto">
          <a:xfrm rot="5400000">
            <a:off x="1314450" y="18288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89" name="AutoShape 16"/>
          <p:cNvCxnSpPr>
            <a:cxnSpLocks noChangeShapeType="1"/>
            <a:stCxn id="88072" idx="3"/>
            <a:endCxn id="88068" idx="1"/>
          </p:cNvCxnSpPr>
          <p:nvPr/>
        </p:nvCxnSpPr>
        <p:spPr bwMode="auto">
          <a:xfrm>
            <a:off x="1962150" y="3162300"/>
            <a:ext cx="419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90" name="AutoShape 17"/>
          <p:cNvCxnSpPr>
            <a:cxnSpLocks noChangeShapeType="1"/>
            <a:stCxn id="88068" idx="0"/>
            <a:endCxn id="50185" idx="6"/>
          </p:cNvCxnSpPr>
          <p:nvPr/>
        </p:nvCxnSpPr>
        <p:spPr bwMode="auto">
          <a:xfrm rot="5400000" flipH="1">
            <a:off x="1943100" y="1809750"/>
            <a:ext cx="762000" cy="1409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0191" name="Text Box 18"/>
          <p:cNvSpPr txBox="1">
            <a:spLocks noChangeArrowheads="1"/>
          </p:cNvSpPr>
          <p:nvPr/>
        </p:nvSpPr>
        <p:spPr bwMode="auto">
          <a:xfrm>
            <a:off x="2343150" y="3673475"/>
            <a:ext cx="1371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s-ES" sz="2400">
                <a:latin typeface="Times New Roman" pitchFamily="-109" charset="0"/>
              </a:rPr>
              <a:t>Se repite </a:t>
            </a:r>
            <a:r>
              <a:rPr lang="es-ES" sz="2400" b="1" i="1">
                <a:solidFill>
                  <a:srgbClr val="A50021"/>
                </a:solidFill>
                <a:latin typeface="Times New Roman" pitchFamily="-109" charset="0"/>
              </a:rPr>
              <a:t>m</a:t>
            </a:r>
            <a:r>
              <a:rPr lang="es-ES" sz="2400">
                <a:latin typeface="Times New Roman" pitchFamily="-109" charset="0"/>
              </a:rPr>
              <a:t> veces</a:t>
            </a:r>
          </a:p>
        </p:txBody>
      </p:sp>
      <p:sp>
        <p:nvSpPr>
          <p:cNvPr id="50192" name="AutoShape 19"/>
          <p:cNvSpPr>
            <a:spLocks/>
          </p:cNvSpPr>
          <p:nvPr/>
        </p:nvSpPr>
        <p:spPr bwMode="auto">
          <a:xfrm rot="5400000">
            <a:off x="2286000" y="2974975"/>
            <a:ext cx="152400" cy="1295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MX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7589128"/>
      </p:ext>
    </p:extLst>
  </p:cSld>
  <p:clrMapOvr>
    <a:masterClrMapping/>
  </p:clrMapOvr>
  <p:transition xmlns:p14="http://schemas.microsoft.com/office/powerpoint/2010/main" advTm="31608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  <p:bldP spid="88070" grpId="0" animBg="1"/>
      <p:bldP spid="880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0" y="527050"/>
            <a:ext cx="7024744" cy="1143000"/>
          </a:xfrm>
        </p:spPr>
        <p:txBody>
          <a:bodyPr/>
          <a:lstStyle/>
          <a:p>
            <a:r>
              <a:rPr lang="es-MX" dirty="0">
                <a:solidFill>
                  <a:srgbClr val="7B9899"/>
                </a:solidFill>
              </a:rPr>
              <a:t>Regla 4: Recursividad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984250" y="1905000"/>
            <a:ext cx="7854950" cy="4114800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s-MX" sz="2400" dirty="0">
                <a:ea typeface="+mn-ea"/>
              </a:rPr>
              <a:t>La complejidad de tiempo se obtiene contando la cantidad de veces que se hace </a:t>
            </a:r>
            <a:r>
              <a:rPr lang="es-MX" sz="2400" u="sng" dirty="0">
                <a:ea typeface="+mn-ea"/>
              </a:rPr>
              <a:t>la llamada recursiva</a:t>
            </a:r>
            <a:r>
              <a:rPr lang="es-MX" sz="2400" dirty="0">
                <a:ea typeface="+mn-ea"/>
              </a:rPr>
              <a:t>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s-MX" sz="2400" dirty="0">
                <a:ea typeface="+mn-ea"/>
              </a:rPr>
              <a:t>Casos que “normalmente” se dan: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r>
              <a:rPr lang="es-MX" sz="2400" dirty="0">
                <a:ea typeface="+mn-ea"/>
              </a:rPr>
              <a:t>Orden LINEAL si sólo se tiene una llamada recursiva, con incrementos o decrementos en el parámetro de control.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r>
              <a:rPr lang="es-MX" sz="2400" dirty="0">
                <a:ea typeface="+mn-ea"/>
              </a:rPr>
              <a:t>Orden LOGARITMICO si sólo se tiene una llamada recursiva, con multiplicaciones o divisiones en el parámetro de control.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r>
              <a:rPr lang="es-MX" sz="2400" dirty="0">
                <a:ea typeface="+mn-ea"/>
              </a:rPr>
              <a:t>Si hay más de una llamada recursiva, el orden puede tender a ser EXPONENCIAL.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447B00-400B-A143-AB8E-443A129EF10C}" type="slidenum">
              <a:rPr lang="es-ES"/>
              <a:pPr>
                <a:defRPr/>
              </a:pPr>
              <a:t>9</a:t>
            </a:fld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573533"/>
      </p:ext>
    </p:extLst>
  </p:cSld>
  <p:clrMapOvr>
    <a:masterClrMapping/>
  </p:clrMapOvr>
  <p:transition xmlns:p14="http://schemas.microsoft.com/office/powerpoint/2010/main" advTm="453984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8|47.8|18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5|41.5|17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9|146.9|18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4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20</TotalTime>
  <Words>528</Words>
  <Application>Microsoft Macintosh PowerPoint</Application>
  <PresentationFormat>On-screen Show (4:3)</PresentationFormat>
  <Paragraphs>77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Semana i</vt:lpstr>
      <vt:lpstr>Definición</vt:lpstr>
      <vt:lpstr>Ordenes más comunes de los algoritmos</vt:lpstr>
      <vt:lpstr>Comportamiento de las funciones</vt:lpstr>
      <vt:lpstr>Otro método para calcular la complejidad</vt:lpstr>
      <vt:lpstr>Regla 1: Secuencia de instrucciones</vt:lpstr>
      <vt:lpstr>Regla 2: Decisiones</vt:lpstr>
      <vt:lpstr>Regla 3: Ciclos</vt:lpstr>
      <vt:lpstr>Regla 4: Recursividad</vt:lpstr>
    </vt:vector>
  </TitlesOfParts>
  <Company>ITESM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i</dc:title>
  <dc:creator>Luis Humberto González Guerra</dc:creator>
  <cp:lastModifiedBy>Luis Humberto González Guerra</cp:lastModifiedBy>
  <cp:revision>2</cp:revision>
  <dcterms:created xsi:type="dcterms:W3CDTF">2016-09-23T21:07:14Z</dcterms:created>
  <dcterms:modified xsi:type="dcterms:W3CDTF">2016-09-23T21:27:29Z</dcterms:modified>
</cp:coreProperties>
</file>