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2"/>
    <p:restoredTop sz="96041"/>
  </p:normalViewPr>
  <p:slideViewPr>
    <p:cSldViewPr snapToGrid="0" snapToObjects="1">
      <p:cViewPr>
        <p:scale>
          <a:sx n="82" d="100"/>
          <a:sy n="82" d="100"/>
        </p:scale>
        <p:origin x="352" y="8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4A144-ADAF-C643-8BAB-2BC657F0A7AE}" type="datetimeFigureOut">
              <a:rPr lang="es-ES_tradnl" smtClean="0"/>
              <a:t>8/7/21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804E98-E95A-9949-9E7A-3C78B4FE16C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59434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B08CCE-E43D-8D46-B56D-1FC157EBF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0C4091-1A1B-5F4E-9A6B-05C37EF61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339105-6E61-1C47-AB03-5CE77EF5D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26545-D067-1D44-9DC8-D6D424E57599}" type="datetimeFigureOut">
              <a:rPr lang="es-ES_tradnl" smtClean="0"/>
              <a:t>8/7/21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A14CDB-C041-AA42-8BBB-881A8415E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526C0A-9F4B-0D4C-B74B-E3C03375A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983B4-2099-D94B-A502-CA11245052B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56082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AFB3C5-9438-1249-99F1-C94C62172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BAFC20A-2ED3-3C40-BE22-6DBDD4C6C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D9A713-E245-2143-9EAB-31906C90C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26545-D067-1D44-9DC8-D6D424E57599}" type="datetimeFigureOut">
              <a:rPr lang="es-ES_tradnl" smtClean="0"/>
              <a:t>8/7/21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813D99-9475-354F-8440-302E65099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A1357B-49A0-8549-A522-D8F9FF2E1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983B4-2099-D94B-A502-CA11245052B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22962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032538-B2B3-B149-91FA-EF7A911DEC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2DEFB99-4635-3D4B-8D1A-92C09CC16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4AC71F-BD84-EF49-98E0-E55BE85CB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26545-D067-1D44-9DC8-D6D424E57599}" type="datetimeFigureOut">
              <a:rPr lang="es-ES_tradnl" smtClean="0"/>
              <a:t>8/7/21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A7F13B-59B2-1E49-84FF-F1509F1E2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1CEB06-E582-E646-9905-0F444F8A1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983B4-2099-D94B-A502-CA11245052B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763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36CF24-DE6C-E343-BB58-DA9F31683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0CC466-DA0F-F14A-8033-73AF28BA0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151A77-2051-AA4F-AE20-BF8E4EFB1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26545-D067-1D44-9DC8-D6D424E57599}" type="datetimeFigureOut">
              <a:rPr lang="es-ES_tradnl" smtClean="0"/>
              <a:t>8/7/21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CCFB4F-69B7-3548-B73D-6F42C9BC3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C3DD5E-7898-6547-B5BE-66A725A5B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983B4-2099-D94B-A502-CA11245052B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099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9C3F6E-48E8-5C44-90A9-1655189CB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B9BCE14-A20E-D24A-B22F-717409768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075EB1-E306-C843-9667-786F221ED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26545-D067-1D44-9DC8-D6D424E57599}" type="datetimeFigureOut">
              <a:rPr lang="es-ES_tradnl" smtClean="0"/>
              <a:t>8/7/21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C48300-BFC8-0543-ADB9-DD7523127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89DE40-2EE8-FA49-8C0A-2F67192F6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983B4-2099-D94B-A502-CA11245052B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8987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44490-7FFE-5F40-8069-D98C7E7B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D165F8-3215-6146-AAAF-073879617B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06708F9-E9A3-BD47-A98F-67326EA9B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ED158D-88CA-B242-99B6-A95546C5B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26545-D067-1D44-9DC8-D6D424E57599}" type="datetimeFigureOut">
              <a:rPr lang="es-ES_tradnl" smtClean="0"/>
              <a:t>8/7/21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B4D867-3718-644C-8818-8AEECFA59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7004D0-4170-E44F-A474-18DBCAE82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983B4-2099-D94B-A502-CA11245052B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37290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C0F8B5-BF6D-9D49-BDB5-ACC3DDCBE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6C383A-E23F-0C48-B799-83737234C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0D911B-8CF1-D548-9E33-B931ACF02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070F656-C265-0B42-A5AE-DEEC269E41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CB452D6-5E06-184C-A613-CA59E563EC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64E2B4E-8AB4-2549-BF7D-963303211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26545-D067-1D44-9DC8-D6D424E57599}" type="datetimeFigureOut">
              <a:rPr lang="es-ES_tradnl" smtClean="0"/>
              <a:t>8/7/21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E8BFB51-C277-2947-9FCA-053423A4E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DCE6-55A1-7A4D-B824-B5AA264E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983B4-2099-D94B-A502-CA11245052B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54717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D4285-19D8-1E4E-9D43-34BADF2A5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60316A9-9925-B042-9B1E-2FEE5CC84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26545-D067-1D44-9DC8-D6D424E57599}" type="datetimeFigureOut">
              <a:rPr lang="es-ES_tradnl" smtClean="0"/>
              <a:t>8/7/21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4E96B03-8321-1743-9D96-AEB3D618F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7C5C841-B840-2345-9BF5-A9AC3327A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983B4-2099-D94B-A502-CA11245052B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2046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99A0A6B-A2AA-F446-AB1A-E2FFBBB5B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26545-D067-1D44-9DC8-D6D424E57599}" type="datetimeFigureOut">
              <a:rPr lang="es-ES_tradnl" smtClean="0"/>
              <a:t>8/7/21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F376197-DA74-BE46-888D-FC2F07ED7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FF4E9DC-95A9-1647-A3F8-75F031400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983B4-2099-D94B-A502-CA11245052B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53689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21034C-511A-DA4E-95D1-764D84C08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F22353-DEAC-824D-B430-712BF174B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7F2F3C1-D8A8-1A42-8774-4EE63C799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29533C-073E-3944-983D-A923E4123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26545-D067-1D44-9DC8-D6D424E57599}" type="datetimeFigureOut">
              <a:rPr lang="es-ES_tradnl" smtClean="0"/>
              <a:t>8/7/21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325F66-8639-3743-AA45-B8BB91E83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E8BD40-FEDA-3743-9137-C310C50B5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983B4-2099-D94B-A502-CA11245052B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72132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A8A29F-AC2D-074A-AE55-E43D4666F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0A777BF-674A-3744-BAD7-EC921C138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50ACE55-7622-234D-AC36-0D296A77E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8BD809-EC1C-5241-B39B-7DD505DBF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26545-D067-1D44-9DC8-D6D424E57599}" type="datetimeFigureOut">
              <a:rPr lang="es-ES_tradnl" smtClean="0"/>
              <a:t>8/7/21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599733-E8A8-7040-9545-435B916CA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4088D5-BB59-4C4C-B63B-97927EB0D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983B4-2099-D94B-A502-CA11245052B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32626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B18EB5E-952B-3F42-9ED1-ED01EEE0D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5FE0E1-2386-DF45-ABA9-040B3FCFE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E67763-6D90-DA4E-AB50-31ACDC0739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26545-D067-1D44-9DC8-D6D424E57599}" type="datetimeFigureOut">
              <a:rPr lang="es-ES_tradnl" smtClean="0"/>
              <a:t>8/7/21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A94435-F89E-DB44-BB06-59E692CFEC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0FA1AF-3475-7345-80DA-98F4990A37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983B4-2099-D94B-A502-CA11245052B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871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930E21-883B-784F-88A4-E72E58F2A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" y="3719618"/>
            <a:ext cx="8107680" cy="2701502"/>
          </a:xfrm>
        </p:spPr>
        <p:txBody>
          <a:bodyPr anchor="t">
            <a:normAutofit/>
          </a:bodyPr>
          <a:lstStyle/>
          <a:p>
            <a:pPr algn="l"/>
            <a:r>
              <a:rPr lang="es-ES_tradnl" sz="3600" dirty="0"/>
              <a:t>José Luis Gómez Montalván</a:t>
            </a:r>
          </a:p>
          <a:p>
            <a:pPr algn="l"/>
            <a:r>
              <a:rPr lang="es-ES_tradnl" sz="3600" dirty="0"/>
              <a:t>Ingeniería en Sistemas Computacionales</a:t>
            </a:r>
          </a:p>
          <a:p>
            <a:pPr algn="l"/>
            <a:r>
              <a:rPr lang="es-ES_tradnl" sz="3600" dirty="0"/>
              <a:t>Diseño de PCB por PC</a:t>
            </a:r>
          </a:p>
          <a:p>
            <a:pPr algn="l"/>
            <a:r>
              <a:rPr lang="es-ES_tradnl" sz="3600" dirty="0"/>
              <a:t>Juan Pablo Gómez Peña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97D4FA-6901-5B4B-BF1A-7CB72796E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" y="273104"/>
            <a:ext cx="8308428" cy="210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982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D49C0E-63D9-9E41-8E91-5906A8840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Visita</a:t>
            </a:r>
            <a:r>
              <a:rPr lang="en-US" dirty="0"/>
              <a:t> la </a:t>
            </a:r>
            <a:r>
              <a:rPr lang="en-US" dirty="0" err="1"/>
              <a:t>Aplicación</a:t>
            </a:r>
            <a:r>
              <a:rPr lang="en-US" dirty="0"/>
              <a:t> Web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0B439D8-3B4C-3748-98AD-F88B38EBCFA2}"/>
              </a:ext>
            </a:extLst>
          </p:cNvPr>
          <p:cNvSpPr txBox="1"/>
          <p:nvPr/>
        </p:nvSpPr>
        <p:spPr>
          <a:xfrm>
            <a:off x="838200" y="2191807"/>
            <a:ext cx="4936067" cy="3985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br>
              <a:rPr lang="en-US" sz="2000" dirty="0"/>
            </a:br>
            <a:endParaRPr lang="en-US" sz="2000" b="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br>
              <a:rPr lang="en-US" sz="2000" dirty="0"/>
            </a:br>
            <a:endParaRPr lang="en-US" sz="20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0CB3EE5-6A72-DA46-A7C6-FAEC4E4B3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396" y="1773816"/>
            <a:ext cx="3985156" cy="398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533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45D14B-2716-1E4B-B16B-3237A8194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_tradnl" dirty="0">
                <a:solidFill>
                  <a:srgbClr val="FFFFFF"/>
                </a:solidFill>
              </a:rPr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4D6C7D-B522-2545-9030-DE776ECBF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s-MX" dirty="0"/>
              <a:t>Cuando se trata de hacer que cada habitación de tu casa sea "más inteligente" tus opciones son, prácticamente, ilimitadas: las luces , sensores de movimiento y cerraduras para puerta inteligentes pueden agregar conveniencia y eficiencia a todo tu hogar. </a:t>
            </a:r>
          </a:p>
          <a:p>
            <a:endParaRPr lang="es-MX" dirty="0"/>
          </a:p>
          <a:p>
            <a:r>
              <a:rPr lang="es-MX" dirty="0"/>
              <a:t>Eso también podría significar que tu teléfono estará repleto de apps que deberás organizar y administrar. A no ser, por supuesto, que utilices una sola app para que lo haga todo.</a:t>
            </a:r>
            <a:endParaRPr lang="es-ES_tradnl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5047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45D14B-2716-1E4B-B16B-3237A8194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246" y="365125"/>
            <a:ext cx="4951681" cy="5811837"/>
          </a:xfrm>
        </p:spPr>
        <p:txBody>
          <a:bodyPr>
            <a:normAutofit/>
          </a:bodyPr>
          <a:lstStyle/>
          <a:p>
            <a:r>
              <a:rPr lang="es-MX" b="1" dirty="0"/>
              <a:t>¿CUÁL ES LA FÓRMULA PARA SABER EL PRECIO DEL CONSUMO DE LUZ?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4D6C7D-B522-2545-9030-DE776ECBF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2173" y="365125"/>
            <a:ext cx="6024581" cy="5811837"/>
          </a:xfrm>
        </p:spPr>
        <p:txBody>
          <a:bodyPr anchor="ctr">
            <a:normAutofit/>
          </a:bodyPr>
          <a:lstStyle/>
          <a:p>
            <a:r>
              <a:rPr lang="es-MX" sz="2000" dirty="0">
                <a:solidFill>
                  <a:srgbClr val="FFFFFF"/>
                </a:solidFill>
              </a:rPr>
              <a:t>Para calcular cuánto debemos pagar en la factura de luz por el consumo eléctrico, se deberá multiplicar los siguientes conceptos:</a:t>
            </a:r>
          </a:p>
          <a:p>
            <a:pPr marL="0" indent="0">
              <a:buNone/>
            </a:pPr>
            <a:endParaRPr lang="es-MX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s-MX" sz="2000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r>
              <a:rPr lang="es-MX" sz="2000" dirty="0">
                <a:solidFill>
                  <a:srgbClr val="FFFFFF"/>
                </a:solidFill>
              </a:rPr>
              <a:t>Número de kWh consumidos.</a:t>
            </a:r>
          </a:p>
          <a:p>
            <a:pPr marL="0" indent="0" algn="ctr">
              <a:buNone/>
            </a:pPr>
            <a:r>
              <a:rPr lang="es-MX" sz="2000" dirty="0">
                <a:solidFill>
                  <a:srgbClr val="FFFFFF"/>
                </a:solidFill>
              </a:rPr>
              <a:t>Precio del kWh, fijado por la compañía contratada.</a:t>
            </a:r>
          </a:p>
          <a:p>
            <a:pPr marL="0" indent="0" algn="ctr">
              <a:buNone/>
            </a:pPr>
            <a:r>
              <a:rPr lang="es-MX" sz="2000" dirty="0">
                <a:solidFill>
                  <a:srgbClr val="FFFFFF"/>
                </a:solidFill>
              </a:rPr>
              <a:t>En Mexico es costo basico es $0.86</a:t>
            </a:r>
          </a:p>
          <a:p>
            <a:pPr marL="0" indent="0">
              <a:buNone/>
            </a:pPr>
            <a:endParaRPr lang="es-MX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s-MX" sz="2000" dirty="0">
              <a:solidFill>
                <a:srgbClr val="FFFFFF"/>
              </a:solidFill>
            </a:endParaRPr>
          </a:p>
          <a:p>
            <a:r>
              <a:rPr lang="es-MX" sz="2000" dirty="0">
                <a:solidFill>
                  <a:srgbClr val="FFFFFF"/>
                </a:solidFill>
              </a:rPr>
              <a:t>De esta forma, será posible conocer el coste de la energía consumida durante un periodo concreto. </a:t>
            </a:r>
          </a:p>
        </p:txBody>
      </p:sp>
    </p:spTree>
    <p:extLst>
      <p:ext uri="{BB962C8B-B14F-4D97-AF65-F5344CB8AC3E}">
        <p14:creationId xmlns:p14="http://schemas.microsoft.com/office/powerpoint/2010/main" val="18527971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45D14B-2716-1E4B-B16B-3237A8194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3973667" cy="5811837"/>
          </a:xfrm>
        </p:spPr>
        <p:txBody>
          <a:bodyPr>
            <a:normAutofit/>
          </a:bodyPr>
          <a:lstStyle/>
          <a:p>
            <a:r>
              <a:rPr lang="es-ES_tradnl" dirty="0">
                <a:solidFill>
                  <a:srgbClr val="FFFFFF"/>
                </a:solidFill>
              </a:rPr>
              <a:t>Promedio de Consumo Eléctrico por Vivienda</a:t>
            </a:r>
          </a:p>
        </p:txBody>
      </p:sp>
      <p:pic>
        <p:nvPicPr>
          <p:cNvPr id="9" name="Marcador de contenido 3">
            <a:extLst>
              <a:ext uri="{FF2B5EF4-FFF2-40B4-BE49-F238E27FC236}">
                <a16:creationId xmlns:a16="http://schemas.microsoft.com/office/drawing/2014/main" id="{409D4DA8-245B-6144-982F-D53138F9F5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720"/>
          <a:stretch/>
        </p:blipFill>
        <p:spPr>
          <a:xfrm>
            <a:off x="4504150" y="681038"/>
            <a:ext cx="7485227" cy="570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311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D49C0E-63D9-9E41-8E91-5906A8840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246" y="365125"/>
            <a:ext cx="10948457" cy="883383"/>
          </a:xfrm>
        </p:spPr>
        <p:txBody>
          <a:bodyPr>
            <a:normAutofit/>
          </a:bodyPr>
          <a:lstStyle/>
          <a:p>
            <a:r>
              <a:rPr lang="es-ES_tradnl" dirty="0">
                <a:solidFill>
                  <a:srgbClr val="FFFFFF"/>
                </a:solidFill>
              </a:rPr>
              <a:t>COSTO DE LUZ EN MEXICO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0DE4C9B-AE37-6642-999D-45207C41C7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24" b="5324"/>
          <a:stretch/>
        </p:blipFill>
        <p:spPr>
          <a:xfrm>
            <a:off x="445886" y="251003"/>
            <a:ext cx="11381508" cy="635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5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D49C0E-63D9-9E41-8E91-5906A8840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Proyecto de Administración de Luz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24805C0-FE38-8C4B-BFFA-B928F0CC5E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64"/>
          <a:stretch/>
        </p:blipFill>
        <p:spPr>
          <a:xfrm>
            <a:off x="862522" y="642988"/>
            <a:ext cx="2661033" cy="557154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0B439D8-3B4C-3748-98AD-F88B38EBCFA2}"/>
              </a:ext>
            </a:extLst>
          </p:cNvPr>
          <p:cNvSpPr txBox="1"/>
          <p:nvPr/>
        </p:nvSpPr>
        <p:spPr>
          <a:xfrm>
            <a:off x="4387515" y="2022601"/>
            <a:ext cx="7161017" cy="4154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MX" dirty="0"/>
              <a:t>Mi Proyecto consiste en automatizar tu casa con una aplicacion web conectada a una base de datos donde el usuario podrá ver en este caso las luces que están encendidas en su hogar y así poder apagarlas y prenderlas. </a:t>
            </a:r>
            <a:endParaRPr lang="es-MX" sz="2000" b="0" dirty="0">
              <a:effectLst/>
            </a:endParaRPr>
          </a:p>
          <a:p>
            <a:br>
              <a:rPr lang="es-MX" sz="2000" b="0" dirty="0">
                <a:effectLst/>
              </a:rPr>
            </a:br>
            <a:r>
              <a:rPr lang="es-MX" dirty="0"/>
              <a:t>Esto en qué ayuda, para empezar al poder controlar las luces de tu casa con tu celular, ayudara a bajar los consumos de kWh y así economizar en el pago de tu factura de la CFE, también por seguridad, ya que la gente qué sale de vacaciones, podrá apagar y prender las luces de su casa en cualquier parte del mundo y así dar la sensación que hay gente en la casa, cuando no se encuentra nadie.</a:t>
            </a:r>
            <a:endParaRPr lang="es-MX" sz="2000" b="0" dirty="0">
              <a:effectLst/>
            </a:endParaRPr>
          </a:p>
          <a:p>
            <a:br>
              <a:rPr lang="es-MX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366915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D49C0E-63D9-9E41-8E91-5906A8840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Por que una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Aplicación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web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0B439D8-3B4C-3748-98AD-F88B38EBCFA2}"/>
              </a:ext>
            </a:extLst>
          </p:cNvPr>
          <p:cNvSpPr txBox="1"/>
          <p:nvPr/>
        </p:nvSpPr>
        <p:spPr>
          <a:xfrm>
            <a:off x="5765369" y="2022601"/>
            <a:ext cx="5783163" cy="4154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MX" dirty="0"/>
              <a:t>A diferencia de una aplicación nativa en IOS o Android, una aplicación web no necesita descargarse al celular, solo ocupas internet y mediante cualquier navegador se puede utilizar.</a:t>
            </a:r>
            <a:endParaRPr lang="es-MX" sz="2000" b="0" dirty="0">
              <a:effectLst/>
            </a:endParaRPr>
          </a:p>
          <a:p>
            <a:br>
              <a:rPr lang="es-MX" sz="2000" b="0" dirty="0">
                <a:effectLst/>
              </a:rPr>
            </a:br>
            <a:r>
              <a:rPr lang="es-MX" dirty="0"/>
              <a:t>Para este caso he creado esta imagen QR que con cualquier dispositivo puede abrirte la aplicación web</a:t>
            </a:r>
            <a:endParaRPr lang="es-MX" sz="2000" b="0" dirty="0">
              <a:effectLst/>
            </a:endParaRPr>
          </a:p>
          <a:p>
            <a:br>
              <a:rPr lang="es-MX" sz="2000" dirty="0"/>
            </a:br>
            <a:endParaRPr lang="es-MX" sz="2000" b="0" dirty="0">
              <a:effectLst/>
            </a:endParaRPr>
          </a:p>
          <a:p>
            <a:br>
              <a:rPr lang="es-MX" sz="2000" dirty="0"/>
            </a:br>
            <a:endParaRPr lang="en-US" sz="2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EB60C83-5B33-3743-BF47-F140F40A4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70" y="2022601"/>
            <a:ext cx="4118613" cy="411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317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D49C0E-63D9-9E41-8E91-5906A8840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8368" y="4522156"/>
            <a:ext cx="4937937" cy="13632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Materiales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Usados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0E3ADA4-9A71-9644-8C65-83DBFA7172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38" r="-1" b="16969"/>
          <a:stretch/>
        </p:blipFill>
        <p:spPr>
          <a:xfrm>
            <a:off x="1246573" y="10"/>
            <a:ext cx="3913632" cy="2285224"/>
          </a:xfrm>
          <a:custGeom>
            <a:avLst/>
            <a:gdLst/>
            <a:ahLst/>
            <a:cxnLst/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4FCB2C0B-FC81-6345-9FCA-5D72B9EC62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72" r="12656" b="4"/>
          <a:stretch/>
        </p:blipFill>
        <p:spPr>
          <a:xfrm>
            <a:off x="20" y="2288331"/>
            <a:ext cx="3564618" cy="4569668"/>
          </a:xfrm>
          <a:custGeom>
            <a:avLst/>
            <a:gdLst/>
            <a:ahLst/>
            <a:cxnLst/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</p:spPr>
      </p:pic>
      <p:sp>
        <p:nvSpPr>
          <p:cNvPr id="52" name="Oval 51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0967" y="561316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1127D0-6C91-554D-979F-C30FD74469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51" r="5" b="3203"/>
          <a:stretch/>
        </p:blipFill>
        <p:spPr>
          <a:xfrm>
            <a:off x="5525559" y="725908"/>
            <a:ext cx="2852928" cy="2852928"/>
          </a:xfrm>
          <a:custGeom>
            <a:avLst/>
            <a:gdLst/>
            <a:ahLst/>
            <a:cxnLst/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</p:spPr>
      </p:pic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6B9D64DB-4D5C-4A91-B45F-F301E3174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2"/>
            <a:ext cx="3439432" cy="3550083"/>
          </a:xfrm>
          <a:custGeom>
            <a:avLst/>
            <a:gdLst>
              <a:gd name="connsiteX0" fmla="*/ 115336 w 3439432"/>
              <a:gd name="connsiteY0" fmla="*/ 0 h 3550083"/>
              <a:gd name="connsiteX1" fmla="*/ 3439432 w 3439432"/>
              <a:gd name="connsiteY1" fmla="*/ 0 h 3550083"/>
              <a:gd name="connsiteX2" fmla="*/ 3439432 w 3439432"/>
              <a:gd name="connsiteY2" fmla="*/ 3462762 h 3550083"/>
              <a:gd name="connsiteX3" fmla="*/ 3318024 w 3439432"/>
              <a:gd name="connsiteY3" fmla="*/ 3493980 h 3550083"/>
              <a:gd name="connsiteX4" fmla="*/ 2761488 w 3439432"/>
              <a:gd name="connsiteY4" fmla="*/ 3550083 h 3550083"/>
              <a:gd name="connsiteX5" fmla="*/ 0 w 3439432"/>
              <a:gd name="connsiteY5" fmla="*/ 788595 h 3550083"/>
              <a:gd name="connsiteX6" fmla="*/ 70713 w 3439432"/>
              <a:gd name="connsiteY6" fmla="*/ 164949 h 355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550083">
                <a:moveTo>
                  <a:pt x="115336" y="0"/>
                </a:moveTo>
                <a:lnTo>
                  <a:pt x="3439432" y="0"/>
                </a:lnTo>
                <a:lnTo>
                  <a:pt x="3439432" y="3462762"/>
                </a:lnTo>
                <a:lnTo>
                  <a:pt x="3318024" y="3493980"/>
                </a:lnTo>
                <a:cubicBezTo>
                  <a:pt x="3138258" y="3530765"/>
                  <a:pt x="2952129" y="3550083"/>
                  <a:pt x="2761488" y="3550083"/>
                </a:cubicBezTo>
                <a:cubicBezTo>
                  <a:pt x="1236360" y="3550083"/>
                  <a:pt x="0" y="2313723"/>
                  <a:pt x="0" y="788595"/>
                </a:cubicBezTo>
                <a:cubicBezTo>
                  <a:pt x="0" y="574124"/>
                  <a:pt x="24450" y="365364"/>
                  <a:pt x="70713" y="164949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5036490-C57F-E74E-88C4-DE25D5EB533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8" r="3" b="3"/>
          <a:stretch/>
        </p:blipFill>
        <p:spPr>
          <a:xfrm>
            <a:off x="8918761" y="-4331"/>
            <a:ext cx="3273238" cy="3383891"/>
          </a:xfrm>
          <a:custGeom>
            <a:avLst/>
            <a:gdLst/>
            <a:ahLst/>
            <a:cxnLst/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</p:spPr>
      </p:pic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CB14CE1B-4BC5-4EF2-BE3D-05E4F580B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99331" y="3907418"/>
            <a:ext cx="2992669" cy="2950582"/>
          </a:xfrm>
          <a:custGeom>
            <a:avLst/>
            <a:gdLst>
              <a:gd name="connsiteX0" fmla="*/ 2052140 w 2992669"/>
              <a:gd name="connsiteY0" fmla="*/ 0 h 2950582"/>
              <a:gd name="connsiteX1" fmla="*/ 2850926 w 2992669"/>
              <a:gd name="connsiteY1" fmla="*/ 161267 h 2950582"/>
              <a:gd name="connsiteX2" fmla="*/ 2992669 w 2992669"/>
              <a:gd name="connsiteY2" fmla="*/ 229549 h 2950582"/>
              <a:gd name="connsiteX3" fmla="*/ 2992669 w 2992669"/>
              <a:gd name="connsiteY3" fmla="*/ 2950582 h 2950582"/>
              <a:gd name="connsiteX4" fmla="*/ 209274 w 2992669"/>
              <a:gd name="connsiteY4" fmla="*/ 2950582 h 2950582"/>
              <a:gd name="connsiteX5" fmla="*/ 161267 w 2992669"/>
              <a:gd name="connsiteY5" fmla="*/ 2850926 h 2950582"/>
              <a:gd name="connsiteX6" fmla="*/ 0 w 2992669"/>
              <a:gd name="connsiteY6" fmla="*/ 2052140 h 2950582"/>
              <a:gd name="connsiteX7" fmla="*/ 2052140 w 2992669"/>
              <a:gd name="connsiteY7" fmla="*/ 0 h 295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2669" h="2950582">
                <a:moveTo>
                  <a:pt x="2052140" y="0"/>
                </a:moveTo>
                <a:cubicBezTo>
                  <a:pt x="2335482" y="0"/>
                  <a:pt x="2605411" y="57424"/>
                  <a:pt x="2850926" y="161267"/>
                </a:cubicBezTo>
                <a:lnTo>
                  <a:pt x="2992669" y="229549"/>
                </a:lnTo>
                <a:lnTo>
                  <a:pt x="2992669" y="2950582"/>
                </a:lnTo>
                <a:lnTo>
                  <a:pt x="209274" y="2950582"/>
                </a:lnTo>
                <a:lnTo>
                  <a:pt x="161267" y="2850926"/>
                </a:lnTo>
                <a:cubicBezTo>
                  <a:pt x="57423" y="2605411"/>
                  <a:pt x="0" y="2335482"/>
                  <a:pt x="0" y="2052140"/>
                </a:cubicBezTo>
                <a:cubicBezTo>
                  <a:pt x="0" y="918774"/>
                  <a:pt x="918774" y="0"/>
                  <a:pt x="205214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C362B1B-70B0-B54F-B805-7DEC5F0FFAE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8264" r="15501" b="1"/>
          <a:stretch/>
        </p:blipFill>
        <p:spPr>
          <a:xfrm>
            <a:off x="9363236" y="4071322"/>
            <a:ext cx="2828765" cy="2786678"/>
          </a:xfrm>
          <a:custGeom>
            <a:avLst/>
            <a:gdLst/>
            <a:ahLst/>
            <a:cxnLst/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0B439D8-3B4C-3748-98AD-F88B38EBCFA2}"/>
              </a:ext>
            </a:extLst>
          </p:cNvPr>
          <p:cNvSpPr txBox="1"/>
          <p:nvPr/>
        </p:nvSpPr>
        <p:spPr>
          <a:xfrm>
            <a:off x="838200" y="2191807"/>
            <a:ext cx="4936067" cy="3985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66355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Rectangle 191">
            <a:extLst>
              <a:ext uri="{FF2B5EF4-FFF2-40B4-BE49-F238E27FC236}">
                <a16:creationId xmlns:a16="http://schemas.microsoft.com/office/drawing/2014/main" id="{928F64C6-FE22-4FC1-A763-DFCC51481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17636" y="4577975"/>
            <a:ext cx="11482938" cy="1899827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D49C0E-63D9-9E41-8E91-5906A8840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325" y="4741948"/>
            <a:ext cx="10825663" cy="8620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Tecnologias Utilizadas</a:t>
            </a:r>
          </a:p>
        </p:txBody>
      </p:sp>
      <p:pic>
        <p:nvPicPr>
          <p:cNvPr id="5" name="Picture 16" descr="Logo de CSS: la historia y el significado del logotipo, la marca y el  símbolo. | png, vector">
            <a:extLst>
              <a:ext uri="{FF2B5EF4-FFF2-40B4-BE49-F238E27FC236}">
                <a16:creationId xmlns:a16="http://schemas.microsoft.com/office/drawing/2014/main" id="{E2AC20AC-53EA-E54D-968B-10A2E6591C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t="-2578" r="6" b="3"/>
          <a:stretch/>
        </p:blipFill>
        <p:spPr bwMode="auto">
          <a:xfrm>
            <a:off x="307840" y="123987"/>
            <a:ext cx="3793472" cy="2208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8F4CDE5-6F54-044F-A058-DAE5F506D8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958"/>
          <a:stretch/>
        </p:blipFill>
        <p:spPr bwMode="auto">
          <a:xfrm>
            <a:off x="4194959" y="321735"/>
            <a:ext cx="3797570" cy="201055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4" descr="Tutorial Bootstrap en español. Guía completa 🥇">
            <a:extLst>
              <a:ext uri="{FF2B5EF4-FFF2-40B4-BE49-F238E27FC236}">
                <a16:creationId xmlns:a16="http://schemas.microsoft.com/office/drawing/2014/main" id="{DE749AC6-AB40-044B-8F6B-E2D3C6642C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7" r="3334" b="-6"/>
          <a:stretch/>
        </p:blipFill>
        <p:spPr bwMode="auto">
          <a:xfrm>
            <a:off x="8086176" y="321734"/>
            <a:ext cx="3797984" cy="201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Logo de MySQL: la historia y el significado del logotipo, la marca y el  símbolo. | png, vector">
            <a:extLst>
              <a:ext uri="{FF2B5EF4-FFF2-40B4-BE49-F238E27FC236}">
                <a16:creationId xmlns:a16="http://schemas.microsoft.com/office/drawing/2014/main" id="{BCD6C4D1-3F6D-FA47-99F6-72F7952C10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" r="-1" b="-1"/>
          <a:stretch/>
        </p:blipFill>
        <p:spPr bwMode="auto">
          <a:xfrm>
            <a:off x="307840" y="2423723"/>
            <a:ext cx="3794760" cy="201055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xportar el contenido de un Canvas HTML5 a una imagen - Línea de Código">
            <a:extLst>
              <a:ext uri="{FF2B5EF4-FFF2-40B4-BE49-F238E27FC236}">
                <a16:creationId xmlns:a16="http://schemas.microsoft.com/office/drawing/2014/main" id="{1415C354-187A-C041-B77A-150DD04DBA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54" r="1" b="15579"/>
          <a:stretch/>
        </p:blipFill>
        <p:spPr bwMode="auto">
          <a:xfrm>
            <a:off x="4190180" y="2422095"/>
            <a:ext cx="3794760" cy="201380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24E01434-3292-DA43-9C52-97B3BFCEC6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18" r="-9" b="30473"/>
          <a:stretch/>
        </p:blipFill>
        <p:spPr bwMode="auto">
          <a:xfrm>
            <a:off x="8093394" y="2422097"/>
            <a:ext cx="3794760" cy="201055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4" name="Straight Connector 192">
            <a:extLst>
              <a:ext uri="{FF2B5EF4-FFF2-40B4-BE49-F238E27FC236}">
                <a16:creationId xmlns:a16="http://schemas.microsoft.com/office/drawing/2014/main" id="{5C34627B-48E6-4F4D-B843-97717A86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7963" y="5694097"/>
            <a:ext cx="9144000" cy="0"/>
          </a:xfrm>
          <a:prstGeom prst="line">
            <a:avLst/>
          </a:prstGeom>
          <a:ln w="158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46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383</Words>
  <Application>Microsoft Macintosh PowerPoint</Application>
  <PresentationFormat>Panorámica</PresentationFormat>
  <Paragraphs>34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Introducción</vt:lpstr>
      <vt:lpstr>¿CUÁL ES LA FÓRMULA PARA SABER EL PRECIO DEL CONSUMO DE LUZ?</vt:lpstr>
      <vt:lpstr>Promedio de Consumo Eléctrico por Vivienda</vt:lpstr>
      <vt:lpstr>COSTO DE LUZ EN MEXICO</vt:lpstr>
      <vt:lpstr>Proyecto de Administración de Luz </vt:lpstr>
      <vt:lpstr>Por que una Aplicación web</vt:lpstr>
      <vt:lpstr>Materiales Usados</vt:lpstr>
      <vt:lpstr>Tecnologias Utilizadas</vt:lpstr>
      <vt:lpstr>Visita la Aplicación Web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Stephanie Vazquez Galeana</dc:creator>
  <cp:lastModifiedBy>Stephanie Vazquez Galeana</cp:lastModifiedBy>
  <cp:revision>11</cp:revision>
  <dcterms:created xsi:type="dcterms:W3CDTF">2021-07-08T23:33:38Z</dcterms:created>
  <dcterms:modified xsi:type="dcterms:W3CDTF">2021-07-09T01:27:13Z</dcterms:modified>
</cp:coreProperties>
</file>