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Lst>
  <p:sldSz cy="6858000" cx="12192000"/>
  <p:notesSz cx="6858000" cy="9144000"/>
  <p:embeddedFontLst>
    <p:embeddedFont>
      <p:font typeface="Bell MT"/>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BellMT-boldItalic.fntdata"/><Relationship Id="rId10" Type="http://schemas.openxmlformats.org/officeDocument/2006/relationships/font" Target="fonts/BellMT-italic.fntdata"/><Relationship Id="rId9" Type="http://schemas.openxmlformats.org/officeDocument/2006/relationships/font" Target="fonts/BellM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BellM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roups.google.com/g/presente-y-futuro-de-la-biblioteca-universitar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1065438" y="155121"/>
            <a:ext cx="8405134" cy="600164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s-419" sz="1800" u="none" cap="none" strike="noStrike">
                <a:solidFill>
                  <a:schemeClr val="dk1"/>
                </a:solidFill>
                <a:latin typeface="Bell MT"/>
                <a:ea typeface="Bell MT"/>
                <a:cs typeface="Bell MT"/>
                <a:sym typeface="Bell MT"/>
              </a:rPr>
              <a:t>El Centro latinoamericano de investigaciones sobre Internet –CLISI- se complace en anunciar su programación en el marco del evento </a:t>
            </a:r>
            <a:r>
              <a:rPr b="1" i="1" lang="es-419" sz="1800" u="none" cap="none" strike="noStrike">
                <a:solidFill>
                  <a:schemeClr val="dk1"/>
                </a:solidFill>
                <a:latin typeface="Bell MT"/>
                <a:ea typeface="Bell MT"/>
                <a:cs typeface="Bell MT"/>
                <a:sym typeface="Bell MT"/>
              </a:rPr>
              <a:t>Encuentro de Bibliotecarios </a:t>
            </a:r>
            <a:endParaRPr/>
          </a:p>
          <a:p>
            <a:pPr indent="0" lvl="0" marL="0" marR="0" rtl="0" algn="just">
              <a:spcBef>
                <a:spcPts val="0"/>
              </a:spcBef>
              <a:spcAft>
                <a:spcPts val="0"/>
              </a:spcAft>
              <a:buNone/>
            </a:pPr>
            <a:r>
              <a:t/>
            </a:r>
            <a:endParaRPr b="1" i="1" sz="1800" u="none" cap="none" strike="noStrike">
              <a:solidFill>
                <a:schemeClr val="dk1"/>
              </a:solidFill>
              <a:latin typeface="Bell MT"/>
              <a:ea typeface="Bell MT"/>
              <a:cs typeface="Bell MT"/>
              <a:sym typeface="Bell MT"/>
            </a:endParaRPr>
          </a:p>
          <a:p>
            <a:pPr indent="0" lvl="0" marL="0" marR="0" rtl="0" algn="just">
              <a:spcBef>
                <a:spcPts val="0"/>
              </a:spcBef>
              <a:spcAft>
                <a:spcPts val="0"/>
              </a:spcAft>
              <a:buNone/>
            </a:pPr>
            <a:r>
              <a:rPr b="1" i="0" lang="es-419" sz="3200" u="none" cap="none" strike="noStrike">
                <a:solidFill>
                  <a:srgbClr val="FF0000"/>
                </a:solidFill>
                <a:latin typeface="Bell MT"/>
                <a:ea typeface="Bell MT"/>
                <a:cs typeface="Bell MT"/>
                <a:sym typeface="Bell MT"/>
              </a:rPr>
              <a:t>1 </a:t>
            </a:r>
            <a:r>
              <a:rPr b="1" i="0" lang="es-419" sz="1800" u="none" cap="none" strike="noStrike">
                <a:solidFill>
                  <a:schemeClr val="dk1"/>
                </a:solidFill>
                <a:latin typeface="Bell MT"/>
                <a:ea typeface="Bell MT"/>
                <a:cs typeface="Bell MT"/>
                <a:sym typeface="Bell MT"/>
              </a:rPr>
              <a:t>Actividad foro en línea </a:t>
            </a:r>
            <a:endParaRPr/>
          </a:p>
          <a:p>
            <a:pPr indent="0" lvl="0" marL="0" marR="0" rtl="0" algn="just">
              <a:spcBef>
                <a:spcPts val="0"/>
              </a:spcBef>
              <a:spcAft>
                <a:spcPts val="0"/>
              </a:spcAft>
              <a:buNone/>
            </a:pPr>
            <a:r>
              <a:t/>
            </a:r>
            <a:endParaRPr b="1" i="0" sz="1800" u="none" cap="none" strike="noStrike">
              <a:solidFill>
                <a:schemeClr val="dk1"/>
              </a:solidFill>
              <a:latin typeface="Bell MT"/>
              <a:ea typeface="Bell MT"/>
              <a:cs typeface="Bell MT"/>
              <a:sym typeface="Bell MT"/>
            </a:endParaRPr>
          </a:p>
          <a:p>
            <a:pPr indent="0" lvl="0" marL="0" marR="0" rtl="0" algn="just">
              <a:spcBef>
                <a:spcPts val="0"/>
              </a:spcBef>
              <a:spcAft>
                <a:spcPts val="0"/>
              </a:spcAft>
              <a:buNone/>
            </a:pPr>
            <a:r>
              <a:rPr b="1" i="0" lang="es-419" sz="1800" u="none" cap="none" strike="noStrike">
                <a:solidFill>
                  <a:schemeClr val="dk1"/>
                </a:solidFill>
                <a:latin typeface="Bell MT"/>
                <a:ea typeface="Bell MT"/>
                <a:cs typeface="Bell MT"/>
                <a:sym typeface="Bell MT"/>
              </a:rPr>
              <a:t>Fecha de inicio: </a:t>
            </a:r>
            <a:r>
              <a:rPr b="0" i="0" lang="es-419" sz="1800" u="none" cap="none" strike="noStrike">
                <a:solidFill>
                  <a:schemeClr val="dk1"/>
                </a:solidFill>
                <a:latin typeface="Bell MT"/>
                <a:ea typeface="Bell MT"/>
                <a:cs typeface="Bell MT"/>
                <a:sym typeface="Bell MT"/>
              </a:rPr>
              <a:t>02/11/2020 Fecha de cierre: 07/11/2020</a:t>
            </a:r>
            <a:endParaRPr/>
          </a:p>
          <a:p>
            <a:pPr indent="0" lvl="0" marL="0" marR="0" rtl="0" algn="just">
              <a:spcBef>
                <a:spcPts val="0"/>
              </a:spcBef>
              <a:spcAft>
                <a:spcPts val="0"/>
              </a:spcAft>
              <a:buNone/>
            </a:pPr>
            <a:r>
              <a:rPr b="1" i="0" lang="es-419" sz="1800" u="none" cap="none" strike="noStrike">
                <a:solidFill>
                  <a:schemeClr val="dk1"/>
                </a:solidFill>
                <a:latin typeface="Bell MT"/>
                <a:ea typeface="Bell MT"/>
                <a:cs typeface="Bell MT"/>
                <a:sym typeface="Bell MT"/>
              </a:rPr>
              <a:t>Temática</a:t>
            </a:r>
            <a:r>
              <a:rPr b="0" i="0" lang="es-419" sz="1800" u="none" cap="none" strike="noStrike">
                <a:solidFill>
                  <a:schemeClr val="dk1"/>
                </a:solidFill>
                <a:latin typeface="Bell MT"/>
                <a:ea typeface="Bell MT"/>
                <a:cs typeface="Bell MT"/>
                <a:sym typeface="Bell MT"/>
              </a:rPr>
              <a:t>: Presente y futuro de la biblioteca universitaria</a:t>
            </a:r>
            <a:endParaRPr/>
          </a:p>
          <a:p>
            <a:pPr indent="0" lvl="0" marL="0" marR="0" rtl="0" algn="just">
              <a:spcBef>
                <a:spcPts val="0"/>
              </a:spcBef>
              <a:spcAft>
                <a:spcPts val="0"/>
              </a:spcAft>
              <a:buNone/>
            </a:pPr>
            <a:r>
              <a:t/>
            </a:r>
            <a:endParaRPr b="1" i="0" sz="1800" u="none" cap="none" strike="noStrike">
              <a:solidFill>
                <a:schemeClr val="dk1"/>
              </a:solidFill>
              <a:latin typeface="Bell MT"/>
              <a:ea typeface="Bell MT"/>
              <a:cs typeface="Bell MT"/>
              <a:sym typeface="Bell MT"/>
            </a:endParaRPr>
          </a:p>
          <a:p>
            <a:pPr indent="0" lvl="0" marL="0" marR="0" rtl="0" algn="just">
              <a:spcBef>
                <a:spcPts val="0"/>
              </a:spcBef>
              <a:spcAft>
                <a:spcPts val="0"/>
              </a:spcAft>
              <a:buNone/>
            </a:pPr>
            <a:r>
              <a:rPr b="1" i="0" lang="es-419" sz="3200" u="none" cap="none" strike="noStrike">
                <a:solidFill>
                  <a:srgbClr val="FF0000"/>
                </a:solidFill>
                <a:latin typeface="Bell MT"/>
                <a:ea typeface="Bell MT"/>
                <a:cs typeface="Bell MT"/>
                <a:sym typeface="Bell MT"/>
              </a:rPr>
              <a:t>2 </a:t>
            </a:r>
            <a:r>
              <a:rPr b="1" i="0" lang="es-419" sz="1800" u="none" cap="none" strike="noStrike">
                <a:solidFill>
                  <a:schemeClr val="dk1"/>
                </a:solidFill>
                <a:latin typeface="Bell MT"/>
                <a:ea typeface="Bell MT"/>
                <a:cs typeface="Bell MT"/>
                <a:sym typeface="Bell MT"/>
              </a:rPr>
              <a:t>Presentación del proyecto: </a:t>
            </a:r>
            <a:r>
              <a:rPr b="0" i="0" lang="es-419" sz="1800" u="none" cap="none" strike="noStrike">
                <a:solidFill>
                  <a:schemeClr val="dk1"/>
                </a:solidFill>
                <a:latin typeface="Bell MT"/>
                <a:ea typeface="Bell MT"/>
                <a:cs typeface="Bell MT"/>
                <a:sym typeface="Bell MT"/>
              </a:rPr>
              <a:t>Escáner de libros de Hardware abierto de C.C.</a:t>
            </a:r>
            <a:endParaRPr/>
          </a:p>
          <a:p>
            <a:pPr indent="0" lvl="0" marL="0" marR="0" rtl="0" algn="just">
              <a:spcBef>
                <a:spcPts val="0"/>
              </a:spcBef>
              <a:spcAft>
                <a:spcPts val="0"/>
              </a:spcAft>
              <a:buNone/>
            </a:pPr>
            <a:r>
              <a:t/>
            </a:r>
            <a:endParaRPr b="1" i="0" sz="1800" u="none" cap="none" strike="noStrike">
              <a:solidFill>
                <a:schemeClr val="dk1"/>
              </a:solidFill>
              <a:latin typeface="Bell MT"/>
              <a:ea typeface="Bell MT"/>
              <a:cs typeface="Bell MT"/>
              <a:sym typeface="Bell MT"/>
            </a:endParaRPr>
          </a:p>
          <a:p>
            <a:pPr indent="0" lvl="0" marL="0" marR="0" rtl="0" algn="just">
              <a:spcBef>
                <a:spcPts val="0"/>
              </a:spcBef>
              <a:spcAft>
                <a:spcPts val="0"/>
              </a:spcAft>
              <a:buNone/>
            </a:pPr>
            <a:r>
              <a:rPr b="1" i="0" lang="es-419" sz="1800" u="none" cap="none" strike="noStrike">
                <a:solidFill>
                  <a:schemeClr val="dk1"/>
                </a:solidFill>
                <a:latin typeface="Bell MT"/>
                <a:ea typeface="Bell MT"/>
                <a:cs typeface="Bell MT"/>
                <a:sym typeface="Bell MT"/>
              </a:rPr>
              <a:t>Fecha</a:t>
            </a:r>
            <a:r>
              <a:rPr b="0" i="0" lang="es-419" sz="1800" u="none" cap="none" strike="noStrike">
                <a:solidFill>
                  <a:schemeClr val="dk1"/>
                </a:solidFill>
                <a:latin typeface="Bell MT"/>
                <a:ea typeface="Bell MT"/>
                <a:cs typeface="Bell MT"/>
                <a:sym typeface="Bell MT"/>
              </a:rPr>
              <a:t>: XXX</a:t>
            </a:r>
            <a:endParaRPr/>
          </a:p>
          <a:p>
            <a:pPr indent="-285750" lvl="0" marL="285750" marR="0" rtl="0" algn="just">
              <a:spcBef>
                <a:spcPts val="0"/>
              </a:spcBef>
              <a:spcAft>
                <a:spcPts val="0"/>
              </a:spcAft>
              <a:buClr>
                <a:schemeClr val="dk1"/>
              </a:buClr>
              <a:buSzPts val="1800"/>
              <a:buFont typeface="Bell MT"/>
              <a:buChar char="-"/>
            </a:pPr>
            <a:r>
              <a:rPr b="0" i="0" lang="es-419" sz="1800" u="none" cap="none" strike="noStrike">
                <a:solidFill>
                  <a:schemeClr val="dk1"/>
                </a:solidFill>
                <a:latin typeface="Bell MT"/>
                <a:ea typeface="Bell MT"/>
                <a:cs typeface="Bell MT"/>
                <a:sym typeface="Bell MT"/>
              </a:rPr>
              <a:t>Disposición del escáner para las instituciones participantes</a:t>
            </a:r>
            <a:endParaRPr/>
          </a:p>
          <a:p>
            <a:pPr indent="-285750" lvl="0" marL="285750" marR="0" rtl="0" algn="just">
              <a:spcBef>
                <a:spcPts val="0"/>
              </a:spcBef>
              <a:spcAft>
                <a:spcPts val="0"/>
              </a:spcAft>
              <a:buClr>
                <a:schemeClr val="dk1"/>
              </a:buClr>
              <a:buSzPts val="1800"/>
              <a:buFont typeface="Bell MT"/>
              <a:buChar char="-"/>
            </a:pPr>
            <a:r>
              <a:rPr b="0" i="0" lang="es-419" sz="1800" u="none" cap="none" strike="noStrike">
                <a:solidFill>
                  <a:schemeClr val="dk1"/>
                </a:solidFill>
                <a:latin typeface="Bell MT"/>
                <a:ea typeface="Bell MT"/>
                <a:cs typeface="Bell MT"/>
                <a:sym typeface="Bell MT"/>
              </a:rPr>
              <a:t>Curso, en cuatro módulos, para bibliotecarios certificado por CLISI. </a:t>
            </a:r>
            <a:endParaRPr/>
          </a:p>
          <a:p>
            <a:pPr indent="0" lvl="0" marL="0" marR="0" rtl="0" algn="just">
              <a:spcBef>
                <a:spcPts val="0"/>
              </a:spcBef>
              <a:spcAft>
                <a:spcPts val="0"/>
              </a:spcAft>
              <a:buNone/>
            </a:pPr>
            <a:r>
              <a:t/>
            </a:r>
            <a:endParaRPr b="0" i="0" sz="1800" u="none" cap="none" strike="noStrike">
              <a:solidFill>
                <a:schemeClr val="dk1"/>
              </a:solidFill>
              <a:latin typeface="Bell MT"/>
              <a:ea typeface="Bell MT"/>
              <a:cs typeface="Bell MT"/>
              <a:sym typeface="Bell MT"/>
            </a:endParaRPr>
          </a:p>
          <a:p>
            <a:pPr indent="0" lvl="0" marL="0" marR="0" rtl="0" algn="just">
              <a:spcBef>
                <a:spcPts val="0"/>
              </a:spcBef>
              <a:spcAft>
                <a:spcPts val="0"/>
              </a:spcAft>
              <a:buNone/>
            </a:pPr>
            <a:r>
              <a:rPr b="1" i="0" lang="es-419" sz="3200" u="none" cap="none" strike="noStrike">
                <a:solidFill>
                  <a:srgbClr val="FF0000"/>
                </a:solidFill>
                <a:latin typeface="Bell MT"/>
                <a:ea typeface="Bell MT"/>
                <a:cs typeface="Bell MT"/>
                <a:sym typeface="Bell MT"/>
              </a:rPr>
              <a:t>3 </a:t>
            </a:r>
            <a:r>
              <a:rPr b="1" i="0" lang="es-419" sz="1800" u="none" cap="none" strike="noStrike">
                <a:solidFill>
                  <a:schemeClr val="dk1"/>
                </a:solidFill>
                <a:latin typeface="Bell MT"/>
                <a:ea typeface="Bell MT"/>
                <a:cs typeface="Bell MT"/>
                <a:sym typeface="Bell MT"/>
              </a:rPr>
              <a:t>Presentación del Capítulo CC</a:t>
            </a:r>
            <a:endParaRPr/>
          </a:p>
          <a:p>
            <a:pPr indent="0" lvl="0" marL="0" marR="0" rtl="0" algn="just">
              <a:spcBef>
                <a:spcPts val="0"/>
              </a:spcBef>
              <a:spcAft>
                <a:spcPts val="0"/>
              </a:spcAft>
              <a:buNone/>
            </a:pPr>
            <a:r>
              <a:rPr b="1" i="0" lang="es-419" sz="1800" u="none" cap="none" strike="noStrike">
                <a:solidFill>
                  <a:schemeClr val="dk1"/>
                </a:solidFill>
                <a:latin typeface="Bell MT"/>
                <a:ea typeface="Bell MT"/>
                <a:cs typeface="Bell MT"/>
                <a:sym typeface="Bell MT"/>
              </a:rPr>
              <a:t>Fecha</a:t>
            </a:r>
            <a:r>
              <a:rPr b="0" i="0" lang="es-419" sz="1800" u="none" cap="none" strike="noStrike">
                <a:solidFill>
                  <a:schemeClr val="dk1"/>
                </a:solidFill>
                <a:latin typeface="Bell MT"/>
                <a:ea typeface="Bell MT"/>
                <a:cs typeface="Bell MT"/>
                <a:sym typeface="Bell MT"/>
              </a:rPr>
              <a:t>: XXX</a:t>
            </a:r>
            <a:endParaRPr/>
          </a:p>
          <a:p>
            <a:pPr indent="-285750" lvl="0" marL="285750" marR="0" rtl="0" algn="just">
              <a:spcBef>
                <a:spcPts val="0"/>
              </a:spcBef>
              <a:spcAft>
                <a:spcPts val="0"/>
              </a:spcAft>
              <a:buClr>
                <a:schemeClr val="dk1"/>
              </a:buClr>
              <a:buSzPts val="1800"/>
              <a:buFont typeface="Bell MT"/>
              <a:buChar char="-"/>
            </a:pPr>
            <a:r>
              <a:rPr b="0" i="0" lang="es-419" sz="1800" u="none" cap="none" strike="noStrike">
                <a:solidFill>
                  <a:schemeClr val="dk1"/>
                </a:solidFill>
                <a:latin typeface="Bell MT"/>
                <a:ea typeface="Bell MT"/>
                <a:cs typeface="Bell MT"/>
                <a:sym typeface="Bell MT"/>
              </a:rPr>
              <a:t>Visión como organización y oportunidades de colaboración en proyectos futuros</a:t>
            </a:r>
            <a:endParaRPr/>
          </a:p>
          <a:p>
            <a:pPr indent="-285750" lvl="0" marL="285750" marR="0" rtl="0" algn="just">
              <a:spcBef>
                <a:spcPts val="0"/>
              </a:spcBef>
              <a:spcAft>
                <a:spcPts val="0"/>
              </a:spcAft>
              <a:buClr>
                <a:schemeClr val="dk1"/>
              </a:buClr>
              <a:buSzPts val="1800"/>
              <a:buFont typeface="Bell MT"/>
              <a:buChar char="-"/>
            </a:pPr>
            <a:r>
              <a:rPr b="0" i="0" lang="es-419" sz="1800" u="none" cap="none" strike="noStrike">
                <a:solidFill>
                  <a:schemeClr val="dk1"/>
                </a:solidFill>
                <a:latin typeface="Bell MT"/>
                <a:ea typeface="Bell MT"/>
                <a:cs typeface="Bell MT"/>
                <a:sym typeface="Bell MT"/>
              </a:rPr>
              <a:t>Declaración realizada por CC HQ sobre los bibliotecarios en el mundo</a:t>
            </a:r>
            <a:endParaRPr b="0" i="0" sz="1800" u="none" cap="none" strike="noStrike">
              <a:solidFill>
                <a:schemeClr val="dk1"/>
              </a:solidFill>
              <a:latin typeface="Bell MT"/>
              <a:ea typeface="Bell MT"/>
              <a:cs typeface="Bell MT"/>
              <a:sym typeface="Bell MT"/>
            </a:endParaRPr>
          </a:p>
          <a:p>
            <a:pPr indent="0" lvl="0" marL="0" marR="0" rtl="0" algn="just">
              <a:spcBef>
                <a:spcPts val="0"/>
              </a:spcBef>
              <a:spcAft>
                <a:spcPts val="0"/>
              </a:spcAft>
              <a:buNone/>
            </a:pPr>
            <a:r>
              <a:t/>
            </a:r>
            <a:endParaRPr b="0" i="0" sz="1800" u="none" cap="none" strike="noStrike">
              <a:solidFill>
                <a:schemeClr val="dk1"/>
              </a:solidFill>
              <a:latin typeface="Bell MT"/>
              <a:ea typeface="Bell MT"/>
              <a:cs typeface="Bell MT"/>
              <a:sym typeface="Bell M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nvSpPr>
        <p:spPr>
          <a:xfrm>
            <a:off x="812345" y="759279"/>
            <a:ext cx="9258300" cy="446276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s-419" sz="3200" u="none" cap="none" strike="noStrike">
                <a:solidFill>
                  <a:srgbClr val="FF0000"/>
                </a:solidFill>
                <a:latin typeface="Bell MT"/>
                <a:ea typeface="Bell MT"/>
                <a:cs typeface="Bell MT"/>
                <a:sym typeface="Bell MT"/>
              </a:rPr>
              <a:t>1 </a:t>
            </a:r>
            <a:r>
              <a:rPr b="1" i="0" lang="es-419" sz="1800" u="none" cap="none" strike="noStrike">
                <a:solidFill>
                  <a:schemeClr val="dk1"/>
                </a:solidFill>
                <a:latin typeface="Bell MT"/>
                <a:ea typeface="Bell MT"/>
                <a:cs typeface="Bell MT"/>
                <a:sym typeface="Bell MT"/>
              </a:rPr>
              <a:t>Actividad foro en línea </a:t>
            </a:r>
            <a:endParaRPr/>
          </a:p>
          <a:p>
            <a:pPr indent="0" lvl="0" marL="0" marR="0" rtl="0" algn="just">
              <a:spcBef>
                <a:spcPts val="0"/>
              </a:spcBef>
              <a:spcAft>
                <a:spcPts val="0"/>
              </a:spcAft>
              <a:buNone/>
            </a:pPr>
            <a:r>
              <a:rPr b="0" i="0" lang="es-419" sz="1800" u="none" cap="none" strike="noStrike">
                <a:solidFill>
                  <a:schemeClr val="dk1"/>
                </a:solidFill>
                <a:latin typeface="Bell MT"/>
                <a:ea typeface="Bell MT"/>
                <a:cs typeface="Bell MT"/>
                <a:sym typeface="Bell MT"/>
              </a:rPr>
              <a:t>Fecha de inicio: 02/11/2020 Fecha de cierre: 07/11/2020</a:t>
            </a:r>
            <a:endParaRPr/>
          </a:p>
          <a:p>
            <a:pPr indent="0" lvl="0" marL="0" marR="0" rtl="0" algn="just">
              <a:spcBef>
                <a:spcPts val="0"/>
              </a:spcBef>
              <a:spcAft>
                <a:spcPts val="0"/>
              </a:spcAft>
              <a:buNone/>
            </a:pPr>
            <a:r>
              <a:rPr b="0" i="0" lang="es-419" sz="1800" u="none" cap="none" strike="noStrike">
                <a:solidFill>
                  <a:schemeClr val="dk1"/>
                </a:solidFill>
                <a:latin typeface="Bell MT"/>
                <a:ea typeface="Bell MT"/>
                <a:cs typeface="Bell MT"/>
                <a:sym typeface="Bell MT"/>
              </a:rPr>
              <a:t>Foro: </a:t>
            </a:r>
            <a:r>
              <a:rPr b="0" i="0" lang="es-419" sz="1800" u="sng" cap="none" strike="noStrike">
                <a:solidFill>
                  <a:schemeClr val="hlink"/>
                </a:solidFill>
                <a:latin typeface="Bell MT"/>
                <a:ea typeface="Bell MT"/>
                <a:cs typeface="Bell MT"/>
                <a:sym typeface="Bell MT"/>
                <a:hlinkClick r:id="rId3"/>
              </a:rPr>
              <a:t>https://groups.google.com/g/presente-y-futuro-de-la-biblioteca-universitaria</a:t>
            </a:r>
            <a:endParaRPr b="0" i="0" sz="1800" u="none" cap="none" strike="noStrike">
              <a:solidFill>
                <a:schemeClr val="dk1"/>
              </a:solidFill>
              <a:latin typeface="Bell MT"/>
              <a:ea typeface="Bell MT"/>
              <a:cs typeface="Bell MT"/>
              <a:sym typeface="Bell MT"/>
            </a:endParaRPr>
          </a:p>
          <a:p>
            <a:pPr indent="0" lvl="0" marL="0" marR="0" rtl="0" algn="just">
              <a:spcBef>
                <a:spcPts val="0"/>
              </a:spcBef>
              <a:spcAft>
                <a:spcPts val="0"/>
              </a:spcAft>
              <a:buNone/>
            </a:pPr>
            <a:r>
              <a:rPr b="0" i="0" lang="es-419" sz="1800" u="sng" cap="none" strike="noStrike">
                <a:solidFill>
                  <a:schemeClr val="dk1"/>
                </a:solidFill>
                <a:latin typeface="Bell MT"/>
                <a:ea typeface="Bell MT"/>
                <a:cs typeface="Bell MT"/>
                <a:sym typeface="Bell MT"/>
              </a:rPr>
              <a:t>Temática</a:t>
            </a:r>
            <a:r>
              <a:rPr b="0" i="0" lang="es-419" sz="1800" u="none" cap="none" strike="noStrike">
                <a:solidFill>
                  <a:schemeClr val="dk1"/>
                </a:solidFill>
                <a:latin typeface="Bell MT"/>
                <a:ea typeface="Bell MT"/>
                <a:cs typeface="Bell MT"/>
                <a:sym typeface="Bell MT"/>
              </a:rPr>
              <a:t>: </a:t>
            </a:r>
            <a:r>
              <a:rPr b="1" i="0" lang="es-419" sz="1800" u="none" cap="none" strike="noStrike">
                <a:solidFill>
                  <a:schemeClr val="dk1"/>
                </a:solidFill>
                <a:latin typeface="Bell MT"/>
                <a:ea typeface="Bell MT"/>
                <a:cs typeface="Bell MT"/>
                <a:sym typeface="Bell MT"/>
              </a:rPr>
              <a:t>Presente y futuro de la biblioteca universitaria</a:t>
            </a:r>
            <a:endParaRPr/>
          </a:p>
          <a:p>
            <a:pPr indent="-228600" lvl="0" marL="342900" marR="0" rtl="0" algn="just">
              <a:spcBef>
                <a:spcPts val="0"/>
              </a:spcBef>
              <a:spcAft>
                <a:spcPts val="0"/>
              </a:spcAft>
              <a:buClr>
                <a:schemeClr val="dk1"/>
              </a:buClr>
              <a:buSzPts val="1800"/>
              <a:buFont typeface="Calibri"/>
              <a:buNone/>
            </a:pPr>
            <a:r>
              <a:t/>
            </a:r>
            <a:endParaRPr b="0" i="0" sz="1800" u="none" cap="none" strike="noStrike">
              <a:solidFill>
                <a:schemeClr val="dk1"/>
              </a:solidFill>
              <a:latin typeface="Bell MT"/>
              <a:ea typeface="Bell MT"/>
              <a:cs typeface="Bell MT"/>
              <a:sym typeface="Bell MT"/>
            </a:endParaRPr>
          </a:p>
          <a:p>
            <a:pPr indent="-342900" lvl="0" marL="342900" marR="0" rtl="0" algn="just">
              <a:spcBef>
                <a:spcPts val="0"/>
              </a:spcBef>
              <a:spcAft>
                <a:spcPts val="0"/>
              </a:spcAft>
              <a:buClr>
                <a:schemeClr val="dk1"/>
              </a:buClr>
              <a:buSzPts val="1800"/>
              <a:buFont typeface="Calibri"/>
              <a:buAutoNum type="arabicPeriod"/>
            </a:pPr>
            <a:r>
              <a:rPr b="0" i="0" lang="es-419" sz="1800" u="none" cap="none" strike="noStrike">
                <a:solidFill>
                  <a:schemeClr val="dk1"/>
                </a:solidFill>
                <a:latin typeface="Bell MT"/>
                <a:ea typeface="Bell MT"/>
                <a:cs typeface="Bell MT"/>
                <a:sym typeface="Bell MT"/>
              </a:rPr>
              <a:t>Foro social de iniciación </a:t>
            </a:r>
            <a:endParaRPr/>
          </a:p>
          <a:p>
            <a:pPr indent="-342900" lvl="0" marL="342900" marR="0" rtl="0" algn="just">
              <a:spcBef>
                <a:spcPts val="0"/>
              </a:spcBef>
              <a:spcAft>
                <a:spcPts val="0"/>
              </a:spcAft>
              <a:buClr>
                <a:schemeClr val="dk1"/>
              </a:buClr>
              <a:buSzPts val="1800"/>
              <a:buFont typeface="Calibri"/>
              <a:buAutoNum type="arabicPeriod"/>
            </a:pPr>
            <a:r>
              <a:rPr b="0" i="0" lang="es-419" sz="1800" u="none" cap="none" strike="noStrike">
                <a:solidFill>
                  <a:schemeClr val="dk1"/>
                </a:solidFill>
                <a:latin typeface="Bell MT"/>
                <a:ea typeface="Bell MT"/>
                <a:cs typeface="Bell MT"/>
                <a:sym typeface="Bell MT"/>
              </a:rPr>
              <a:t>Presentación de los núcleos temáticos del foro: Retos y desafíos que enfrenta como institución en lo digital a) Creación, aumento o divulgación del repositorio institucional. b) Innovación en la creación de actividades en línea para la comunidad universitaria. c) Expectativas y/o necesidades.</a:t>
            </a:r>
            <a:endParaRPr/>
          </a:p>
          <a:p>
            <a:pPr indent="-342900" lvl="0" marL="342900" marR="0" rtl="0" algn="just">
              <a:spcBef>
                <a:spcPts val="0"/>
              </a:spcBef>
              <a:spcAft>
                <a:spcPts val="0"/>
              </a:spcAft>
              <a:buClr>
                <a:schemeClr val="dk1"/>
              </a:buClr>
              <a:buSzPts val="1800"/>
              <a:buFont typeface="Calibri"/>
              <a:buAutoNum type="arabicPeriod"/>
            </a:pPr>
            <a:r>
              <a:rPr b="0" i="0" lang="es-419" sz="1800" u="none" cap="none" strike="noStrike">
                <a:solidFill>
                  <a:schemeClr val="dk1"/>
                </a:solidFill>
                <a:latin typeface="Bell MT"/>
                <a:ea typeface="Bell MT"/>
                <a:cs typeface="Bell MT"/>
                <a:sym typeface="Bell MT"/>
              </a:rPr>
              <a:t>Cada profesional, en representación de su institución, grabará un video de no más de cinco minutos en el que expondrá una sinopsis sobre los aspectos más significativos expuestos en el foro.</a:t>
            </a:r>
            <a:endParaRPr/>
          </a:p>
          <a:p>
            <a:pPr indent="-228600" lvl="0" marL="342900" marR="0" rtl="0" algn="just">
              <a:spcBef>
                <a:spcPts val="0"/>
              </a:spcBef>
              <a:spcAft>
                <a:spcPts val="0"/>
              </a:spcAft>
              <a:buClr>
                <a:schemeClr val="dk1"/>
              </a:buClr>
              <a:buSzPts val="1800"/>
              <a:buFont typeface="Calibri"/>
              <a:buNone/>
            </a:pPr>
            <a:r>
              <a:t/>
            </a:r>
            <a:endParaRPr b="0" i="0" sz="1800" u="none" cap="none" strike="noStrike">
              <a:solidFill>
                <a:schemeClr val="dk1"/>
              </a:solidFill>
              <a:latin typeface="Bell MT"/>
              <a:ea typeface="Bell MT"/>
              <a:cs typeface="Bell MT"/>
              <a:sym typeface="Bell MT"/>
            </a:endParaRPr>
          </a:p>
          <a:p>
            <a:pPr indent="0" lvl="0" marL="0" marR="0" rtl="0" algn="just">
              <a:spcBef>
                <a:spcPts val="0"/>
              </a:spcBef>
              <a:spcAft>
                <a:spcPts val="0"/>
              </a:spcAft>
              <a:buNone/>
            </a:pPr>
            <a:r>
              <a:t/>
            </a:r>
            <a:endParaRPr b="0" i="0" sz="1800" u="none" cap="none" strike="noStrike">
              <a:solidFill>
                <a:schemeClr val="dk1"/>
              </a:solidFill>
              <a:latin typeface="Bell MT"/>
              <a:ea typeface="Bell MT"/>
              <a:cs typeface="Bell MT"/>
              <a:sym typeface="Bell M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nvSpPr>
        <p:spPr>
          <a:xfrm>
            <a:off x="812345" y="759279"/>
            <a:ext cx="9258300" cy="440120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s-419" sz="3200" u="none" cap="none" strike="noStrike">
                <a:solidFill>
                  <a:srgbClr val="FF0000"/>
                </a:solidFill>
                <a:latin typeface="Bell MT"/>
                <a:ea typeface="Bell MT"/>
                <a:cs typeface="Bell MT"/>
                <a:sym typeface="Bell MT"/>
              </a:rPr>
              <a:t>2 </a:t>
            </a:r>
            <a:r>
              <a:rPr b="1" i="0" lang="es-419" sz="1800" u="none" cap="none" strike="noStrike">
                <a:solidFill>
                  <a:schemeClr val="dk1"/>
                </a:solidFill>
                <a:latin typeface="Bell MT"/>
                <a:ea typeface="Bell MT"/>
                <a:cs typeface="Bell MT"/>
                <a:sym typeface="Bell MT"/>
              </a:rPr>
              <a:t>Presentación del proyecto: </a:t>
            </a:r>
            <a:r>
              <a:rPr b="0" i="0" lang="es-419" sz="1800" u="none" cap="none" strike="noStrike">
                <a:solidFill>
                  <a:schemeClr val="dk1"/>
                </a:solidFill>
                <a:latin typeface="Bell MT"/>
                <a:ea typeface="Bell MT"/>
                <a:cs typeface="Bell MT"/>
                <a:sym typeface="Bell MT"/>
              </a:rPr>
              <a:t>Escáner de libros de Hardware abierto de C.C</a:t>
            </a:r>
            <a:endParaRPr b="0" i="0" sz="1800" u="none" cap="none" strike="noStrike">
              <a:solidFill>
                <a:schemeClr val="dk1"/>
              </a:solidFill>
              <a:latin typeface="Bell MT"/>
              <a:ea typeface="Bell MT"/>
              <a:cs typeface="Bell MT"/>
              <a:sym typeface="Bell MT"/>
            </a:endParaRPr>
          </a:p>
          <a:p>
            <a:pPr indent="0" lvl="0" marL="0" marR="0" rtl="0" algn="just">
              <a:spcBef>
                <a:spcPts val="0"/>
              </a:spcBef>
              <a:spcAft>
                <a:spcPts val="0"/>
              </a:spcAft>
              <a:buNone/>
            </a:pPr>
            <a:r>
              <a:rPr b="1" i="0" lang="es-419" sz="1800" u="none" cap="none" strike="noStrike">
                <a:solidFill>
                  <a:schemeClr val="dk1"/>
                </a:solidFill>
                <a:latin typeface="Bell MT"/>
                <a:ea typeface="Bell MT"/>
                <a:cs typeface="Bell MT"/>
                <a:sym typeface="Bell MT"/>
              </a:rPr>
              <a:t>Fecha</a:t>
            </a:r>
            <a:r>
              <a:rPr b="0" i="0" lang="es-419" sz="1800" u="none" cap="none" strike="noStrike">
                <a:solidFill>
                  <a:schemeClr val="dk1"/>
                </a:solidFill>
                <a:latin typeface="Bell MT"/>
                <a:ea typeface="Bell MT"/>
                <a:cs typeface="Bell MT"/>
                <a:sym typeface="Bell MT"/>
              </a:rPr>
              <a:t>: </a:t>
            </a:r>
            <a:r>
              <a:rPr b="0" i="0" lang="es-419" sz="1800" u="sng" cap="none" strike="noStrike">
                <a:solidFill>
                  <a:schemeClr val="dk1"/>
                </a:solidFill>
                <a:latin typeface="Bell MT"/>
                <a:ea typeface="Bell MT"/>
                <a:cs typeface="Bell MT"/>
                <a:sym typeface="Bell MT"/>
              </a:rPr>
              <a:t>XXX</a:t>
            </a:r>
            <a:endParaRPr/>
          </a:p>
          <a:p>
            <a:pPr indent="-285750" lvl="0" marL="285750" marR="0" rtl="0" algn="just">
              <a:spcBef>
                <a:spcPts val="0"/>
              </a:spcBef>
              <a:spcAft>
                <a:spcPts val="0"/>
              </a:spcAft>
              <a:buClr>
                <a:schemeClr val="dk1"/>
              </a:buClr>
              <a:buSzPts val="1800"/>
              <a:buFont typeface="Bell MT"/>
              <a:buChar char="-"/>
            </a:pPr>
            <a:r>
              <a:rPr b="0" i="0" lang="es-419" sz="1800" u="none" cap="none" strike="noStrike">
                <a:solidFill>
                  <a:schemeClr val="dk1"/>
                </a:solidFill>
                <a:latin typeface="Bell MT"/>
                <a:ea typeface="Bell MT"/>
                <a:cs typeface="Bell MT"/>
                <a:sym typeface="Bell MT"/>
              </a:rPr>
              <a:t>Disposición del escáner para las instituciones participantes</a:t>
            </a:r>
            <a:endParaRPr/>
          </a:p>
          <a:p>
            <a:pPr indent="-285750" lvl="0" marL="285750" marR="0" rtl="0" algn="just">
              <a:spcBef>
                <a:spcPts val="0"/>
              </a:spcBef>
              <a:spcAft>
                <a:spcPts val="0"/>
              </a:spcAft>
              <a:buClr>
                <a:schemeClr val="dk1"/>
              </a:buClr>
              <a:buSzPts val="1800"/>
              <a:buFont typeface="Bell MT"/>
              <a:buChar char="-"/>
            </a:pPr>
            <a:r>
              <a:rPr b="0" i="0" lang="es-419" sz="1800" u="none" cap="none" strike="noStrike">
                <a:solidFill>
                  <a:schemeClr val="dk1"/>
                </a:solidFill>
                <a:latin typeface="Bell MT"/>
                <a:ea typeface="Bell MT"/>
                <a:cs typeface="Bell MT"/>
                <a:sym typeface="Bell MT"/>
              </a:rPr>
              <a:t>Curso, en cuatro módulos, para bibliotecarios certificado por CLISI. Módulo 1: Cómo crear su propio escáner de hardware libre. Módulo 2. Manejo de derecho de autor en entornos educativos. 3, 4 y 5 Resultantes de las necesidades expresadas por los asistentes.</a:t>
            </a:r>
            <a:endParaRPr/>
          </a:p>
          <a:p>
            <a:pPr indent="0" lvl="0" marL="0" marR="0" rtl="0" algn="just">
              <a:spcBef>
                <a:spcPts val="0"/>
              </a:spcBef>
              <a:spcAft>
                <a:spcPts val="0"/>
              </a:spcAft>
              <a:buNone/>
            </a:pPr>
            <a:r>
              <a:t/>
            </a:r>
            <a:endParaRPr b="0" i="0" sz="1800" u="none" cap="none" strike="noStrike">
              <a:solidFill>
                <a:schemeClr val="dk1"/>
              </a:solidFill>
              <a:latin typeface="Bell MT"/>
              <a:ea typeface="Bell MT"/>
              <a:cs typeface="Bell MT"/>
              <a:sym typeface="Bell MT"/>
            </a:endParaRPr>
          </a:p>
          <a:p>
            <a:pPr indent="0" lvl="0" marL="0" marR="0" rtl="0" algn="just">
              <a:spcBef>
                <a:spcPts val="0"/>
              </a:spcBef>
              <a:spcAft>
                <a:spcPts val="0"/>
              </a:spcAft>
              <a:buNone/>
            </a:pPr>
            <a:r>
              <a:rPr b="1" i="0" lang="es-419" sz="3200" u="none" cap="none" strike="noStrike">
                <a:solidFill>
                  <a:srgbClr val="FF0000"/>
                </a:solidFill>
                <a:latin typeface="Bell MT"/>
                <a:ea typeface="Bell MT"/>
                <a:cs typeface="Bell MT"/>
                <a:sym typeface="Bell MT"/>
              </a:rPr>
              <a:t>3</a:t>
            </a:r>
            <a:r>
              <a:rPr b="1" i="0" lang="es-419" sz="1800" u="none" cap="none" strike="noStrike">
                <a:solidFill>
                  <a:schemeClr val="dk1"/>
                </a:solidFill>
                <a:latin typeface="Bell MT"/>
                <a:ea typeface="Bell MT"/>
                <a:cs typeface="Bell MT"/>
                <a:sym typeface="Bell MT"/>
              </a:rPr>
              <a:t> Presentación del Capítulo CC</a:t>
            </a:r>
            <a:endParaRPr/>
          </a:p>
          <a:p>
            <a:pPr indent="0" lvl="0" marL="0" marR="0" rtl="0" algn="just">
              <a:spcBef>
                <a:spcPts val="0"/>
              </a:spcBef>
              <a:spcAft>
                <a:spcPts val="0"/>
              </a:spcAft>
              <a:buNone/>
            </a:pPr>
            <a:r>
              <a:rPr b="1" i="0" lang="es-419" sz="1800" u="none" cap="none" strike="noStrike">
                <a:solidFill>
                  <a:schemeClr val="dk1"/>
                </a:solidFill>
                <a:latin typeface="Bell MT"/>
                <a:ea typeface="Bell MT"/>
                <a:cs typeface="Bell MT"/>
                <a:sym typeface="Bell MT"/>
              </a:rPr>
              <a:t>Fecha</a:t>
            </a:r>
            <a:r>
              <a:rPr b="0" i="0" lang="es-419" sz="1800" u="none" cap="none" strike="noStrike">
                <a:solidFill>
                  <a:schemeClr val="dk1"/>
                </a:solidFill>
                <a:latin typeface="Bell MT"/>
                <a:ea typeface="Bell MT"/>
                <a:cs typeface="Bell MT"/>
                <a:sym typeface="Bell MT"/>
              </a:rPr>
              <a:t>: XXX</a:t>
            </a:r>
            <a:endParaRPr/>
          </a:p>
          <a:p>
            <a:pPr indent="-285750" lvl="0" marL="285750" marR="0" rtl="0" algn="just">
              <a:spcBef>
                <a:spcPts val="0"/>
              </a:spcBef>
              <a:spcAft>
                <a:spcPts val="0"/>
              </a:spcAft>
              <a:buClr>
                <a:schemeClr val="dk1"/>
              </a:buClr>
              <a:buSzPts val="1800"/>
              <a:buFont typeface="Bell MT"/>
              <a:buChar char="-"/>
            </a:pPr>
            <a:r>
              <a:rPr b="0" i="0" lang="es-419" sz="1800" u="none" cap="none" strike="noStrike">
                <a:solidFill>
                  <a:schemeClr val="dk1"/>
                </a:solidFill>
                <a:latin typeface="Bell MT"/>
                <a:ea typeface="Bell MT"/>
                <a:cs typeface="Bell MT"/>
                <a:sym typeface="Bell MT"/>
              </a:rPr>
              <a:t>Visión como organización y oportunidades de colaboración en proyectos futuros</a:t>
            </a:r>
            <a:endParaRPr/>
          </a:p>
          <a:p>
            <a:pPr indent="-285750" lvl="0" marL="285750" marR="0" rtl="0" algn="just">
              <a:spcBef>
                <a:spcPts val="0"/>
              </a:spcBef>
              <a:spcAft>
                <a:spcPts val="0"/>
              </a:spcAft>
              <a:buClr>
                <a:schemeClr val="dk1"/>
              </a:buClr>
              <a:buSzPts val="1800"/>
              <a:buFont typeface="Bell MT"/>
              <a:buChar char="-"/>
            </a:pPr>
            <a:r>
              <a:rPr b="0" i="0" lang="es-419" sz="1800" u="none" cap="none" strike="noStrike">
                <a:solidFill>
                  <a:schemeClr val="dk1"/>
                </a:solidFill>
                <a:latin typeface="Bell MT"/>
                <a:ea typeface="Bell MT"/>
                <a:cs typeface="Bell MT"/>
                <a:sym typeface="Bell MT"/>
              </a:rPr>
              <a:t>Declaración realizada por CC HQ sobre los bibliotecarios en el mundo</a:t>
            </a:r>
            <a:endParaRPr/>
          </a:p>
          <a:p>
            <a:pPr indent="0" lvl="0" marL="0" marR="0" rtl="0" algn="just">
              <a:spcBef>
                <a:spcPts val="0"/>
              </a:spcBef>
              <a:spcAft>
                <a:spcPts val="0"/>
              </a:spcAft>
              <a:buNone/>
            </a:pPr>
            <a:r>
              <a:t/>
            </a:r>
            <a:endParaRPr b="0" i="0" sz="1800" u="none" cap="none" strike="noStrike">
              <a:solidFill>
                <a:schemeClr val="dk1"/>
              </a:solidFill>
              <a:latin typeface="Bell MT"/>
              <a:ea typeface="Bell MT"/>
              <a:cs typeface="Bell MT"/>
              <a:sym typeface="Bell MT"/>
            </a:endParaRPr>
          </a:p>
          <a:p>
            <a:pPr indent="-228600" lvl="0" marL="342900" marR="0" rtl="0" algn="just">
              <a:spcBef>
                <a:spcPts val="0"/>
              </a:spcBef>
              <a:spcAft>
                <a:spcPts val="0"/>
              </a:spcAft>
              <a:buClr>
                <a:schemeClr val="dk1"/>
              </a:buClr>
              <a:buSzPts val="1800"/>
              <a:buFont typeface="Calibri"/>
              <a:buNone/>
            </a:pPr>
            <a:r>
              <a:t/>
            </a:r>
            <a:endParaRPr b="1" i="0" sz="1800" u="none" cap="none" strike="noStrike">
              <a:solidFill>
                <a:schemeClr val="dk1"/>
              </a:solidFill>
              <a:latin typeface="Bell MT"/>
              <a:ea typeface="Bell MT"/>
              <a:cs typeface="Bell MT"/>
              <a:sym typeface="Bell MT"/>
            </a:endParaRPr>
          </a:p>
          <a:p>
            <a:pPr indent="0" lvl="0" marL="0" marR="0" rtl="0" algn="just">
              <a:spcBef>
                <a:spcPts val="0"/>
              </a:spcBef>
              <a:spcAft>
                <a:spcPts val="0"/>
              </a:spcAft>
              <a:buNone/>
            </a:pPr>
            <a:r>
              <a:t/>
            </a:r>
            <a:endParaRPr b="0" i="0" sz="1800" u="none" cap="none" strike="noStrike">
              <a:solidFill>
                <a:schemeClr val="dk1"/>
              </a:solidFill>
              <a:latin typeface="Bell MT"/>
              <a:ea typeface="Bell MT"/>
              <a:cs typeface="Bell MT"/>
              <a:sym typeface="Bell M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