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395" r:id="rId5"/>
    <p:sldId id="396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 autoAdjust="0"/>
    <p:restoredTop sz="93696" autoAdjust="0"/>
  </p:normalViewPr>
  <p:slideViewPr>
    <p:cSldViewPr>
      <p:cViewPr varScale="1">
        <p:scale>
          <a:sx n="109" d="100"/>
          <a:sy n="109" d="100"/>
        </p:scale>
        <p:origin x="84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7A41B-C7FB-47DE-AC8E-59B97E5D108D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37D6-763C-47E3-806D-BE414C03D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8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3D2-3E4C-3A4F-AA1D-A5AB1F113E8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F762A-6903-CF47-8694-32DFD5E48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68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" y="0"/>
            <a:ext cx="9143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3933" r="72648" b="126"/>
          <a:stretch/>
        </p:blipFill>
        <p:spPr>
          <a:xfrm>
            <a:off x="1" y="-62526"/>
            <a:ext cx="2164924" cy="53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3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19/11/2019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19/11/2019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51E-9AD3-456B-B117-023FDD2112B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826390" y="384433"/>
            <a:ext cx="14796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MBA 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BIG DATA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83518"/>
            <a:ext cx="1127732" cy="1073588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>
            <a:off x="5597624" y="563112"/>
            <a:ext cx="0" cy="10216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0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91897" y="457520"/>
            <a:ext cx="6300787" cy="2492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/>
            </a:r>
            <a:b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r>
              <a:rPr lang="pt-B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Disciplina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: </a:t>
            </a:r>
            <a:r>
              <a:rPr lang="pt-BR" sz="2400" b="1" u="sng" dirty="0" err="1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Machine</a:t>
            </a:r>
            <a:r>
              <a:rPr lang="pt-BR" sz="2400" b="1" u="sng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 Learning</a:t>
            </a:r>
            <a:endParaRPr lang="pt-BR" sz="2400" b="1" u="sng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        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endParaRPr lang="pt-BR" sz="1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Prof.  Carlos Eduardo Martins Relvas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endParaRPr lang="pt-BR" sz="2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0379" y="2847943"/>
            <a:ext cx="1561646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1600" b="1" dirty="0">
                <a:solidFill>
                  <a:schemeClr val="bg1"/>
                </a:solidFill>
              </a:rPr>
              <a:t>Coordenação</a:t>
            </a:r>
            <a:r>
              <a:rPr lang="pt-BR" altLang="pt-BR" sz="1600" b="1" dirty="0" smtClean="0">
                <a:solidFill>
                  <a:schemeClr val="bg1"/>
                </a:solidFill>
              </a:rPr>
              <a:t>:</a:t>
            </a:r>
            <a:endParaRPr lang="pt-BR" alt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67214" y="3356287"/>
            <a:ext cx="18124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Prof. Dr. Adolpho Walter </a:t>
            </a:r>
            <a:r>
              <a:rPr lang="pt-BR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Pimazzi</a:t>
            </a: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Canton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Profa. Dra. Alessandra de </a:t>
            </a:r>
            <a:r>
              <a:rPr lang="pt-BR" sz="10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 Ávila </a:t>
            </a: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Montini</a:t>
            </a: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7" y="469741"/>
            <a:ext cx="1447888" cy="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7" name="Title Placeholder 1"/>
          <p:cNvSpPr txBox="1">
            <a:spLocks/>
          </p:cNvSpPr>
          <p:nvPr/>
        </p:nvSpPr>
        <p:spPr>
          <a:xfrm>
            <a:off x="1187624" y="12347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Futura Md BT" panose="020B0602020204020303" pitchFamily="34" charset="0"/>
              </a:rPr>
              <a:t>Currículo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Futura Md BT" panose="020B06020202040203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3"/>
          <p:cNvSpPr/>
          <p:nvPr/>
        </p:nvSpPr>
        <p:spPr>
          <a:xfrm>
            <a:off x="176514" y="843558"/>
            <a:ext cx="89858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pt-BR" sz="1600" dirty="0"/>
              <a:t>Bacharel em Estatística, Universidade de São </a:t>
            </a:r>
            <a:r>
              <a:rPr lang="pt-BR" sz="1600" dirty="0" smtClean="0"/>
              <a:t>Paulo.</a:t>
            </a:r>
            <a:endParaRPr lang="pt-BR" sz="1600" dirty="0"/>
          </a:p>
          <a:p>
            <a:pPr marL="342900" indent="-342900">
              <a:buFont typeface="Wingdings" pitchFamily="2" charset="2"/>
              <a:buChar char="Ø"/>
            </a:pPr>
            <a:r>
              <a:rPr lang="pt-BR" sz="1600" dirty="0"/>
              <a:t>Mestre em Estatística, Universidade de São </a:t>
            </a:r>
            <a:r>
              <a:rPr lang="pt-BR" sz="1600" dirty="0" smtClean="0"/>
              <a:t>Paulo.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pt-BR" sz="1600" dirty="0" smtClean="0"/>
              <a:t>Doutorando em Ciência da Computação, Universidade de São Paulo.</a:t>
            </a:r>
            <a:endParaRPr lang="pt-BR" sz="1600" dirty="0"/>
          </a:p>
          <a:p>
            <a:pPr marL="342900" indent="-342900">
              <a:buFont typeface="Wingdings" pitchFamily="2" charset="2"/>
              <a:buChar char="Ø"/>
            </a:pPr>
            <a:endParaRPr lang="pt-BR" sz="1600" dirty="0"/>
          </a:p>
          <a:p>
            <a:pPr marL="342900" indent="-342900">
              <a:buFont typeface="Wingdings" pitchFamily="2" charset="2"/>
              <a:buChar char="Ø"/>
            </a:pPr>
            <a:r>
              <a:rPr lang="pt-BR" sz="1600" dirty="0" smtClean="0"/>
              <a:t>Itaú, 2010-2015. </a:t>
            </a:r>
            <a:r>
              <a:rPr lang="pt-BR" sz="1600" dirty="0"/>
              <a:t>Principais atividades</a:t>
            </a:r>
            <a:r>
              <a:rPr lang="pt-BR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>
              <a:buFont typeface="Wingdings" pitchFamily="2" charset="2"/>
              <a:buChar char="§"/>
            </a:pPr>
            <a:r>
              <a:rPr lang="pt-BR" sz="1600" dirty="0"/>
              <a:t>Consultoria estatística para várias áreas do banco com foco principal </a:t>
            </a:r>
            <a:r>
              <a:rPr lang="pt-BR" sz="1600" dirty="0" smtClean="0"/>
              <a:t>em </a:t>
            </a:r>
            <a:r>
              <a:rPr lang="pt-BR" sz="1600" dirty="0"/>
              <a:t>melhorias no processo de modelagem de risco de </a:t>
            </a:r>
            <a:r>
              <a:rPr lang="pt-BR" sz="1600" dirty="0" smtClean="0"/>
              <a:t>crédito.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sz="1600" dirty="0"/>
          </a:p>
          <a:p>
            <a:pPr marL="342900" indent="-342900">
              <a:buFont typeface="Wingdings" pitchFamily="2" charset="2"/>
              <a:buChar char="§"/>
            </a:pPr>
            <a:r>
              <a:rPr lang="pt-BR" sz="1600" dirty="0" smtClean="0"/>
              <a:t>De 2013 a 2015, participação do projeto Big </a:t>
            </a:r>
            <a:r>
              <a:rPr lang="pt-BR" sz="1600" dirty="0"/>
              <a:t>Data do banco usando tecnologia Hadoop e diversas técnicas de machine </a:t>
            </a:r>
            <a:r>
              <a:rPr lang="pt-BR" sz="1600" dirty="0" smtClean="0"/>
              <a:t>learning. Desenvolvemos </a:t>
            </a:r>
            <a:r>
              <a:rPr lang="pt-BR" sz="1600" dirty="0"/>
              <a:t>diversos algoritmos em MapReduce usando R e Hadoop streaming, criando uma plataforma de modelagem estatística no Hadoop</a:t>
            </a:r>
            <a:r>
              <a:rPr lang="pt-B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342900" indent="-342900">
              <a:buFont typeface="Wingdings" pitchFamily="2" charset="2"/>
              <a:buChar char="Ø"/>
            </a:pPr>
            <a:r>
              <a:rPr lang="pt-BR" sz="1600" dirty="0" smtClean="0"/>
              <a:t>Nubank, dede 2015. Equipe de Data Science, responsável por toda a parte de modelagem da empresa, desde modelos de crédito e até mesmo identificar motivos de atendimento.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874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87298" y="627534"/>
            <a:ext cx="8199502" cy="4968552"/>
          </a:xfrm>
        </p:spPr>
        <p:txBody>
          <a:bodyPr>
            <a:noAutofit/>
          </a:bodyPr>
          <a:lstStyle/>
          <a:p>
            <a:r>
              <a:rPr lang="pt-BR" sz="2000" dirty="0" err="1" smtClean="0"/>
              <a:t>MicroDados</a:t>
            </a:r>
            <a:r>
              <a:rPr lang="pt-BR" sz="2000" dirty="0" smtClean="0"/>
              <a:t> do Enem de 2017.</a:t>
            </a:r>
          </a:p>
          <a:p>
            <a:r>
              <a:rPr lang="pt-BR" sz="2000" dirty="0" smtClean="0"/>
              <a:t>Base de treino tem </a:t>
            </a:r>
            <a:r>
              <a:rPr lang="cs-CZ" sz="2000" dirty="0" smtClean="0"/>
              <a:t>176.890 </a:t>
            </a:r>
            <a:r>
              <a:rPr lang="cs-CZ" sz="2000" dirty="0" err="1" smtClean="0"/>
              <a:t>observações</a:t>
            </a:r>
            <a:r>
              <a:rPr lang="cs-CZ" sz="2000" dirty="0" smtClean="0"/>
              <a:t> e 113 </a:t>
            </a:r>
            <a:r>
              <a:rPr lang="cs-CZ" sz="2000" dirty="0" err="1" smtClean="0"/>
              <a:t>colunas</a:t>
            </a:r>
            <a:r>
              <a:rPr lang="cs-CZ" sz="2000" dirty="0" smtClean="0"/>
              <a:t>.</a:t>
            </a:r>
          </a:p>
          <a:p>
            <a:r>
              <a:rPr lang="cs-CZ" sz="2000" dirty="0" smtClean="0"/>
              <a:t>Base de </a:t>
            </a:r>
            <a:r>
              <a:rPr lang="cs-CZ" sz="2000" dirty="0" err="1" smtClean="0"/>
              <a:t>produção</a:t>
            </a:r>
            <a:r>
              <a:rPr lang="cs-CZ" sz="2000" dirty="0" smtClean="0"/>
              <a:t> tem </a:t>
            </a:r>
            <a:r>
              <a:rPr lang="is-IS" sz="2000" dirty="0" smtClean="0"/>
              <a:t>169.814 observações.</a:t>
            </a:r>
          </a:p>
          <a:p>
            <a:r>
              <a:rPr lang="is-IS" sz="2000" dirty="0" smtClean="0"/>
              <a:t>Pode ser feito em dupla.</a:t>
            </a:r>
          </a:p>
          <a:p>
            <a:r>
              <a:rPr lang="is-IS" sz="2000" dirty="0" smtClean="0"/>
              <a:t>Objetivo: determinar a probabilidade de um candidato tirar nota acima de 650 em cada uma das 4 dimensões (</a:t>
            </a:r>
            <a:r>
              <a:rPr lang="mr-IN" sz="2000" dirty="0"/>
              <a:t>'NU_NOTA_CN','NU_NOTA_CH',                          'NU_NOTA_LC','NU_NOTA_MT'</a:t>
            </a:r>
            <a:r>
              <a:rPr lang="is-IS" sz="2000" dirty="0" smtClean="0"/>
              <a:t>)</a:t>
            </a:r>
          </a:p>
          <a:p>
            <a:r>
              <a:rPr lang="is-IS" sz="2000" dirty="0" smtClean="0"/>
              <a:t>Entregável:</a:t>
            </a:r>
          </a:p>
          <a:p>
            <a:pPr lvl="1"/>
            <a:r>
              <a:rPr lang="is-IS" sz="1600" dirty="0" smtClean="0"/>
              <a:t>Scripts Python de treino</a:t>
            </a:r>
          </a:p>
          <a:p>
            <a:pPr lvl="1"/>
            <a:r>
              <a:rPr lang="is-IS" sz="1600" dirty="0" smtClean="0"/>
              <a:t>4 </a:t>
            </a:r>
            <a:r>
              <a:rPr lang="is-IS" sz="1600" dirty="0" smtClean="0"/>
              <a:t>CSV’s com as </a:t>
            </a:r>
            <a:r>
              <a:rPr lang="is-IS" sz="1600" dirty="0" smtClean="0"/>
              <a:t>probabilidades </a:t>
            </a:r>
            <a:r>
              <a:rPr lang="is-IS" sz="1600" dirty="0" smtClean="0"/>
              <a:t>da base de produção (um CSV para cada nota). </a:t>
            </a:r>
            <a:endParaRPr lang="is-IS" sz="1600" dirty="0" smtClean="0"/>
          </a:p>
          <a:p>
            <a:pPr lvl="1"/>
            <a:r>
              <a:rPr lang="is-IS" sz="1600" dirty="0" smtClean="0"/>
              <a:t>Bônus: Script </a:t>
            </a:r>
            <a:r>
              <a:rPr lang="is-IS" sz="1600" dirty="0"/>
              <a:t>de produção Python para escorar uma nova base (recebe um arquivo igual aos de produção e escora).</a:t>
            </a:r>
          </a:p>
          <a:p>
            <a:pPr marL="457200" lvl="1" indent="0">
              <a:buNone/>
            </a:pPr>
            <a:endParaRPr lang="pt-B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240804" y="4808"/>
            <a:ext cx="4625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Projeto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4153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87298" y="771550"/>
            <a:ext cx="8199502" cy="4968552"/>
          </a:xfrm>
        </p:spPr>
        <p:txBody>
          <a:bodyPr>
            <a:noAutofit/>
          </a:bodyPr>
          <a:lstStyle/>
          <a:p>
            <a:r>
              <a:rPr lang="en-US" sz="2000" dirty="0" smtClean="0"/>
              <a:t>3 </a:t>
            </a:r>
            <a:r>
              <a:rPr lang="en-US" sz="2000" dirty="0" err="1" smtClean="0"/>
              <a:t>aulas</a:t>
            </a:r>
            <a:endParaRPr lang="en-US" sz="2000" dirty="0"/>
          </a:p>
          <a:p>
            <a:r>
              <a:rPr lang="en-US" sz="2000" dirty="0" err="1" smtClean="0"/>
              <a:t>Sugestão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- Aula 1: </a:t>
            </a:r>
            <a:r>
              <a:rPr lang="en-US" sz="2000" dirty="0" err="1" smtClean="0"/>
              <a:t>entendimento</a:t>
            </a:r>
            <a:r>
              <a:rPr lang="en-US" sz="2000" dirty="0" smtClean="0"/>
              <a:t> das bases e </a:t>
            </a:r>
            <a:r>
              <a:rPr lang="en-US" sz="2000" dirty="0" err="1" smtClean="0"/>
              <a:t>análise</a:t>
            </a:r>
            <a:r>
              <a:rPr lang="en-US" sz="2000" dirty="0" smtClean="0"/>
              <a:t> </a:t>
            </a:r>
            <a:r>
              <a:rPr lang="en-US" sz="2000" dirty="0" err="1" smtClean="0"/>
              <a:t>descritiva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- Aula 2 e 3: </a:t>
            </a:r>
            <a:r>
              <a:rPr lang="en-US" sz="2000" dirty="0" err="1" smtClean="0"/>
              <a:t>modelos</a:t>
            </a:r>
            <a:r>
              <a:rPr lang="en-US" sz="2000" dirty="0" smtClean="0"/>
              <a:t>, script e </a:t>
            </a:r>
            <a:r>
              <a:rPr lang="en-US" sz="2000" dirty="0" err="1" smtClean="0"/>
              <a:t>entrega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O que </a:t>
            </a:r>
            <a:r>
              <a:rPr lang="en-US" sz="2000" dirty="0" err="1" smtClean="0"/>
              <a:t>será</a:t>
            </a:r>
            <a:r>
              <a:rPr lang="en-US" sz="2000" dirty="0" smtClean="0"/>
              <a:t> </a:t>
            </a:r>
            <a:r>
              <a:rPr lang="en-US" sz="2000" dirty="0" err="1" smtClean="0"/>
              <a:t>avaliado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 err="1" smtClean="0"/>
              <a:t>Código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AUC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VALE A NOTA DO MÓDULO!</a:t>
            </a:r>
          </a:p>
          <a:p>
            <a:pPr lvl="1"/>
            <a:endParaRPr lang="pt-B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240804" y="4808"/>
            <a:ext cx="4625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Projeto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85424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12072</TotalTime>
  <Words>270</Words>
  <Application>Microsoft Office PowerPoint</Application>
  <PresentationFormat>Apresentação na tela (16:9)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6" baseType="lpstr">
      <vt:lpstr>맑은 고딕</vt:lpstr>
      <vt:lpstr>Arial</vt:lpstr>
      <vt:lpstr>Calibri</vt:lpstr>
      <vt:lpstr>Franklin Gothic Demi</vt:lpstr>
      <vt:lpstr>Futura Lt BT</vt:lpstr>
      <vt:lpstr>Futura Md BT</vt:lpstr>
      <vt:lpstr>Futura Std Medium</vt:lpstr>
      <vt:lpstr>Mangal</vt:lpstr>
      <vt:lpstr>Tahoma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Santiago da Silva</dc:creator>
  <cp:lastModifiedBy>DATA MINING T12</cp:lastModifiedBy>
  <cp:revision>104</cp:revision>
  <dcterms:created xsi:type="dcterms:W3CDTF">2015-04-22T18:04:31Z</dcterms:created>
  <dcterms:modified xsi:type="dcterms:W3CDTF">2019-11-19T21:15:56Z</dcterms:modified>
</cp:coreProperties>
</file>