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8"/>
  </p:notesMasterIdLst>
  <p:handoutMasterIdLst>
    <p:handoutMasterId r:id="rId29"/>
  </p:handoutMasterIdLst>
  <p:sldIdLst>
    <p:sldId id="381" r:id="rId2"/>
    <p:sldId id="383" r:id="rId3"/>
    <p:sldId id="359" r:id="rId4"/>
    <p:sldId id="363" r:id="rId5"/>
    <p:sldId id="378" r:id="rId6"/>
    <p:sldId id="398" r:id="rId7"/>
    <p:sldId id="364" r:id="rId8"/>
    <p:sldId id="380" r:id="rId9"/>
    <p:sldId id="365" r:id="rId10"/>
    <p:sldId id="399" r:id="rId11"/>
    <p:sldId id="366" r:id="rId12"/>
    <p:sldId id="367" r:id="rId13"/>
    <p:sldId id="368" r:id="rId14"/>
    <p:sldId id="369" r:id="rId15"/>
    <p:sldId id="384" r:id="rId16"/>
    <p:sldId id="370" r:id="rId17"/>
    <p:sldId id="385" r:id="rId18"/>
    <p:sldId id="400" r:id="rId19"/>
    <p:sldId id="401" r:id="rId20"/>
    <p:sldId id="402" r:id="rId21"/>
    <p:sldId id="403" r:id="rId22"/>
    <p:sldId id="404" r:id="rId23"/>
    <p:sldId id="405" r:id="rId24"/>
    <p:sldId id="406" r:id="rId25"/>
    <p:sldId id="407" r:id="rId26"/>
    <p:sldId id="362"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891"/>
    <a:srgbClr val="E3A988"/>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69570" autoAdjust="0"/>
  </p:normalViewPr>
  <p:slideViewPr>
    <p:cSldViewPr>
      <p:cViewPr varScale="1">
        <p:scale>
          <a:sx n="68" d="100"/>
          <a:sy n="68" d="100"/>
        </p:scale>
        <p:origin x="4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smtClean="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smtClean="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smtClean="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smtClean="0">
              <a:latin typeface="+mj-lt"/>
            </a:rPr>
            <a:t>Guarding against improper information modification or destruction, including ensuring information nonrepudiation and authenticity</a:t>
          </a:r>
          <a:endParaRPr lang="en-US" b="1" dirty="0">
            <a:latin typeface="+mj-lt"/>
          </a:endParaRP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smtClean="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smtClean="0">
              <a:latin typeface="+mj-lt"/>
            </a:rPr>
            <a:t>Ensuring timely and reliable access to and use of information</a:t>
          </a:r>
          <a:endParaRPr lang="en-US" b="1" dirty="0">
            <a:latin typeface="+mj-lt"/>
          </a:endParaRP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t>
        <a:bodyPr/>
        <a:lstStyle/>
        <a:p>
          <a:endParaRPr lang="en-US"/>
        </a:p>
      </dgm:t>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t>
        <a:bodyPr/>
        <a:lstStyle/>
        <a:p>
          <a:endParaRPr lang="en-US"/>
        </a:p>
      </dgm:t>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t>
        <a:bodyPr/>
        <a:lstStyle/>
        <a:p>
          <a:endParaRPr lang="en-US"/>
        </a:p>
      </dgm:t>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t>
        <a:bodyPr/>
        <a:lstStyle/>
        <a:p>
          <a:endParaRPr lang="en-US"/>
        </a:p>
      </dgm:t>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t>
        <a:bodyPr/>
        <a:lstStyle/>
        <a:p>
          <a:endParaRPr lang="en-US"/>
        </a:p>
      </dgm:t>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t>
        <a:bodyPr/>
        <a:lstStyle/>
        <a:p>
          <a:endParaRPr lang="en-US"/>
        </a:p>
      </dgm:t>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t>
        <a:bodyPr/>
        <a:lstStyle/>
        <a:p>
          <a:endParaRPr lang="en-US"/>
        </a:p>
      </dgm:t>
    </dgm:pt>
  </dgm:ptLst>
  <dgm:cxnLst>
    <dgm:cxn modelId="{3F9CE1E7-332D-CC4B-84C5-BFF44CC9C6DD}" type="presOf" srcId="{3C371172-F3D2-4A4B-9BEF-D3215B49ABA9}" destId="{4FE5D1E9-ED82-0F45-86A4-7E3F6D691E65}"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D4CB0DBA-23FB-B447-B9A7-94713C18E119}" srcId="{3C371172-F3D2-4A4B-9BEF-D3215B49ABA9}" destId="{EADF74B9-168E-944C-B968-82B720F1C125}" srcOrd="2" destOrd="0" parTransId="{F74FE56B-E426-A745-85F1-83912FDA8101}" sibTransId="{72BFDC2A-6676-644B-B953-978D0B972DF9}"/>
    <dgm:cxn modelId="{6FDC73AF-FBF6-2548-ABBB-22743AD94915}" srcId="{40063ED1-409C-FC44-A2F5-9C91C751F2EE}" destId="{5978D22D-D756-1D49-B818-48A1EE68D56D}" srcOrd="0" destOrd="0" parTransId="{D2589990-8548-C94F-98F7-890448CBA79D}" sibTransId="{474EE7B6-01C7-E643-BAED-BED2D46F783F}"/>
    <dgm:cxn modelId="{CA82DA86-47BB-D449-8178-DDF24B140840}" type="presOf" srcId="{40063ED1-409C-FC44-A2F5-9C91C751F2EE}" destId="{EC783FE8-0006-004E-9EC5-CCA2F7583147}"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69B92DBC-A1A9-C44F-A377-1EE237E81319}" srcId="{3C371172-F3D2-4A4B-9BEF-D3215B49ABA9}" destId="{40063ED1-409C-FC44-A2F5-9C91C751F2EE}" srcOrd="1" destOrd="0" parTransId="{63E50B16-A73A-4849-8B35-5EA33FEA9FF4}" sibTransId="{ABE2992F-EC88-5142-A882-07293919F130}"/>
    <dgm:cxn modelId="{B4587728-C9A1-FA4E-82A9-D7B261438D1E}" srcId="{3C371172-F3D2-4A4B-9BEF-D3215B49ABA9}" destId="{CC2952DF-AC03-534F-B405-EB5CAF5DE705}" srcOrd="0" destOrd="0" parTransId="{40888F45-DB02-4E44-9784-95FA75AFD454}" sibTransId="{9EB32828-026E-2046-BFE2-239970B8AE6B}"/>
    <dgm:cxn modelId="{4A7DCD0D-2283-E846-8C58-44C334E8AE5B}" type="presOf" srcId="{5978D22D-D756-1D49-B818-48A1EE68D56D}" destId="{92F85E19-9F62-2146-BBFE-59F35C65EE0E}"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smtClean="0"/>
            <a:t>Low</a:t>
          </a:r>
          <a:endParaRPr lang="en-US" dirty="0"/>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smtClean="0"/>
            <a:t>The loss could be expected to have a limited adverse effect on organizational operations, organizational assets, or individuals</a:t>
          </a:r>
          <a:endParaRPr lang="en-US" dirty="0"/>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smtClean="0"/>
            <a:t>Moderate</a:t>
          </a:r>
          <a:endParaRPr lang="en-US"/>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smtClean="0"/>
            <a:t>The loss could be expected to have a serious adverse effect on organizational operations, organizational assets, or individuals</a:t>
          </a:r>
          <a:endParaRPr lang="en-US"/>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smtClean="0"/>
            <a:t>High</a:t>
          </a:r>
          <a:endParaRPr lang="en-US"/>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smtClean="0"/>
            <a:t>The loss could be expected to have a severe or catastrophic adverse effect on organizational operations, organizational assets, or individuals</a:t>
          </a:r>
          <a:endParaRPr lang="en-US"/>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t>
        <a:bodyPr/>
        <a:lstStyle/>
        <a:p>
          <a:endParaRPr lang="en-US"/>
        </a:p>
      </dgm:t>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t>
        <a:bodyPr/>
        <a:lstStyle/>
        <a:p>
          <a:endParaRPr lang="en-US"/>
        </a:p>
      </dgm:t>
    </dgm:pt>
    <dgm:pt modelId="{CEEED511-2911-214F-B4F1-EBB78D9D6E69}" type="pres">
      <dgm:prSet presAssocID="{8312E624-8105-AB42-B5AB-AC53D8575E71}" presName="textNode" presStyleLbl="bgShp" presStyleIdx="0" presStyleCnt="3"/>
      <dgm:spPr/>
      <dgm:t>
        <a:bodyPr/>
        <a:lstStyle/>
        <a:p>
          <a:endParaRPr lang="en-US"/>
        </a:p>
      </dgm:t>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t>
        <a:bodyPr/>
        <a:lstStyle/>
        <a:p>
          <a:endParaRPr lang="en-US"/>
        </a:p>
      </dgm:t>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t>
        <a:bodyPr/>
        <a:lstStyle/>
        <a:p>
          <a:endParaRPr lang="en-US"/>
        </a:p>
      </dgm:t>
    </dgm:pt>
    <dgm:pt modelId="{61C97487-74BB-7D49-8E56-B463FCAE9E56}" type="pres">
      <dgm:prSet presAssocID="{93384590-968B-FE45-9C67-B93868C930D6}" presName="textNode" presStyleLbl="bgShp" presStyleIdx="1" presStyleCnt="3"/>
      <dgm:spPr/>
      <dgm:t>
        <a:bodyPr/>
        <a:lstStyle/>
        <a:p>
          <a:endParaRPr lang="en-US"/>
        </a:p>
      </dgm:t>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t>
        <a:bodyPr/>
        <a:lstStyle/>
        <a:p>
          <a:endParaRPr lang="en-US"/>
        </a:p>
      </dgm:t>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t>
        <a:bodyPr/>
        <a:lstStyle/>
        <a:p>
          <a:endParaRPr lang="en-US"/>
        </a:p>
      </dgm:t>
    </dgm:pt>
    <dgm:pt modelId="{24B7361E-E612-8647-80FD-B7B57AACA808}" type="pres">
      <dgm:prSet presAssocID="{2C845A89-971C-F545-B8EE-5D6C16A9EBD4}" presName="textNode" presStyleLbl="bgShp" presStyleIdx="2" presStyleCnt="3"/>
      <dgm:spPr/>
      <dgm:t>
        <a:bodyPr/>
        <a:lstStyle/>
        <a:p>
          <a:endParaRPr lang="en-US"/>
        </a:p>
      </dgm:t>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t>
        <a:bodyPr/>
        <a:lstStyle/>
        <a:p>
          <a:endParaRPr lang="en-US"/>
        </a:p>
      </dgm:t>
    </dgm:pt>
  </dgm:ptLst>
  <dgm:cxnLst>
    <dgm:cxn modelId="{6A240A7B-3F7A-8043-99D2-D45BB00DF0A4}" type="presOf" srcId="{93384590-968B-FE45-9C67-B93868C930D6}" destId="{61C97487-74BB-7D49-8E56-B463FCAE9E56}" srcOrd="1"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E393C0C4-2505-8349-9E93-E488213244EC}" type="presOf" srcId="{A98F2357-88AB-454A-80EA-89460C6FD670}" destId="{D377B63E-0BF1-C641-9393-97FAB2CE8E6C}"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AAE7F3E-14EB-D44F-8E98-AEC419D0FD43}" type="presOf" srcId="{2C845A89-971C-F545-B8EE-5D6C16A9EBD4}" destId="{24B7361E-E612-8647-80FD-B7B57AACA808}" srcOrd="1"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AE1855BC-6B8F-DA4E-AA22-000CB17E14A3}" type="presOf" srcId="{8312E624-8105-AB42-B5AB-AC53D8575E71}" destId="{F93FA195-4327-FC45-98BB-247F95256495}"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F294A108-A0A7-2146-9CEA-943E2BA91C4E}" type="presOf" srcId="{9E7936A8-7343-9D4C-92EA-663BD30E77C0}" destId="{92AF8465-1AE9-4446-96F4-4417503CDA5C}" srcOrd="0" destOrd="0" presId="urn:microsoft.com/office/officeart/2005/8/layout/lProcess2"/>
    <dgm:cxn modelId="{1C52CEF3-183E-F84D-8C98-FBE6BF8C2E5B}" type="presOf" srcId="{93384590-968B-FE45-9C67-B93868C930D6}" destId="{FA9A61D8-5551-574C-B3C6-20BD94D0AF54}" srcOrd="0" destOrd="0" presId="urn:microsoft.com/office/officeart/2005/8/layout/lProcess2"/>
    <dgm:cxn modelId="{EB799A31-7524-AA4D-9156-67C1DBF692AC}" type="presOf" srcId="{5B94EEDE-2C15-1C42-AFB7-441D81661863}" destId="{644C816D-7B3E-4542-93C8-487904F413CD}" srcOrd="0"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75D483A7-1466-904C-8978-45F3CEB4D648}" srcId="{8312E624-8105-AB42-B5AB-AC53D8575E71}" destId="{A98F2357-88AB-454A-80EA-89460C6FD670}" srcOrd="0" destOrd="0" parTransId="{7F46EEF1-822D-4D40-9AED-50D32223470D}" sibTransId="{9EE85FE2-D4E7-BD4F-89BE-AE3B56109F51}"/>
    <dgm:cxn modelId="{44FAD07D-C2E2-7C44-8D3B-745CB904D4FA}" type="presOf" srcId="{2C845A89-971C-F545-B8EE-5D6C16A9EBD4}" destId="{E3CE9194-5F75-0B43-B7E7-D9FAA7178543}" srcOrd="0" destOrd="0" presId="urn:microsoft.com/office/officeart/2005/8/layout/lProcess2"/>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smtClean="0"/>
            <a:t>1. Computer security is not as simple as it might first appear to the novice</a:t>
          </a:r>
          <a:endParaRPr lang="en-US" sz="1400" dirty="0"/>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smtClean="0"/>
            <a:t>2. In developing a particular security mechanism or algorithm, one must always consider potential attacks on those security features</a:t>
          </a:r>
          <a:endParaRPr lang="en-US" sz="1400" dirty="0"/>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smtClean="0"/>
            <a:t>3. Procedures used to provide particular services are often counterintuitive</a:t>
          </a:r>
          <a:endParaRPr lang="en-US" sz="1400" dirty="0"/>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smtClean="0"/>
            <a:t>4. Physical and logical placement needs to be determined</a:t>
          </a:r>
          <a:endParaRPr lang="en-US" sz="1400" dirty="0"/>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smtClean="0"/>
            <a:t>5. Security mechanisms typically involve more than a particular algorithm or protocol and also require that participants be in possession of some secret information which raises questions about the creation, distribution, and protection of that secret information</a:t>
          </a:r>
          <a:endParaRPr lang="en-US" sz="1300" dirty="0"/>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smtClean="0"/>
            <a:t>6. Attackers only need to find a single weakness, while the designer must find and eliminate all weaknesses to achieve perfect security</a:t>
          </a:r>
          <a:endParaRPr lang="en-US" sz="1400" dirty="0"/>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smtClean="0"/>
            <a:t>9. There is a natural tendency on the part of users and system managers to perceive little benefit from security investment until a security failure occurs</a:t>
          </a:r>
          <a:endParaRPr lang="en-US" sz="1400" dirty="0"/>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smtClean="0"/>
            <a:t>8. Security requires regular and constant monitoring</a:t>
          </a:r>
          <a:endParaRPr lang="en-US" sz="1400" dirty="0"/>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smtClean="0"/>
            <a:t>7. Security is still too often an afterthought to be incorporated into a system after the design is complete, rather than being an integral part of the design process</a:t>
          </a:r>
          <a:endParaRPr lang="en-US" sz="1400" dirty="0"/>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smtClean="0"/>
            <a:t>10. Many users and even security administrators view strong security as an impediment to efficient and user-friendly operation of an information system or use of information</a:t>
          </a:r>
          <a:endParaRPr lang="en-US" sz="1400" dirty="0"/>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t>
        <a:bodyPr/>
        <a:lstStyle/>
        <a:p>
          <a:endParaRPr lang="en-US"/>
        </a:p>
      </dgm:t>
    </dgm:pt>
    <dgm:pt modelId="{6873EC69-5554-1946-A603-622FD2F24531}" type="pres">
      <dgm:prSet presAssocID="{C0BF9D2E-A6FF-6045-8151-37AE24795193}" presName="parentText" presStyleLbl="node1" presStyleIdx="0" presStyleCnt="10">
        <dgm:presLayoutVars>
          <dgm:chMax val="0"/>
          <dgm:bulletEnabled val="1"/>
        </dgm:presLayoutVars>
      </dgm:prSet>
      <dgm:spPr/>
      <dgm:t>
        <a:bodyPr/>
        <a:lstStyle/>
        <a:p>
          <a:endParaRPr lang="en-US"/>
        </a:p>
      </dgm:t>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t>
        <a:bodyPr/>
        <a:lstStyle/>
        <a:p>
          <a:endParaRPr lang="en-US"/>
        </a:p>
      </dgm:t>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t>
        <a:bodyPr/>
        <a:lstStyle/>
        <a:p>
          <a:endParaRPr lang="en-US"/>
        </a:p>
      </dgm:t>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t>
        <a:bodyPr/>
        <a:lstStyle/>
        <a:p>
          <a:endParaRPr lang="en-US"/>
        </a:p>
      </dgm:t>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t>
        <a:bodyPr/>
        <a:lstStyle/>
        <a:p>
          <a:endParaRPr lang="en-US"/>
        </a:p>
      </dgm:t>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t>
        <a:bodyPr/>
        <a:lstStyle/>
        <a:p>
          <a:endParaRPr lang="en-US"/>
        </a:p>
      </dgm:t>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t>
        <a:bodyPr/>
        <a:lstStyle/>
        <a:p>
          <a:endParaRPr lang="en-US"/>
        </a:p>
      </dgm:t>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t>
        <a:bodyPr/>
        <a:lstStyle/>
        <a:p>
          <a:endParaRPr lang="en-US"/>
        </a:p>
      </dgm:t>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t>
        <a:bodyPr/>
        <a:lstStyle/>
        <a:p>
          <a:endParaRPr lang="en-US"/>
        </a:p>
      </dgm:t>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t>
        <a:bodyPr/>
        <a:lstStyle/>
        <a:p>
          <a:endParaRPr lang="en-US"/>
        </a:p>
      </dgm:t>
    </dgm:pt>
  </dgm:ptLst>
  <dgm:cxnLst>
    <dgm:cxn modelId="{A1063626-8553-AA4B-B59B-38773354D5B0}" srcId="{1249DDC4-31D3-224B-8993-BDA6042EB1E3}" destId="{BD282607-209B-D94B-82EC-B7D7D51B88C7}" srcOrd="8" destOrd="0" parTransId="{28C8EBCC-FE59-FB41-9BBC-2B02F287091F}" sibTransId="{F2D66187-238D-EA4C-A2D4-2A8FA28E75A7}"/>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2F6A9E27-D5C1-D843-8B20-32484B2CA0AC}" srcId="{1249DDC4-31D3-224B-8993-BDA6042EB1E3}" destId="{5875E5B6-99EC-2142-8C93-2B38B35F688B}" srcOrd="4" destOrd="0" parTransId="{73BE2ECB-C1DA-5242-951F-6092EB4D40FC}" sibTransId="{BAB8A9BC-D36F-6A44-9A0F-94A1C07F4074}"/>
    <dgm:cxn modelId="{959AAC7A-07CA-8D48-A70C-620CF89C080B}" type="presOf" srcId="{5FA45762-0B5E-234E-8176-DC0809E271B0}" destId="{B8E735F0-D003-6942-B3ED-099C1D685E5D}"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0C6F92E5-5230-9046-8E00-8974E4EA5DFC}" type="presOf" srcId="{D206238D-B64A-3C48-9AA9-02A105F7B14A}" destId="{793D2875-7427-DB48-8DB3-CA46BFF185D3}"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BADB7F08-42E4-A245-B7FB-7DF1D8FCBB5A}" type="presOf" srcId="{BD282607-209B-D94B-82EC-B7D7D51B88C7}" destId="{591F456C-2256-9443-8F58-72257993E123}" srcOrd="0" destOrd="0" presId="urn:microsoft.com/office/officeart/2005/8/layout/vList2"/>
    <dgm:cxn modelId="{2B84E165-0E13-2840-8DB8-5181EF66AA60}" type="presOf" srcId="{38737062-B875-D04C-8454-D1D7A4AFF327}" destId="{CF5A8B8B-DEFB-E740-81CA-4AD7AAF0AAF9}" srcOrd="0" destOrd="0" presId="urn:microsoft.com/office/officeart/2005/8/layout/vList2"/>
    <dgm:cxn modelId="{159F91C2-0ADB-5341-91F3-B5838B7D939B}" srcId="{1249DDC4-31D3-224B-8993-BDA6042EB1E3}" destId="{C0BF9D2E-A6FF-6045-8151-37AE24795193}" srcOrd="0" destOrd="0" parTransId="{51F3D1C9-D2D1-0B4E-A92B-B30E5A3B4C00}" sibTransId="{681D42A9-34FB-0342-8F81-036924A1FD91}"/>
    <dgm:cxn modelId="{4F9740CA-9A9F-124E-BC06-A7F6FC5D3F9B}" type="presOf" srcId="{4D1B6B79-8B71-C34C-8F69-69541115B5A2}" destId="{E2EE7A55-3978-B04F-A3FE-9C9F056CBA11}" srcOrd="0" destOrd="0" presId="urn:microsoft.com/office/officeart/2005/8/layout/vList2"/>
    <dgm:cxn modelId="{DB8B5F57-45B2-8C4E-B4CF-FD46BB281A0E}" type="presOf" srcId="{94E76F4D-5287-4842-B1AD-60F0E334EE0C}" destId="{0776297F-1ECD-134C-BCF0-208F2852E00A}" srcOrd="0" destOrd="0" presId="urn:microsoft.com/office/officeart/2005/8/layout/vList2"/>
    <dgm:cxn modelId="{90911A03-FC7A-E346-86F8-F36E6FBD5998}" srcId="{1249DDC4-31D3-224B-8993-BDA6042EB1E3}" destId="{5FA45762-0B5E-234E-8176-DC0809E271B0}" srcOrd="9" destOrd="0" parTransId="{CF11053D-87E8-B74D-A2F5-D261BC380F7F}" sibTransId="{61AC2F5D-DCBF-DD4D-81CC-329F6A995B18}"/>
    <dgm:cxn modelId="{07457E72-B7B0-C145-B24A-918289C33945}" srcId="{1249DDC4-31D3-224B-8993-BDA6042EB1E3}" destId="{94E76F4D-5287-4842-B1AD-60F0E334EE0C}" srcOrd="6" destOrd="0" parTransId="{5A181E3C-E1D7-0B47-8768-DB527A0C430B}" sibTransId="{619A9664-8B7A-A845-A004-F7B845FFEFD3}"/>
    <dgm:cxn modelId="{AAE36478-93DE-234B-AFB9-87B1FFA200E5}" type="presOf" srcId="{5875E5B6-99EC-2142-8C93-2B38B35F688B}" destId="{C3BEE8ED-5622-8443-8726-5314A36904EC}"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C9C8304A-159D-B84A-A09C-1881AFF35B9A}" type="presOf" srcId="{C0BF9D2E-A6FF-6045-8151-37AE24795193}" destId="{6873EC69-5554-1946-A603-622FD2F24531}" srcOrd="0" destOrd="0" presId="urn:microsoft.com/office/officeart/2005/8/layout/vList2"/>
    <dgm:cxn modelId="{BEF29EC4-E4A1-1043-99F0-06F3EA634EF8}" srcId="{1249DDC4-31D3-224B-8993-BDA6042EB1E3}" destId="{8790E657-59DC-AB4E-B2D8-E6E47498FDA6}" srcOrd="5" destOrd="0" parTransId="{1613C12A-0E45-D64E-A356-DADB4217BAF4}" sibTransId="{2EC64B36-D9FD-8848-9D42-D633207B9C98}"/>
    <dgm:cxn modelId="{23C3CA36-B202-304E-9B75-22110C8EF0AC}" type="presOf" srcId="{5C2CD799-37EF-8749-8CEF-C46C6DE32CBE}" destId="{9FEAA38D-0E1F-4E47-B5A5-B5834DBA8E5F}" srcOrd="0" destOrd="0" presId="urn:microsoft.com/office/officeart/2005/8/layout/vList2"/>
    <dgm:cxn modelId="{DB1248C1-542B-F244-99A6-B417281F8916}" srcId="{1249DDC4-31D3-224B-8993-BDA6042EB1E3}" destId="{4D1B6B79-8B71-C34C-8F69-69541115B5A2}" srcOrd="7" destOrd="0" parTransId="{0599851D-42A5-234E-8F8E-AB590B76BC39}" sibTransId="{9EADADCF-7E16-BD45-8D13-B4B901575AAC}"/>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smtClean="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smtClean="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smtClean="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smtClean="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t>
        <a:bodyPr/>
        <a:lstStyle/>
        <a:p>
          <a:endParaRPr lang="en-US"/>
        </a:p>
      </dgm:t>
    </dgm:pt>
    <dgm:pt modelId="{28DB2028-2E50-AF4F-B519-F5340D5F204A}" type="pres">
      <dgm:prSet presAssocID="{572709AF-FBB7-5A45-B7B5-06DC2842409D}" presName="circle1" presStyleLbl="node1" presStyleIdx="0" presStyleCnt="4"/>
      <dgm:spPr/>
      <dgm:t>
        <a:bodyPr/>
        <a:lstStyle/>
        <a:p>
          <a:endParaRPr lang="en-US"/>
        </a:p>
      </dgm:t>
    </dgm:pt>
    <dgm:pt modelId="{8FB99E8C-C78A-6744-A14D-06E40C3A4C35}" type="pres">
      <dgm:prSet presAssocID="{572709AF-FBB7-5A45-B7B5-06DC2842409D}" presName="space" presStyleCnt="0"/>
      <dgm:spPr/>
      <dgm:t>
        <a:bodyPr/>
        <a:lstStyle/>
        <a:p>
          <a:endParaRPr lang="en-US"/>
        </a:p>
      </dgm:t>
    </dgm:pt>
    <dgm:pt modelId="{3CE3951B-72B7-544E-8146-DFDC0DC25423}" type="pres">
      <dgm:prSet presAssocID="{572709AF-FBB7-5A45-B7B5-06DC2842409D}" presName="rect1" presStyleLbl="alignAcc1" presStyleIdx="0" presStyleCnt="4"/>
      <dgm:spPr/>
      <dgm:t>
        <a:bodyPr/>
        <a:lstStyle/>
        <a:p>
          <a:endParaRPr lang="en-US"/>
        </a:p>
      </dgm:t>
    </dgm:pt>
    <dgm:pt modelId="{6CC0D818-948E-6948-8C42-0C175817569E}" type="pres">
      <dgm:prSet presAssocID="{0C07AED5-0528-824B-92E9-70876C7B45EB}" presName="vertSpace2" presStyleLbl="node1" presStyleIdx="0" presStyleCnt="4"/>
      <dgm:spPr/>
      <dgm:t>
        <a:bodyPr/>
        <a:lstStyle/>
        <a:p>
          <a:endParaRPr lang="en-US"/>
        </a:p>
      </dgm:t>
    </dgm:pt>
    <dgm:pt modelId="{6760201D-A316-0345-912B-1C05E887BD9E}" type="pres">
      <dgm:prSet presAssocID="{0C07AED5-0528-824B-92E9-70876C7B45EB}" presName="circle2" presStyleLbl="node1" presStyleIdx="1" presStyleCnt="4"/>
      <dgm:spPr/>
      <dgm:t>
        <a:bodyPr/>
        <a:lstStyle/>
        <a:p>
          <a:endParaRPr lang="en-US"/>
        </a:p>
      </dgm:t>
    </dgm:pt>
    <dgm:pt modelId="{52B88712-AF31-824B-AA64-BE8A21574F6A}" type="pres">
      <dgm:prSet presAssocID="{0C07AED5-0528-824B-92E9-70876C7B45EB}" presName="rect2" presStyleLbl="alignAcc1" presStyleIdx="1" presStyleCnt="4"/>
      <dgm:spPr/>
      <dgm:t>
        <a:bodyPr/>
        <a:lstStyle/>
        <a:p>
          <a:endParaRPr lang="en-US"/>
        </a:p>
      </dgm:t>
    </dgm:pt>
    <dgm:pt modelId="{65A25B27-2E24-924A-B322-4A515CF3B44C}" type="pres">
      <dgm:prSet presAssocID="{FE2F7B69-513D-2148-9440-9AF8C071657F}" presName="vertSpace3" presStyleLbl="node1" presStyleIdx="1" presStyleCnt="4"/>
      <dgm:spPr/>
      <dgm:t>
        <a:bodyPr/>
        <a:lstStyle/>
        <a:p>
          <a:endParaRPr lang="en-US"/>
        </a:p>
      </dgm:t>
    </dgm:pt>
    <dgm:pt modelId="{1CEBA3CC-D570-6D48-83C0-914D39E7A3D4}" type="pres">
      <dgm:prSet presAssocID="{FE2F7B69-513D-2148-9440-9AF8C071657F}" presName="circle3" presStyleLbl="node1" presStyleIdx="2" presStyleCnt="4"/>
      <dgm:spPr/>
      <dgm:t>
        <a:bodyPr/>
        <a:lstStyle/>
        <a:p>
          <a:endParaRPr lang="en-US"/>
        </a:p>
      </dgm:t>
    </dgm:pt>
    <dgm:pt modelId="{89EB32D3-675D-0A45-AD21-BCB152A507C4}" type="pres">
      <dgm:prSet presAssocID="{FE2F7B69-513D-2148-9440-9AF8C071657F}" presName="rect3" presStyleLbl="alignAcc1" presStyleIdx="2" presStyleCnt="4"/>
      <dgm:spPr/>
      <dgm:t>
        <a:bodyPr/>
        <a:lstStyle/>
        <a:p>
          <a:endParaRPr lang="en-US"/>
        </a:p>
      </dgm:t>
    </dgm:pt>
    <dgm:pt modelId="{80B50238-96AF-3142-B9CF-7E72FFC5AB0F}" type="pres">
      <dgm:prSet presAssocID="{76DB9AEB-C055-F040-99A3-882717370FAF}" presName="vertSpace4" presStyleLbl="node1" presStyleIdx="2" presStyleCnt="4"/>
      <dgm:spPr/>
      <dgm:t>
        <a:bodyPr/>
        <a:lstStyle/>
        <a:p>
          <a:endParaRPr lang="en-US"/>
        </a:p>
      </dgm:t>
    </dgm:pt>
    <dgm:pt modelId="{202D11B4-F3BA-8F41-9371-6356E59DEDC9}" type="pres">
      <dgm:prSet presAssocID="{76DB9AEB-C055-F040-99A3-882717370FAF}" presName="circle4" presStyleLbl="node1" presStyleIdx="3" presStyleCnt="4"/>
      <dgm:spPr/>
      <dgm:t>
        <a:bodyPr/>
        <a:lstStyle/>
        <a:p>
          <a:endParaRPr lang="en-US"/>
        </a:p>
      </dgm:t>
    </dgm:pt>
    <dgm:pt modelId="{DA712420-D463-7D47-A442-9CE0363E4628}" type="pres">
      <dgm:prSet presAssocID="{76DB9AEB-C055-F040-99A3-882717370FAF}" presName="rect4" presStyleLbl="alignAcc1" presStyleIdx="3" presStyleCnt="4"/>
      <dgm:spPr/>
      <dgm:t>
        <a:bodyPr/>
        <a:lstStyle/>
        <a:p>
          <a:endParaRPr lang="en-US"/>
        </a:p>
      </dgm:t>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t>
        <a:bodyPr/>
        <a:lstStyle/>
        <a:p>
          <a:endParaRPr lang="en-US"/>
        </a:p>
      </dgm:t>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t>
        <a:bodyPr/>
        <a:lstStyle/>
        <a:p>
          <a:endParaRPr lang="en-US"/>
        </a:p>
      </dgm:t>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t>
        <a:bodyPr/>
        <a:lstStyle/>
        <a:p>
          <a:endParaRPr lang="en-US"/>
        </a:p>
      </dgm:t>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t>
        <a:bodyPr/>
        <a:lstStyle/>
        <a:p>
          <a:endParaRPr lang="en-US"/>
        </a:p>
      </dgm:t>
    </dgm:pt>
  </dgm:ptLst>
  <dgm:cxnLst>
    <dgm:cxn modelId="{3A98D9F7-1AC8-CE4C-AE63-B414FDBD8471}" type="presOf" srcId="{8797BC31-85AF-BA43-A31D-0D15FDFBC0B1}" destId="{CEF40D25-25D4-C24B-8BA5-2D452AC9C9B4}"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5C8E6B58-66B5-8942-B4AB-A4DF11BAFD67}" srcId="{8797BC31-85AF-BA43-A31D-0D15FDFBC0B1}" destId="{FE2F7B69-513D-2148-9440-9AF8C071657F}" srcOrd="2" destOrd="0" parTransId="{F027CA4A-19F1-1A4A-A230-7ED4029CD8F0}" sibTransId="{8E46B7CF-F4EC-D148-BDAD-91107BF27916}"/>
    <dgm:cxn modelId="{446B718D-9E44-2248-8458-E33A65CEEB21}" type="presOf" srcId="{0C07AED5-0528-824B-92E9-70876C7B45EB}" destId="{E7473E44-BB72-CC47-8CC9-60A6CA06F5BC}" srcOrd="1"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1A1FAB0F-7D1B-FE46-9694-D0DAC3AB79E2}" type="presOf" srcId="{572709AF-FBB7-5A45-B7B5-06DC2842409D}" destId="{3CE3951B-72B7-544E-8146-DFDC0DC25423}" srcOrd="0" destOrd="0" presId="urn:microsoft.com/office/officeart/2005/8/layout/target3"/>
    <dgm:cxn modelId="{37F64709-947C-5E49-A8B5-56FFCA8C77C0}" srcId="{8797BC31-85AF-BA43-A31D-0D15FDFBC0B1}" destId="{572709AF-FBB7-5A45-B7B5-06DC2842409D}" srcOrd="0" destOrd="0" parTransId="{91AA1A43-F863-1643-BA23-8E7C03BB01C4}" sibTransId="{934F42DF-6D43-3648-99F4-A7D7591F8AF3}"/>
    <dgm:cxn modelId="{C5ACCD79-D843-0F43-B963-21F8156A206F}" type="presOf" srcId="{0C07AED5-0528-824B-92E9-70876C7B45EB}" destId="{52B88712-AF31-824B-AA64-BE8A21574F6A}" srcOrd="0" destOrd="0" presId="urn:microsoft.com/office/officeart/2005/8/layout/target3"/>
    <dgm:cxn modelId="{1E439020-5947-354B-BABB-DFFB6B9D03C0}" type="presOf" srcId="{76DB9AEB-C055-F040-99A3-882717370FAF}" destId="{DA712420-D463-7D47-A442-9CE0363E4628}"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2BB3E6A4-2843-884D-B920-BCE4ED5BB4F8}" type="presOf" srcId="{572709AF-FBB7-5A45-B7B5-06DC2842409D}" destId="{A729BE86-33AA-4841-9EAF-BEC6AE287EA7}" srcOrd="1"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smtClean="0">
              <a:latin typeface="+mj-lt"/>
            </a:rPr>
            <a:t>Means used to deal with security attacks</a:t>
          </a:r>
          <a:endParaRPr lang="en-US" b="1" dirty="0">
            <a:latin typeface="+mj-lt"/>
          </a:endParaRP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smtClean="0">
              <a:latin typeface="+mj-lt"/>
            </a:rPr>
            <a:t>Prevent</a:t>
          </a:r>
          <a:endParaRPr lang="en-US" b="1" dirty="0">
            <a:latin typeface="+mj-lt"/>
          </a:endParaRP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smtClean="0">
              <a:latin typeface="+mj-lt"/>
            </a:rPr>
            <a:t>Detect</a:t>
          </a:r>
          <a:endParaRPr lang="en-US" b="1" dirty="0">
            <a:latin typeface="+mj-lt"/>
          </a:endParaRP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smtClean="0">
              <a:latin typeface="+mj-lt"/>
            </a:rPr>
            <a:t>Recover</a:t>
          </a:r>
          <a:endParaRPr lang="en-US" b="1" dirty="0">
            <a:latin typeface="+mj-lt"/>
          </a:endParaRP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smtClean="0">
              <a:latin typeface="+mj-lt"/>
            </a:rPr>
            <a:t>May itself introduce new vulnerabilities</a:t>
          </a:r>
          <a:endParaRPr lang="en-US" b="1" dirty="0">
            <a:latin typeface="+mj-lt"/>
          </a:endParaRP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smtClean="0">
              <a:latin typeface="+mj-lt"/>
            </a:rPr>
            <a:t>Residual vulnerabilities may remain</a:t>
          </a:r>
          <a:endParaRPr lang="en-US" b="1" dirty="0">
            <a:latin typeface="+mj-lt"/>
          </a:endParaRP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smtClean="0">
              <a:latin typeface="+mj-lt"/>
            </a:rPr>
            <a:t>Goal is to minimize residual level of risk to the assets</a:t>
          </a:r>
          <a:endParaRPr lang="en-US" b="1" dirty="0">
            <a:latin typeface="+mj-lt"/>
          </a:endParaRP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t>
        <a:bodyPr/>
        <a:lstStyle/>
        <a:p>
          <a:endParaRPr lang="en-US"/>
        </a:p>
      </dgm:t>
    </dgm:pt>
    <dgm:pt modelId="{5486CB17-6359-4640-972B-2307AE1451FD}" type="pres">
      <dgm:prSet presAssocID="{DCC27B66-85C3-FE47-8D25-064322B09694}" presName="triangle1" presStyleLbl="node1" presStyleIdx="0" presStyleCnt="4">
        <dgm:presLayoutVars>
          <dgm:bulletEnabled val="1"/>
        </dgm:presLayoutVars>
      </dgm:prSet>
      <dgm:spPr/>
      <dgm:t>
        <a:bodyPr/>
        <a:lstStyle/>
        <a:p>
          <a:endParaRPr lang="en-US"/>
        </a:p>
      </dgm:t>
    </dgm:pt>
    <dgm:pt modelId="{54BFD341-D1F9-D24B-95CE-68C4722408FC}" type="pres">
      <dgm:prSet presAssocID="{DCC27B66-85C3-FE47-8D25-064322B09694}" presName="triangle2" presStyleLbl="node1" presStyleIdx="1" presStyleCnt="4">
        <dgm:presLayoutVars>
          <dgm:bulletEnabled val="1"/>
        </dgm:presLayoutVars>
      </dgm:prSet>
      <dgm:spPr/>
      <dgm:t>
        <a:bodyPr/>
        <a:lstStyle/>
        <a:p>
          <a:endParaRPr lang="en-US"/>
        </a:p>
      </dgm:t>
    </dgm:pt>
    <dgm:pt modelId="{A8BE4F15-01F3-5946-9983-265B187E7DB5}" type="pres">
      <dgm:prSet presAssocID="{DCC27B66-85C3-FE47-8D25-064322B09694}" presName="triangle3" presStyleLbl="node1" presStyleIdx="2" presStyleCnt="4">
        <dgm:presLayoutVars>
          <dgm:bulletEnabled val="1"/>
        </dgm:presLayoutVars>
      </dgm:prSet>
      <dgm:spPr/>
      <dgm:t>
        <a:bodyPr/>
        <a:lstStyle/>
        <a:p>
          <a:endParaRPr lang="en-US"/>
        </a:p>
      </dgm:t>
    </dgm:pt>
    <dgm:pt modelId="{ED3A1D36-57FE-1B43-8609-452710F6D51C}" type="pres">
      <dgm:prSet presAssocID="{DCC27B66-85C3-FE47-8D25-064322B09694}" presName="triangle4" presStyleLbl="node1" presStyleIdx="3" presStyleCnt="4">
        <dgm:presLayoutVars>
          <dgm:bulletEnabled val="1"/>
        </dgm:presLayoutVars>
      </dgm:prSet>
      <dgm:spPr/>
      <dgm:t>
        <a:bodyPr/>
        <a:lstStyle/>
        <a:p>
          <a:endParaRPr lang="en-US"/>
        </a:p>
      </dgm:t>
    </dgm:pt>
  </dgm:ptLst>
  <dgm:cxnLst>
    <dgm:cxn modelId="{7A99080A-9930-AC45-960A-D6C95A21446C}" type="presOf" srcId="{B79A36A7-1CFF-984B-ADFF-C7F510B1A2B5}" destId="{5486CB17-6359-4640-972B-2307AE1451FD}" srcOrd="0" destOrd="3" presId="urn:microsoft.com/office/officeart/2005/8/layout/pyramid4"/>
    <dgm:cxn modelId="{06A66BEE-05DA-4A4D-884E-3A166B26560A}" type="presOf" srcId="{4924E0E7-2A73-5D45-8773-8AAD9100ADF7}" destId="{5486CB17-6359-4640-972B-2307AE1451FD}" srcOrd="0" destOrd="2"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974378CE-3189-4F4E-840E-9FB62D9CE438}" srcId="{DCC27B66-85C3-FE47-8D25-064322B09694}" destId="{B3DDA714-85F4-C440-A494-21D2C202C4E0}" srcOrd="0" destOrd="0" parTransId="{7A3CF0DD-68AC-1E41-A62B-38A53FEC9878}" sibTransId="{D4E3F297-86A2-F648-B63E-D29F3D88D2EB}"/>
    <dgm:cxn modelId="{0A2F6957-DA57-E84D-9614-352C3DCE41E8}" srcId="{DCC27B66-85C3-FE47-8D25-064322B09694}" destId="{9856FC2F-703A-8B4E-851A-5BF13EEF975C}" srcOrd="1" destOrd="0" parTransId="{FCF1A9B3-FF76-2B4D-9A7A-080BA326FF63}" sibTransId="{83CB9680-A6BB-F340-B5ED-1B379988E724}"/>
    <dgm:cxn modelId="{8C4AFAB5-71F4-7041-947B-EB5F4EABC601}" srcId="{B3DDA714-85F4-C440-A494-21D2C202C4E0}" destId="{4924E0E7-2A73-5D45-8773-8AAD9100ADF7}" srcOrd="1" destOrd="0" parTransId="{55BDE9C4-8D12-0845-B2A1-6C416011F409}" sibTransId="{29700473-0525-6E4A-B07A-23DB6023B509}"/>
    <dgm:cxn modelId="{33B9C261-B0AE-314F-970E-BDA903A3D5FE}" type="presOf" srcId="{B3DDA714-85F4-C440-A494-21D2C202C4E0}" destId="{5486CB17-6359-4640-972B-2307AE1451FD}"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8F5DF023-BAC0-E446-92D8-6E442620FDA7}" type="presOf" srcId="{A336DF4E-C703-7E44-9B7D-2B36305C39E9}" destId="{5486CB17-6359-4640-972B-2307AE1451FD}" srcOrd="0" destOrd="1" presId="urn:microsoft.com/office/officeart/2005/8/layout/pyramid4"/>
    <dgm:cxn modelId="{F2AEDAD5-5889-C541-BC11-80352890049C}" type="presOf" srcId="{DCC27B66-85C3-FE47-8D25-064322B09694}" destId="{ABA76624-B35D-D14B-A925-FC2AF33A8F54}" srcOrd="0" destOrd="0" presId="urn:microsoft.com/office/officeart/2005/8/layout/pyramid4"/>
    <dgm:cxn modelId="{B367E5E9-4682-8B41-B932-04E99D576417}" srcId="{DCC27B66-85C3-FE47-8D25-064322B09694}" destId="{6C42D2F8-47A0-8941-9F6F-F92D489C5F7D}" srcOrd="2" destOrd="0" parTransId="{DD9159D3-1EB1-194C-8115-639C98917B28}" sibTransId="{91565F09-7485-AB43-97B3-9D030F5AC2E9}"/>
    <dgm:cxn modelId="{FC9A0FE8-983B-2746-A001-FE034E56FBBA}" srcId="{DCC27B66-85C3-FE47-8D25-064322B09694}" destId="{116C7FB4-35FB-8846-9E98-B49D50633C24}" srcOrd="3" destOrd="0" parTransId="{49BC4B97-2746-1148-A407-7801C7FF8918}" sibTransId="{4E186EC6-CB75-054D-BA7C-ED7CC9A64BBF}"/>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smtClean="0"/>
            <a:t>Economy of mechanism</a:t>
          </a:r>
          <a:endParaRPr lang="en-US"/>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smtClean="0"/>
            <a:t>Fail-safe defaults</a:t>
          </a:r>
          <a:endParaRPr lang="en-US"/>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smtClean="0"/>
            <a:t>Complete mediation</a:t>
          </a:r>
          <a:endParaRPr lang="en-US"/>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smtClean="0"/>
            <a:t>Open design</a:t>
          </a:r>
          <a:endParaRPr lang="en-US"/>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smtClean="0"/>
            <a:t>Separation of privilege</a:t>
          </a:r>
          <a:endParaRPr lang="en-US"/>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smtClean="0"/>
            <a:t>Least privilege</a:t>
          </a:r>
          <a:endParaRPr lang="en-US"/>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smtClean="0"/>
            <a:t>Least common mechanism</a:t>
          </a:r>
          <a:endParaRPr lang="en-US"/>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smtClean="0"/>
            <a:t>Psychological acceptability</a:t>
          </a:r>
          <a:endParaRPr lang="en-US"/>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smtClean="0"/>
            <a:t>Isolation</a:t>
          </a:r>
          <a:endParaRPr lang="en-US"/>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smtClean="0"/>
            <a:t>Encapsulation</a:t>
          </a:r>
          <a:endParaRPr lang="en-US"/>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smtClean="0"/>
            <a:t>Modularity</a:t>
          </a:r>
          <a:endParaRPr lang="en-US"/>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smtClean="0"/>
            <a:t>Layering</a:t>
          </a:r>
          <a:endParaRPr lang="en-US"/>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smtClean="0"/>
            <a:t>Least astonishment</a:t>
          </a:r>
          <a:endParaRPr lang="en-US"/>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t>
        <a:bodyPr/>
        <a:lstStyle/>
        <a:p>
          <a:endParaRPr lang="en-US"/>
        </a:p>
      </dgm:t>
    </dgm:pt>
    <dgm:pt modelId="{611726A8-9358-0A43-B76F-85F36DACEEE9}" type="pres">
      <dgm:prSet presAssocID="{D70BF98C-B50C-8643-A6AE-024963950E57}" presName="node" presStyleLbl="node1" presStyleIdx="0" presStyleCnt="13">
        <dgm:presLayoutVars>
          <dgm:bulletEnabled val="1"/>
        </dgm:presLayoutVars>
      </dgm:prSet>
      <dgm:spPr/>
      <dgm:t>
        <a:bodyPr/>
        <a:lstStyle/>
        <a:p>
          <a:endParaRPr lang="en-US"/>
        </a:p>
      </dgm:t>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t>
        <a:bodyPr/>
        <a:lstStyle/>
        <a:p>
          <a:endParaRPr lang="en-US"/>
        </a:p>
      </dgm:t>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t>
        <a:bodyPr/>
        <a:lstStyle/>
        <a:p>
          <a:endParaRPr lang="en-US"/>
        </a:p>
      </dgm:t>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t>
        <a:bodyPr/>
        <a:lstStyle/>
        <a:p>
          <a:endParaRPr lang="en-US"/>
        </a:p>
      </dgm:t>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t>
        <a:bodyPr/>
        <a:lstStyle/>
        <a:p>
          <a:endParaRPr lang="en-US"/>
        </a:p>
      </dgm:t>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t>
        <a:bodyPr/>
        <a:lstStyle/>
        <a:p>
          <a:endParaRPr lang="en-US"/>
        </a:p>
      </dgm:t>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t>
        <a:bodyPr/>
        <a:lstStyle/>
        <a:p>
          <a:endParaRPr lang="en-US"/>
        </a:p>
      </dgm:t>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t>
        <a:bodyPr/>
        <a:lstStyle/>
        <a:p>
          <a:endParaRPr lang="en-US"/>
        </a:p>
      </dgm:t>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t>
        <a:bodyPr/>
        <a:lstStyle/>
        <a:p>
          <a:endParaRPr lang="en-US"/>
        </a:p>
      </dgm:t>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t>
        <a:bodyPr/>
        <a:lstStyle/>
        <a:p>
          <a:endParaRPr lang="en-US"/>
        </a:p>
      </dgm:t>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t>
        <a:bodyPr/>
        <a:lstStyle/>
        <a:p>
          <a:endParaRPr lang="en-US"/>
        </a:p>
      </dgm:t>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t>
        <a:bodyPr/>
        <a:lstStyle/>
        <a:p>
          <a:endParaRPr lang="en-US"/>
        </a:p>
      </dgm:t>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t>
        <a:bodyPr/>
        <a:lstStyle/>
        <a:p>
          <a:endParaRPr lang="en-US"/>
        </a:p>
      </dgm:t>
    </dgm:pt>
  </dgm:ptLst>
  <dgm:cxnLst>
    <dgm:cxn modelId="{6946F5CD-D941-E847-A70A-7D0E47603300}" srcId="{A46D6E17-B7BF-824C-BE29-4AD007472F5D}" destId="{E567E81F-14C7-814B-B26D-941B1D656AAC}" srcOrd="5" destOrd="0" parTransId="{9211E4CB-3D5E-A542-B8F7-95472A846D91}" sibTransId="{B0AF1F4C-3C3A-5544-97EE-D72F635696FF}"/>
    <dgm:cxn modelId="{DEC3EC25-B918-BF46-8EF2-F4A3D6008FD0}" type="presOf" srcId="{1D1798C6-686E-2F41-A11B-059C01E3378D}" destId="{A0B7849D-961F-264D-A5CE-7438B67D1122}" srcOrd="0" destOrd="0" presId="urn:microsoft.com/office/officeart/2005/8/layout/default#4"/>
    <dgm:cxn modelId="{28149F58-367B-BE48-BE9F-2563216F3183}" srcId="{A46D6E17-B7BF-824C-BE29-4AD007472F5D}" destId="{1D1798C6-686E-2F41-A11B-059C01E3378D}" srcOrd="11" destOrd="0" parTransId="{37169BED-DCEC-C44D-9503-08C31153DBBA}" sibTransId="{7A0ABA1C-482F-7D48-8D2B-50C7BDD03E1F}"/>
    <dgm:cxn modelId="{91FF084E-A0C4-2F46-B797-2251593E0381}" type="presOf" srcId="{E096D36D-AD98-F845-A537-D72E9A9C9916}" destId="{52F98AC9-0F89-2D48-8798-491414A693F6}" srcOrd="0" destOrd="0" presId="urn:microsoft.com/office/officeart/2005/8/layout/default#4"/>
    <dgm:cxn modelId="{6C5D004A-C03D-1544-9908-320589761992}" type="presOf" srcId="{D4320D30-4FE2-C249-84DB-8F8BFA9A1BD9}" destId="{B1B04BD5-177B-994C-8DAA-F5E994C1AD6F}"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DD60D886-6ED6-E640-9E1A-567A2512B7F7}" srcId="{A46D6E17-B7BF-824C-BE29-4AD007472F5D}" destId="{4CA6C604-282D-1344-B38C-CFBCE0073494}" srcOrd="3" destOrd="0" parTransId="{24B11E8E-8C34-2446-99C8-EA8A4E787C25}" sibTransId="{4CA76AE7-1E8F-8D4F-B12E-2D3E115A2B0F}"/>
    <dgm:cxn modelId="{AC38D258-CDFF-254A-88D9-18C87C679859}" srcId="{A46D6E17-B7BF-824C-BE29-4AD007472F5D}" destId="{08CD168A-C0F8-8949-8DC7-46CF45D67DE9}" srcOrd="4" destOrd="0" parTransId="{4548DE09-9190-364E-ABB7-BC99D61D726E}" sibTransId="{5E5C19E1-63AE-6440-83FA-80083C77A908}"/>
    <dgm:cxn modelId="{899F58F0-ABF9-6845-8573-5327AFAD9D27}" srcId="{A46D6E17-B7BF-824C-BE29-4AD007472F5D}" destId="{C29F8BDF-F95A-134C-B394-16C21D92D78D}" srcOrd="8" destOrd="0" parTransId="{78FC66A3-CDB6-D54E-BA04-330A84832959}" sibTransId="{CD4468C9-9F52-BD45-9A59-128F3131B969}"/>
    <dgm:cxn modelId="{F6105177-E119-104E-B7AE-6B1A7ED04DE0}" srcId="{A46D6E17-B7BF-824C-BE29-4AD007472F5D}" destId="{5A3EAC2E-6D1D-A24A-854F-4D6F7DC3147D}" srcOrd="12" destOrd="0" parTransId="{17B5ADC4-E5DD-F144-830E-818164355CC5}" sibTransId="{91872233-225E-3C47-9AF8-A58AB197D25C}"/>
    <dgm:cxn modelId="{B63ADE83-BEDC-FD4A-9F4E-E0244415F892}" type="presOf" srcId="{4CA6C604-282D-1344-B38C-CFBCE0073494}" destId="{8AB866F8-93B3-154E-8C5A-E2CEC0C96E62}" srcOrd="0" destOrd="0" presId="urn:microsoft.com/office/officeart/2005/8/layout/default#4"/>
    <dgm:cxn modelId="{4A03EC88-F1F4-0A4B-BB5F-DA5DE3771C15}" type="presOf" srcId="{E567E81F-14C7-814B-B26D-941B1D656AAC}" destId="{34FB9B6E-2E7E-9245-9EF2-80839558FCD6}" srcOrd="0" destOrd="0" presId="urn:microsoft.com/office/officeart/2005/8/layout/default#4"/>
    <dgm:cxn modelId="{D16AB7F1-23E0-104C-88B6-47BAB3642626}" type="presOf" srcId="{C29F8BDF-F95A-134C-B394-16C21D92D78D}" destId="{7474431D-58B3-DF42-926D-B237B2FCDD16}"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0B0A47DA-7DC7-CD40-8FE8-1D70DE74F3BC}" srcId="{A46D6E17-B7BF-824C-BE29-4AD007472F5D}" destId="{D4320D30-4FE2-C249-84DB-8F8BFA9A1BD9}" srcOrd="9" destOrd="0" parTransId="{78D17913-4DDB-2945-955C-00FCF4D15E87}" sibTransId="{C8CCA590-7D40-4E4A-89DB-9795285B4113}"/>
    <dgm:cxn modelId="{D57BEAB8-C184-4E47-9F18-6A1BA731CCAB}" type="presOf" srcId="{08CD168A-C0F8-8949-8DC7-46CF45D67DE9}" destId="{AECCD729-44C3-8B48-8C82-1997BFB2D633}"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CBF39CD6-1AF2-A74F-915F-2E004DF2527E}" type="presOf" srcId="{D70BF98C-B50C-8643-A6AE-024963950E57}" destId="{611726A8-9358-0A43-B76F-85F36DACEEE9}"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A0E49EF-9AC9-044C-92D9-5033947F2361}" srcId="{A46D6E17-B7BF-824C-BE29-4AD007472F5D}" destId="{13885327-A068-D148-94E8-318EBCB4FCDA}" srcOrd="10" destOrd="0" parTransId="{AF9FC8F9-44C6-184B-A09C-6A888E043193}" sibTransId="{9CB3F203-E4CB-894F-9EAF-D99AC14E4DE1}"/>
    <dgm:cxn modelId="{940EF8DD-3B3E-5F4F-934D-1C3EE71780BF}" type="presOf" srcId="{5A3EAC2E-6D1D-A24A-854F-4D6F7DC3147D}" destId="{37004563-4480-D546-AC4C-71146CE2D80C}" srcOrd="0" destOrd="0" presId="urn:microsoft.com/office/officeart/2005/8/layout/default#4"/>
    <dgm:cxn modelId="{C0E17A79-0477-D743-AE34-D689E355BE02}" srcId="{A46D6E17-B7BF-824C-BE29-4AD007472F5D}" destId="{E096D36D-AD98-F845-A537-D72E9A9C9916}" srcOrd="6" destOrd="0" parTransId="{130B5AA2-3795-B943-AF55-5B4C5AEDB64E}" sibTransId="{08D19ED3-9C50-C644-85B7-C5F7B2F4BC3E}"/>
    <dgm:cxn modelId="{4010ECDA-595A-FF40-B1D5-78F769B255BA}" srcId="{A46D6E17-B7BF-824C-BE29-4AD007472F5D}" destId="{62F226FD-328D-104F-882C-20434A601B96}" srcOrd="7" destOrd="0" parTransId="{CE850696-1DE7-8948-BC47-DEE8B6096C41}" sibTransId="{D7155151-D173-1B42-8366-B5D905A6890C}"/>
    <dgm:cxn modelId="{25C307A2-BF20-4947-A4D7-536E3759A702}" type="presOf" srcId="{A46D6E17-B7BF-824C-BE29-4AD007472F5D}" destId="{C8E2AC23-C7B3-C249-AD66-9F942D776EAB}"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smtClean="0"/>
            <a:t>Consist of the reachable and exploitable vulnerabilities in a system</a:t>
          </a:r>
          <a:endParaRPr lang="en-US" dirty="0"/>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smtClean="0"/>
            <a:t>Examples:</a:t>
          </a:r>
          <a:endParaRPr lang="en-US" dirty="0"/>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smtClean="0"/>
            <a:t>Open ports on outward facing Web and other servers, and code listening on those ports</a:t>
          </a:r>
          <a:endParaRPr lang="en-US"/>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smtClean="0"/>
            <a:t>Services available on the inside of a firewall</a:t>
          </a:r>
          <a:endParaRPr lang="en-US"/>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smtClean="0"/>
            <a:t>Code that processes incoming data, email, XML, office documents, and industry-specific custom data exchange formats</a:t>
          </a:r>
          <a:endParaRPr lang="en-US"/>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smtClean="0"/>
            <a:t>Interfaces, SQL, and Web forms</a:t>
          </a:r>
          <a:endParaRPr lang="en-US"/>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smtClean="0"/>
            <a:t>An employee with access to sensitive information vulnerable to a social engineering attack</a:t>
          </a:r>
          <a:endParaRPr lang="en-US"/>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t>
        <a:bodyPr/>
        <a:lstStyle/>
        <a:p>
          <a:endParaRPr lang="en-US"/>
        </a:p>
      </dgm:t>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t>
        <a:bodyPr/>
        <a:lstStyle/>
        <a:p>
          <a:endParaRPr lang="en-US"/>
        </a:p>
      </dgm:t>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t>
        <a:bodyPr/>
        <a:lstStyle/>
        <a:p>
          <a:endParaRPr lang="en-US"/>
        </a:p>
      </dgm:t>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t>
        <a:bodyPr/>
        <a:lstStyle/>
        <a:p>
          <a:endParaRPr lang="en-US"/>
        </a:p>
      </dgm:t>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t>
        <a:bodyPr/>
        <a:lstStyle/>
        <a:p>
          <a:endParaRPr lang="en-US"/>
        </a:p>
      </dgm:t>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t>
        <a:bodyPr/>
        <a:lstStyle/>
        <a:p>
          <a:endParaRPr lang="en-US"/>
        </a:p>
      </dgm:t>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t>
        <a:bodyPr/>
        <a:lstStyle/>
        <a:p>
          <a:endParaRPr lang="en-US"/>
        </a:p>
      </dgm:t>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t>
        <a:bodyPr/>
        <a:lstStyle/>
        <a:p>
          <a:endParaRPr lang="en-US"/>
        </a:p>
      </dgm:t>
    </dgm:pt>
  </dgm:ptLst>
  <dgm:cxnLst>
    <dgm:cxn modelId="{D922F51A-6D09-B643-8B3B-1BEDCD0A3368}" srcId="{369D9B49-088E-4049-AFE8-BDD9A09712D8}" destId="{2E7A3773-9723-6746-89EE-4BD599F03A66}" srcOrd="2" destOrd="0" parTransId="{23E5AE05-CA84-DE49-8ED4-EE46582FCBFE}" sibTransId="{3F272D46-AE1F-E94C-8349-CFC55454D6BE}"/>
    <dgm:cxn modelId="{CCCE40D0-DC63-0B42-942C-86F501F4CEE4}" srcId="{369D9B49-088E-4049-AFE8-BDD9A09712D8}" destId="{FF1D8BF0-5C3D-1549-91D1-99CBD35D7090}" srcOrd="4" destOrd="0" parTransId="{2ACF553A-D933-E542-A11F-BC32B7F85A91}" sibTransId="{D6C72BDB-CD00-7C47-8969-28EA57CB145C}"/>
    <dgm:cxn modelId="{4DFC64A4-464E-BF43-9487-B919811B920A}" type="presOf" srcId="{575760FD-0991-0140-8E0D-1F548EE4C9F0}" destId="{36D2E5FA-5779-2546-8D3D-708A30C558F1}" srcOrd="0" destOrd="0" presId="urn:microsoft.com/office/officeart/2005/8/layout/target2"/>
    <dgm:cxn modelId="{A45BA65D-CD08-9C4F-93F0-2686C551A261}" srcId="{8C1B5F9E-09D5-0448-B1E4-B564B0C4FE53}" destId="{46A94791-ACA4-B545-8FFC-5AF595C52E55}" srcOrd="0" destOrd="0" parTransId="{6DB1907E-9997-0A4F-AC70-02B59990DF92}" sibTransId="{2EAC0D83-46D7-6F40-8FBF-26F22C09DA2D}"/>
    <dgm:cxn modelId="{44B15267-CB5F-8841-979D-61F16BA971B4}" type="presOf" srcId="{FF1D8BF0-5C3D-1549-91D1-99CBD35D7090}" destId="{E39960A6-9FDD-B449-80EE-E04874F6DE7F}" srcOrd="0" destOrd="0" presId="urn:microsoft.com/office/officeart/2005/8/layout/target2"/>
    <dgm:cxn modelId="{4D3A12DE-D6C0-6B43-B239-50101F76354E}" type="presOf" srcId="{46A94791-ACA4-B545-8FFC-5AF595C52E55}" destId="{E17CFA68-B976-2A49-A3AB-9ABCA1DED13A}" srcOrd="0" destOrd="0" presId="urn:microsoft.com/office/officeart/2005/8/layout/target2"/>
    <dgm:cxn modelId="{D0AC6B5C-CED4-4343-8832-5B3ECBABE9E5}" srcId="{369D9B49-088E-4049-AFE8-BDD9A09712D8}" destId="{8C1529F2-7A60-984C-91D1-FDF1A95DDC5E}" srcOrd="1" destOrd="0" parTransId="{48FAC081-5237-2848-A905-4C0A938D0FA5}" sibTransId="{72397627-C969-064E-BF21-A224469485C1}"/>
    <dgm:cxn modelId="{57A7B46E-7373-4E49-A940-A0EB754ACBE2}" srcId="{369D9B49-088E-4049-AFE8-BDD9A09712D8}" destId="{575760FD-0991-0140-8E0D-1F548EE4C9F0}" srcOrd="0" destOrd="0" parTransId="{CEF2CB82-8C51-4543-BDBD-3E589E4CB209}" sibTransId="{6A323F0E-4FD3-AA4D-BD94-0C022F8C81A4}"/>
    <dgm:cxn modelId="{7245DC45-7C13-314E-BB05-8DA93709A522}" type="presOf" srcId="{369D9B49-088E-4049-AFE8-BDD9A09712D8}" destId="{2838DE06-4342-6445-9DD7-7B290D51E361}" srcOrd="0" destOrd="0" presId="urn:microsoft.com/office/officeart/2005/8/layout/target2"/>
    <dgm:cxn modelId="{D6BE6973-147F-D847-B11B-ABD9471F1CE0}" type="presOf" srcId="{8C1529F2-7A60-984C-91D1-FDF1A95DDC5E}" destId="{12DBDAB8-4930-8246-9268-6B6F0F95CC4D}"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152737EE-3597-0E46-805A-4D79A27A3794}" type="presOf" srcId="{8C1B5F9E-09D5-0448-B1E4-B564B0C4FE53}" destId="{2D6E6815-1DB1-7B47-B309-99DA0362CF13}"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B6C2DD2C-2FDC-034A-9281-3757A3323AAA}" srcId="{369D9B49-088E-4049-AFE8-BDD9A09712D8}" destId="{CBC9C71D-7CA5-2E4C-B87E-E608D4E93C51}" srcOrd="3" destOrd="0" parTransId="{5F2E6F7F-9D16-C345-88E0-7DC2F5239A26}" sibTransId="{175DD8EC-264F-DB4A-8287-9316507991BC}"/>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smtClean="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smtClean="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smtClean="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smtClean="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smtClean="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smtClean="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smtClean="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smtClean="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t>
        <a:bodyPr/>
        <a:lstStyle/>
        <a:p>
          <a:endParaRPr lang="en-US"/>
        </a:p>
      </dgm:t>
    </dgm:pt>
    <dgm:pt modelId="{0CA2AB85-0DDC-A04A-AD11-DE65018085FC}" type="pres">
      <dgm:prSet presAssocID="{89167F91-235A-744D-9245-B6F9D636B5B3}" presName="compNode" presStyleCnt="0"/>
      <dgm:spPr/>
      <dgm:t>
        <a:bodyPr/>
        <a:lstStyle/>
        <a:p>
          <a:endParaRPr lang="en-US"/>
        </a:p>
      </dgm:t>
    </dgm:pt>
    <dgm:pt modelId="{E63067EB-4F1D-B448-9A77-0795A8FA027E}" type="pres">
      <dgm:prSet presAssocID="{89167F91-235A-744D-9245-B6F9D636B5B3}" presName="aNode" presStyleLbl="bgShp" presStyleIdx="0" presStyleCnt="3"/>
      <dgm:spPr/>
      <dgm:t>
        <a:bodyPr/>
        <a:lstStyle/>
        <a:p>
          <a:endParaRPr lang="en-US"/>
        </a:p>
      </dgm:t>
    </dgm:pt>
    <dgm:pt modelId="{3BBE7FE7-A0EE-9D40-B729-6BAABD4B097C}" type="pres">
      <dgm:prSet presAssocID="{89167F91-235A-744D-9245-B6F9D636B5B3}" presName="textNode" presStyleLbl="bgShp" presStyleIdx="0" presStyleCnt="3"/>
      <dgm:spPr/>
      <dgm:t>
        <a:bodyPr/>
        <a:lstStyle/>
        <a:p>
          <a:endParaRPr lang="en-US"/>
        </a:p>
      </dgm:t>
    </dgm:pt>
    <dgm:pt modelId="{98BDAFEC-55F5-3541-8E60-8057A01BE74C}" type="pres">
      <dgm:prSet presAssocID="{89167F91-235A-744D-9245-B6F9D636B5B3}" presName="compChildNode" presStyleCnt="0"/>
      <dgm:spPr/>
      <dgm:t>
        <a:bodyPr/>
        <a:lstStyle/>
        <a:p>
          <a:endParaRPr lang="en-US"/>
        </a:p>
      </dgm:t>
    </dgm:pt>
    <dgm:pt modelId="{B6240192-C150-8D42-B729-2EDC6B1D8638}" type="pres">
      <dgm:prSet presAssocID="{89167F91-235A-744D-9245-B6F9D636B5B3}" presName="theInnerList" presStyleCnt="0"/>
      <dgm:spPr/>
      <dgm:t>
        <a:bodyPr/>
        <a:lstStyle/>
        <a:p>
          <a:endParaRPr lang="en-US"/>
        </a:p>
      </dgm:t>
    </dgm:pt>
    <dgm:pt modelId="{7A4BD44D-6CE4-5347-9FEC-1A3685D77B89}" type="pres">
      <dgm:prSet presAssocID="{37720B62-E9E1-614A-AA3F-7B92EBDFBDE9}" presName="childNode" presStyleLbl="node1" presStyleIdx="0" presStyleCnt="5">
        <dgm:presLayoutVars>
          <dgm:bulletEnabled val="1"/>
        </dgm:presLayoutVars>
      </dgm:prSet>
      <dgm:spPr/>
      <dgm:t>
        <a:bodyPr/>
        <a:lstStyle/>
        <a:p>
          <a:endParaRPr lang="en-US"/>
        </a:p>
      </dgm:t>
    </dgm:pt>
    <dgm:pt modelId="{303EA37F-E2A4-E940-BB24-A3C832E7A81A}" type="pres">
      <dgm:prSet presAssocID="{37720B62-E9E1-614A-AA3F-7B92EBDFBDE9}" presName="aSpace2" presStyleCnt="0"/>
      <dgm:spPr/>
      <dgm:t>
        <a:bodyPr/>
        <a:lstStyle/>
        <a:p>
          <a:endParaRPr lang="en-US"/>
        </a:p>
      </dgm:t>
    </dgm:pt>
    <dgm:pt modelId="{8247C684-645B-1644-B256-E95D7D0B78A4}" type="pres">
      <dgm:prSet presAssocID="{842FBA2F-4E84-A04C-AF36-955EAC4A4A07}" presName="childNode" presStyleLbl="node1" presStyleIdx="1" presStyleCnt="5">
        <dgm:presLayoutVars>
          <dgm:bulletEnabled val="1"/>
        </dgm:presLayoutVars>
      </dgm:prSet>
      <dgm:spPr/>
      <dgm:t>
        <a:bodyPr/>
        <a:lstStyle/>
        <a:p>
          <a:endParaRPr lang="en-US"/>
        </a:p>
      </dgm:t>
    </dgm:pt>
    <dgm:pt modelId="{194FA8FB-D3DD-CA43-AB43-0C5E4B0DF63A}" type="pres">
      <dgm:prSet presAssocID="{89167F91-235A-744D-9245-B6F9D636B5B3}" presName="aSpace" presStyleCnt="0"/>
      <dgm:spPr/>
      <dgm:t>
        <a:bodyPr/>
        <a:lstStyle/>
        <a:p>
          <a:endParaRPr lang="en-US"/>
        </a:p>
      </dgm:t>
    </dgm:pt>
    <dgm:pt modelId="{938F4876-B05B-7E47-AA9F-F84483A83CAC}" type="pres">
      <dgm:prSet presAssocID="{A3641FEB-1257-3B44-A254-D9D9B8F01C9F}" presName="compNode" presStyleCnt="0"/>
      <dgm:spPr/>
      <dgm:t>
        <a:bodyPr/>
        <a:lstStyle/>
        <a:p>
          <a:endParaRPr lang="en-US"/>
        </a:p>
      </dgm:t>
    </dgm:pt>
    <dgm:pt modelId="{9C7D5EC8-2DD1-F448-BA8E-DF12CE942EAF}" type="pres">
      <dgm:prSet presAssocID="{A3641FEB-1257-3B44-A254-D9D9B8F01C9F}" presName="aNode" presStyleLbl="bgShp" presStyleIdx="1" presStyleCnt="3"/>
      <dgm:spPr/>
      <dgm:t>
        <a:bodyPr/>
        <a:lstStyle/>
        <a:p>
          <a:endParaRPr lang="en-US"/>
        </a:p>
      </dgm:t>
    </dgm:pt>
    <dgm:pt modelId="{FA920D83-900A-484E-A74A-9A64CD1F5BCC}" type="pres">
      <dgm:prSet presAssocID="{A3641FEB-1257-3B44-A254-D9D9B8F01C9F}" presName="textNode" presStyleLbl="bgShp" presStyleIdx="1" presStyleCnt="3"/>
      <dgm:spPr/>
      <dgm:t>
        <a:bodyPr/>
        <a:lstStyle/>
        <a:p>
          <a:endParaRPr lang="en-US"/>
        </a:p>
      </dgm:t>
    </dgm:pt>
    <dgm:pt modelId="{28D00A57-11CC-CA4C-9590-2A85C5BFE8C3}" type="pres">
      <dgm:prSet presAssocID="{A3641FEB-1257-3B44-A254-D9D9B8F01C9F}" presName="compChildNode" presStyleCnt="0"/>
      <dgm:spPr/>
      <dgm:t>
        <a:bodyPr/>
        <a:lstStyle/>
        <a:p>
          <a:endParaRPr lang="en-US"/>
        </a:p>
      </dgm:t>
    </dgm:pt>
    <dgm:pt modelId="{28CF60C6-29EF-CE4A-9A26-1E7A20B54391}" type="pres">
      <dgm:prSet presAssocID="{A3641FEB-1257-3B44-A254-D9D9B8F01C9F}" presName="theInnerList" presStyleCnt="0"/>
      <dgm:spPr/>
      <dgm:t>
        <a:bodyPr/>
        <a:lstStyle/>
        <a:p>
          <a:endParaRPr lang="en-US"/>
        </a:p>
      </dgm:t>
    </dgm:pt>
    <dgm:pt modelId="{42695345-8D29-D74B-BAC8-002DF12F6166}" type="pres">
      <dgm:prSet presAssocID="{63C30692-DEEC-F140-BD07-ECDB341176CB}" presName="childNode" presStyleLbl="node1" presStyleIdx="2" presStyleCnt="5">
        <dgm:presLayoutVars>
          <dgm:bulletEnabled val="1"/>
        </dgm:presLayoutVars>
      </dgm:prSet>
      <dgm:spPr/>
      <dgm:t>
        <a:bodyPr/>
        <a:lstStyle/>
        <a:p>
          <a:endParaRPr lang="en-US"/>
        </a:p>
      </dgm:t>
    </dgm:pt>
    <dgm:pt modelId="{CA485DB6-D912-B94F-B30C-EBC410733541}" type="pres">
      <dgm:prSet presAssocID="{63C30692-DEEC-F140-BD07-ECDB341176CB}" presName="aSpace2" presStyleCnt="0"/>
      <dgm:spPr/>
      <dgm:t>
        <a:bodyPr/>
        <a:lstStyle/>
        <a:p>
          <a:endParaRPr lang="en-US"/>
        </a:p>
      </dgm:t>
    </dgm:pt>
    <dgm:pt modelId="{011F6C54-FAC5-8946-9EC9-CB597C7FF91F}" type="pres">
      <dgm:prSet presAssocID="{9DF6E4F5-A23F-C24B-97C3-3EEC41183622}" presName="childNode" presStyleLbl="node1" presStyleIdx="3" presStyleCnt="5">
        <dgm:presLayoutVars>
          <dgm:bulletEnabled val="1"/>
        </dgm:presLayoutVars>
      </dgm:prSet>
      <dgm:spPr/>
      <dgm:t>
        <a:bodyPr/>
        <a:lstStyle/>
        <a:p>
          <a:endParaRPr lang="en-US"/>
        </a:p>
      </dgm:t>
    </dgm:pt>
    <dgm:pt modelId="{4F7AC969-A476-DE4D-9280-B1F0622805A3}" type="pres">
      <dgm:prSet presAssocID="{A3641FEB-1257-3B44-A254-D9D9B8F01C9F}" presName="aSpace" presStyleCnt="0"/>
      <dgm:spPr/>
      <dgm:t>
        <a:bodyPr/>
        <a:lstStyle/>
        <a:p>
          <a:endParaRPr lang="en-US"/>
        </a:p>
      </dgm:t>
    </dgm:pt>
    <dgm:pt modelId="{492A0DF8-219B-4049-AC9B-91B780821244}" type="pres">
      <dgm:prSet presAssocID="{5933685F-6087-E847-9028-9377B069FCC1}" presName="compNode" presStyleCnt="0"/>
      <dgm:spPr/>
      <dgm:t>
        <a:bodyPr/>
        <a:lstStyle/>
        <a:p>
          <a:endParaRPr lang="en-US"/>
        </a:p>
      </dgm:t>
    </dgm:pt>
    <dgm:pt modelId="{9BCA6787-FFE4-7C46-8C53-C6D43EFE6024}" type="pres">
      <dgm:prSet presAssocID="{5933685F-6087-E847-9028-9377B069FCC1}" presName="aNode" presStyleLbl="bgShp" presStyleIdx="2" presStyleCnt="3"/>
      <dgm:spPr/>
      <dgm:t>
        <a:bodyPr/>
        <a:lstStyle/>
        <a:p>
          <a:endParaRPr lang="en-US"/>
        </a:p>
      </dgm:t>
    </dgm:pt>
    <dgm:pt modelId="{DACAC101-4F05-B54B-9300-160835F2A243}" type="pres">
      <dgm:prSet presAssocID="{5933685F-6087-E847-9028-9377B069FCC1}" presName="textNode" presStyleLbl="bgShp" presStyleIdx="2" presStyleCnt="3"/>
      <dgm:spPr/>
      <dgm:t>
        <a:bodyPr/>
        <a:lstStyle/>
        <a:p>
          <a:endParaRPr lang="en-US"/>
        </a:p>
      </dgm:t>
    </dgm:pt>
    <dgm:pt modelId="{FA4B6A31-EF27-144F-A3D0-DC376EDC0BF5}" type="pres">
      <dgm:prSet presAssocID="{5933685F-6087-E847-9028-9377B069FCC1}" presName="compChildNode" presStyleCnt="0"/>
      <dgm:spPr/>
      <dgm:t>
        <a:bodyPr/>
        <a:lstStyle/>
        <a:p>
          <a:endParaRPr lang="en-US"/>
        </a:p>
      </dgm:t>
    </dgm:pt>
    <dgm:pt modelId="{D59D8ABA-ABD1-4845-BAE7-F68B568A72D3}" type="pres">
      <dgm:prSet presAssocID="{5933685F-6087-E847-9028-9377B069FCC1}" presName="theInnerList" presStyleCnt="0"/>
      <dgm:spPr/>
      <dgm:t>
        <a:bodyPr/>
        <a:lstStyle/>
        <a:p>
          <a:endParaRPr lang="en-US"/>
        </a:p>
      </dgm:t>
    </dgm:pt>
    <dgm:pt modelId="{A3BBF5FA-65ED-2349-816D-13B311289DA7}" type="pres">
      <dgm:prSet presAssocID="{FCECB32F-7782-A444-A054-13F565B4A20D}" presName="childNode" presStyleLbl="node1" presStyleIdx="4" presStyleCnt="5">
        <dgm:presLayoutVars>
          <dgm:bulletEnabled val="1"/>
        </dgm:presLayoutVars>
      </dgm:prSet>
      <dgm:spPr/>
      <dgm:t>
        <a:bodyPr/>
        <a:lstStyle/>
        <a:p>
          <a:endParaRPr lang="en-US"/>
        </a:p>
      </dgm:t>
    </dgm:pt>
  </dgm:ptLst>
  <dgm:cxnLst>
    <dgm:cxn modelId="{5FB218B8-5F33-EF48-A56D-D51CD1C00691}" type="presOf" srcId="{FEF3A288-F1AD-4A49-ACD8-BA9890645C20}" destId="{5993EB81-EC6C-D148-83DA-556D791E66C2}" srcOrd="0" destOrd="0" presId="urn:microsoft.com/office/officeart/2005/8/layout/lProcess2"/>
    <dgm:cxn modelId="{742E8CA8-F4BF-774B-ACE0-C618883EE268}" type="presOf" srcId="{89167F91-235A-744D-9245-B6F9D636B5B3}" destId="{E63067EB-4F1D-B448-9A77-0795A8FA027E}"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37AFA626-3E42-A844-A618-AC03337523E1}" type="presOf" srcId="{FCECB32F-7782-A444-A054-13F565B4A20D}" destId="{A3BBF5FA-65ED-2349-816D-13B311289DA7}"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4FB3E80B-0481-0B45-98A8-8D81C5580FBF}" srcId="{5933685F-6087-E847-9028-9377B069FCC1}" destId="{FCECB32F-7782-A444-A054-13F565B4A20D}" srcOrd="0" destOrd="0" parTransId="{ADD5AF9C-2132-224D-9883-66FA78C4EFFC}" sibTransId="{0DF24165-D425-4D40-8CA4-7FB899782DBD}"/>
    <dgm:cxn modelId="{F4C2620F-ED79-7049-9DDC-606318D713B6}" type="presOf" srcId="{5933685F-6087-E847-9028-9377B069FCC1}" destId="{9BCA6787-FFE4-7C46-8C53-C6D43EFE6024}" srcOrd="0" destOrd="0" presId="urn:microsoft.com/office/officeart/2005/8/layout/lProcess2"/>
    <dgm:cxn modelId="{4038B00E-0BA5-6542-92D6-303768C0BB32}" type="presOf" srcId="{5933685F-6087-E847-9028-9377B069FCC1}" destId="{DACAC101-4F05-B54B-9300-160835F2A243}" srcOrd="1" destOrd="0" presId="urn:microsoft.com/office/officeart/2005/8/layout/lProcess2"/>
    <dgm:cxn modelId="{C2CE7044-1817-3C4F-8C47-0101E7966C8B}" type="presOf" srcId="{A3641FEB-1257-3B44-A254-D9D9B8F01C9F}" destId="{FA920D83-900A-484E-A74A-9A64CD1F5BCC}" srcOrd="1" destOrd="0" presId="urn:microsoft.com/office/officeart/2005/8/layout/lProcess2"/>
    <dgm:cxn modelId="{0CBB8293-D55A-E94F-89D1-4C58FB0D775D}" srcId="{FEF3A288-F1AD-4A49-ACD8-BA9890645C20}" destId="{89167F91-235A-744D-9245-B6F9D636B5B3}" srcOrd="0" destOrd="0" parTransId="{8F0AAEB4-EE3D-864C-9368-C9CA75D59B39}" sibTransId="{1938C481-004A-5441-8A64-53F82A57B059}"/>
    <dgm:cxn modelId="{5374D7E3-2839-2A45-B04A-B5A525359318}" type="presOf" srcId="{63C30692-DEEC-F140-BD07-ECDB341176CB}" destId="{42695345-8D29-D74B-BAC8-002DF12F6166}"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D00C4AA4-FE7E-DF42-BEFB-8A29EE00D2AC}" srcId="{FEF3A288-F1AD-4A49-ACD8-BA9890645C20}" destId="{A3641FEB-1257-3B44-A254-D9D9B8F01C9F}" srcOrd="1" destOrd="0" parTransId="{D9506F8D-8818-FA40-B3E7-68AE3A9C2763}" sibTransId="{34C38A9F-8601-E64D-854D-C3CAA2E65680}"/>
    <dgm:cxn modelId="{C42BF721-DD49-8D46-BED4-D3DBCDCE2C4C}" srcId="{89167F91-235A-744D-9245-B6F9D636B5B3}" destId="{842FBA2F-4E84-A04C-AF36-955EAC4A4A07}" srcOrd="1" destOrd="0" parTransId="{56E94991-F31F-1043-86DB-B8D898BECF97}" sibTransId="{B45786AD-10B5-A040-ABA1-4BA8652384E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smtClean="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smtClean="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smtClean="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smtClean="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smtClean="0">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smtClean="0">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smtClean="0">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dirty="0" smtClean="0">
              <a:latin typeface="+mj-lt"/>
            </a:rPr>
            <a:t>Recovery </a:t>
          </a:r>
          <a:endParaRPr lang="en-US" dirty="0">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smtClean="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smtClean="0">
              <a:latin typeface="+mj-lt"/>
            </a:rPr>
            <a:t>Encompassing both system design and system implementation, assurance is an attribute of an information system that provides grounds for having confidence that the system operates such that the system’s security policy is enforced</a:t>
          </a:r>
          <a:endParaRPr lang="en-US" b="1"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smtClean="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smtClean="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5E3212EF-AE29-5948-9311-6038D243BC7E}">
      <dgm:prSet/>
      <dgm:spPr/>
      <dgm:t>
        <a:bodyPr/>
        <a:lstStyle/>
        <a:p>
          <a:pPr rtl="0"/>
          <a:r>
            <a:rPr lang="en-US" b="1" dirty="0" smtClean="0">
              <a:latin typeface="+mj-lt"/>
            </a:rPr>
            <a:t>Involves testing and may also involve formal analytic or mathematical techniques</a:t>
          </a:r>
          <a:endParaRPr lang="en-US" b="1" dirty="0">
            <a:latin typeface="+mj-lt"/>
          </a:endParaRPr>
        </a:p>
      </dgm:t>
    </dgm:pt>
    <dgm:pt modelId="{801EC8C7-EEB7-0144-A7A1-8675EF438014}" type="parTrans" cxnId="{1E7D341A-F661-4349-83EF-EDC46B831DAE}">
      <dgm:prSet/>
      <dgm:spPr/>
    </dgm:pt>
    <dgm:pt modelId="{5E65D4BF-B23A-8240-9BF6-F44C59B6A0F9}" type="sibTrans" cxnId="{1E7D341A-F661-4349-83EF-EDC46B831DAE}">
      <dgm:prSet/>
      <dgm:spPr/>
    </dgm:pt>
    <dgm:pt modelId="{FA0D7370-BC55-1041-AD08-93278E963805}" type="pres">
      <dgm:prSet presAssocID="{E6DF5A81-6B6D-294F-98CB-20EF93608176}" presName="matrix" presStyleCnt="0">
        <dgm:presLayoutVars>
          <dgm:chMax val="1"/>
          <dgm:dir/>
          <dgm:resizeHandles val="exact"/>
        </dgm:presLayoutVars>
      </dgm:prSet>
      <dgm:spPr/>
      <dgm:t>
        <a:bodyPr/>
        <a:lstStyle/>
        <a:p>
          <a:endParaRPr lang="en-US"/>
        </a:p>
      </dgm:t>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t>
        <a:bodyPr/>
        <a:lstStyle/>
        <a:p>
          <a:endParaRPr lang="en-US"/>
        </a:p>
      </dgm:t>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t>
        <a:bodyPr/>
        <a:lstStyle/>
        <a:p>
          <a:endParaRPr lang="en-US"/>
        </a:p>
      </dgm:t>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t>
        <a:bodyPr/>
        <a:lstStyle/>
        <a:p>
          <a:endParaRPr lang="en-US"/>
        </a:p>
      </dgm:t>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t>
        <a:bodyPr/>
        <a:lstStyle/>
        <a:p>
          <a:endParaRPr lang="en-US"/>
        </a:p>
      </dgm:t>
    </dgm:pt>
  </dgm:ptLst>
  <dgm:cxnLst>
    <dgm:cxn modelId="{82E1F6F5-94BE-6C4A-99B7-0A8EA66F9F0E}" type="presOf" srcId="{B7CB986F-1DA9-2D4A-AAB4-D187FCF79DAC}" destId="{4CFB5C30-ED26-FA41-AB50-DF1A25B9E11D}" srcOrd="0" destOrd="1"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700E752C-4E6B-EB4E-82DE-A2CAB7F77282}" srcId="{CAFA23FF-8199-4641-8987-28ED5C610D42}" destId="{B7CB986F-1DA9-2D4A-AAB4-D187FCF79DAC}" srcOrd="0" destOrd="0" parTransId="{18B603D9-0D38-B646-BE05-D7924171B860}" sibTransId="{069B7D24-C404-DD4F-B1CA-BA1574352BE5}"/>
    <dgm:cxn modelId="{A128F2C3-EE2A-0A41-AD38-D2A64C7CDF8D}" type="presOf" srcId="{60F14C53-4D44-D443-936C-75CAD9BE4E1E}" destId="{AEE882AC-EC84-874D-B1E9-20DF06D28533}" srcOrd="0" destOrd="5" presId="urn:microsoft.com/office/officeart/2005/8/layout/matrix3"/>
    <dgm:cxn modelId="{3D05E6F3-73A6-7447-B73A-EC9925D853CB}" srcId="{C9219D09-07BA-604A-A5A3-387C29884A35}" destId="{C4B29B9B-8FF6-3A4A-BFCC-2CCB3CCA4766}" srcOrd="0" destOrd="0" parTransId="{6E8470DD-9BB1-EB4C-8592-595D7EFD3135}" sibTransId="{FBA9AD19-6E7A-2244-A180-23AAF74849A5}"/>
    <dgm:cxn modelId="{7D93D416-43A2-7745-BA2D-786B48DB53DF}" type="presOf" srcId="{C9219D09-07BA-604A-A5A3-387C29884A35}" destId="{AEE882AC-EC84-874D-B1E9-20DF06D28533}" srcOrd="0" destOrd="1" presId="urn:microsoft.com/office/officeart/2005/8/layout/matrix3"/>
    <dgm:cxn modelId="{1E7D341A-F661-4349-83EF-EDC46B831DAE}" srcId="{8A024E9B-3D14-1543-A810-E390BEC4F944}" destId="{5E3212EF-AE29-5948-9311-6038D243BC7E}" srcOrd="1" destOrd="0" parTransId="{801EC8C7-EEB7-0144-A7A1-8675EF438014}" sibTransId="{5E65D4BF-B23A-8240-9BF6-F44C59B6A0F9}"/>
    <dgm:cxn modelId="{56D188B3-015F-5B48-BB95-7BDB34509628}" type="presOf" srcId="{5E3212EF-AE29-5948-9311-6038D243BC7E}" destId="{4B38F9A1-AF80-1D4C-BA1C-0D438484B2FD}" srcOrd="0" destOrd="2"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CB5F1660-A466-2548-BA98-1EB1976D92F0}" srcId="{E6DF5A81-6B6D-294F-98CB-20EF93608176}" destId="{CAFA23FF-8199-4641-8987-28ED5C610D42}" srcOrd="0" destOrd="0" parTransId="{77D4B3DD-3EEF-084B-B207-5E3EA0F56457}" sibTransId="{D3EE9A63-8E3C-DC4B-986A-ECC01063C0DB}"/>
    <dgm:cxn modelId="{A8B9DBEE-A4A4-7E46-BC9D-3F03EDE2CC3F}" srcId="{E6DF5A81-6B6D-294F-98CB-20EF93608176}" destId="{8A024E9B-3D14-1543-A810-E390BEC4F944}" srcOrd="3" destOrd="0" parTransId="{3AB945B8-F4CC-BC4E-9594-F5F54AB6A5F8}" sibTransId="{314DB11A-A24A-BD48-A8EE-5478423F7D06}"/>
    <dgm:cxn modelId="{EB0CB8EC-277D-1047-A697-4A15209D493D}" type="presOf" srcId="{8A024E9B-3D14-1543-A810-E390BEC4F944}" destId="{4B38F9A1-AF80-1D4C-BA1C-0D438484B2FD}" srcOrd="0" destOrd="0" presId="urn:microsoft.com/office/officeart/2005/8/layout/matrix3"/>
    <dgm:cxn modelId="{2FFAB894-05A5-AF4D-AB4F-D31DD6D86B1A}" srcId="{8A024E9B-3D14-1543-A810-E390BEC4F944}" destId="{77CF5A7B-DC91-AD44-AEE6-A02ED1655F32}" srcOrd="0" destOrd="0" parTransId="{A2FF51B9-0DEB-3346-863F-FA88AF280E57}" sibTransId="{4D031111-94EB-BC4C-915C-0198B8C38AE9}"/>
    <dgm:cxn modelId="{B547CF89-62DF-A84B-9A4A-EC1CDB906DE4}" type="presOf" srcId="{7AF22757-119C-B544-BB00-241F9B7B0D24}" destId="{AEE882AC-EC84-874D-B1E9-20DF06D28533}" srcOrd="0" destOrd="3" presId="urn:microsoft.com/office/officeart/2005/8/layout/matrix3"/>
    <dgm:cxn modelId="{FE767102-A95B-604A-8D63-D70225AB0E4F}" type="presOf" srcId="{E779F620-FB0A-0147-80D5-4F763EBF3026}" destId="{AFE469BB-BEFB-D041-9163-9A6D62D8D8DE}" srcOrd="0" destOrd="0" presId="urn:microsoft.com/office/officeart/2005/8/layout/matrix3"/>
    <dgm:cxn modelId="{ED52C964-C0D9-FC4B-90DC-3D234F0D4406}" type="presOf" srcId="{8D1979C9-FCEB-E048-8477-6CE3DD770D34}" destId="{AFE469BB-BEFB-D041-9163-9A6D62D8D8DE}"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4622446E-548D-4248-AFFE-9B15FA916F29}" srcId="{E6DF5A81-6B6D-294F-98CB-20EF93608176}" destId="{5A8673FD-0C40-0E45-9559-3E76BC00DC44}" srcOrd="1" destOrd="0" parTransId="{C4ABF6C6-8A06-434B-BE19-300DA2839469}" sibTransId="{636E3571-C3D7-7941-ACBB-A136428537CB}"/>
    <dgm:cxn modelId="{C1B5D394-86EE-544C-99B3-5F515F13F499}" type="presOf" srcId="{E6DF5A81-6B6D-294F-98CB-20EF93608176}" destId="{FA0D7370-BC55-1041-AD08-93278E963805}" srcOrd="0" destOrd="0"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1C806722-461F-9B4A-B1D0-FBC561FC3A70}" type="presOf" srcId="{CAFA23FF-8199-4641-8987-28ED5C610D42}" destId="{4CFB5C30-ED26-FA41-AB50-DF1A25B9E11D}" srcOrd="0" destOrd="0" presId="urn:microsoft.com/office/officeart/2005/8/layout/matrix3"/>
    <dgm:cxn modelId="{CE858655-4EE8-7F46-95F0-4F6674430278}" srcId="{C9219D09-07BA-604A-A5A3-387C29884A35}" destId="{F06EDC73-BD14-FC4A-9CD9-8A19BFAA1A5F}" srcOrd="2" destOrd="0" parTransId="{56F78122-92A6-FB48-93D2-B4BD084FC730}" sibTransId="{C6ABC34B-9C0F-1E43-87FE-5F698DF7A250}"/>
    <dgm:cxn modelId="{5CC2E33E-1601-CE46-849F-2762C12E880D}" type="presOf" srcId="{F06EDC73-BD14-FC4A-9CD9-8A19BFAA1A5F}" destId="{AEE882AC-EC84-874D-B1E9-20DF06D28533}" srcOrd="0" destOrd="4"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CBCF4EAC-6727-6247-B8C2-BAB2461EA4D4}" type="presOf" srcId="{77CF5A7B-DC91-AD44-AEE6-A02ED1655F32}" destId="{4B38F9A1-AF80-1D4C-BA1C-0D438484B2FD}" srcOrd="0" destOrd="1" presId="urn:microsoft.com/office/officeart/2005/8/layout/matrix3"/>
    <dgm:cxn modelId="{93876917-525F-0D43-ABC9-5B8E9E6C56AE}" type="presOf" srcId="{C4B29B9B-8FF6-3A4A-BFCC-2CCB3CCA4766}" destId="{AEE882AC-EC84-874D-B1E9-20DF06D28533}" srcOrd="0" destOrd="2" presId="urn:microsoft.com/office/officeart/2005/8/layout/matrix3"/>
    <dgm:cxn modelId="{3F344707-9606-F546-BD3E-0C71A7276DBC}" type="presOf" srcId="{5A8673FD-0C40-0E45-9559-3E76BC00DC44}" destId="{AEE882AC-EC84-874D-B1E9-20DF06D28533}" srcOrd="0" destOrd="0"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Guarding against improper information modification or destruction, including ensuring information nonrepudiation and authenticity</a:t>
          </a:r>
          <a:endParaRPr lang="en-US" sz="1900" b="1" kern="1200" dirty="0">
            <a:latin typeface="+mj-lt"/>
          </a:endParaRP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Ensuring timely and reliable access to and use of information</a:t>
          </a:r>
          <a:endParaRPr lang="en-US" sz="1900" b="1" kern="1200" dirty="0">
            <a:latin typeface="+mj-lt"/>
          </a:endParaRP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smtClean="0"/>
            <a:t>Low</a:t>
          </a:r>
          <a:endParaRPr lang="en-US" sz="4200" kern="1200" dirty="0"/>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The loss could be expected to have a limited adverse effect on organizational operations, organizational assets, or individuals</a:t>
          </a:r>
          <a:endParaRPr lang="en-US" sz="1700" kern="1200" dirty="0"/>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Moderate</a:t>
          </a:r>
          <a:endParaRPr lang="en-US" sz="4200" kern="1200"/>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serious adverse effect on organizational operations, organizational assets, or individuals</a:t>
          </a:r>
          <a:endParaRPr lang="en-US" sz="1700" kern="1200"/>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High</a:t>
          </a:r>
          <a:endParaRPr lang="en-US" sz="4200" kern="1200"/>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severe or catastrophic adverse effect on organizational operations, organizational assets, or individuals</a:t>
          </a:r>
          <a:endParaRPr lang="en-US" sz="1700" kern="1200"/>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 Computer security is not as simple as it might first appear to the novice</a:t>
          </a:r>
          <a:endParaRPr lang="en-US" sz="1400" kern="1200" dirty="0"/>
        </a:p>
      </dsp:txBody>
      <dsp:txXfrm>
        <a:off x="28340" y="30173"/>
        <a:ext cx="8584280" cy="52387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2. In developing a particular security mechanism or algorithm, one must always consider potential attacks on those security features</a:t>
          </a:r>
          <a:endParaRPr lang="en-US" sz="1400" kern="1200" dirty="0"/>
        </a:p>
      </dsp:txBody>
      <dsp:txXfrm>
        <a:off x="28340" y="621332"/>
        <a:ext cx="8584280" cy="52387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3. Procedures used to provide particular services are often counterintuitive</a:t>
          </a:r>
          <a:endParaRPr lang="en-US" sz="1400" kern="1200" dirty="0"/>
        </a:p>
      </dsp:txBody>
      <dsp:txXfrm>
        <a:off x="28340" y="1212492"/>
        <a:ext cx="8584280" cy="52387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4. Physical and logical placement needs to be determined</a:t>
          </a:r>
          <a:endParaRPr lang="en-US" sz="1400" kern="1200" dirty="0"/>
        </a:p>
      </dsp:txBody>
      <dsp:txXfrm>
        <a:off x="28340" y="1803651"/>
        <a:ext cx="8584280" cy="52387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dirty="0" smtClean="0"/>
            <a:t>5. Security mechanisms typically involve more than a particular algorithm or protocol and also require that participants be in possession of some secret information which raises questions about the creation, distribution, and protection of that secret information</a:t>
          </a:r>
          <a:endParaRPr lang="en-US" sz="1300" kern="1200" dirty="0"/>
        </a:p>
      </dsp:txBody>
      <dsp:txXfrm>
        <a:off x="28340" y="2394810"/>
        <a:ext cx="8584280" cy="52387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6. Attackers only need to find a single weakness, while the designer must find and eliminate all weaknesses to achieve perfect security</a:t>
          </a:r>
          <a:endParaRPr lang="en-US" sz="1400" kern="1200" dirty="0"/>
        </a:p>
      </dsp:txBody>
      <dsp:txXfrm>
        <a:off x="28340" y="2985969"/>
        <a:ext cx="8584280" cy="52387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7. Security is still too often an afterthought to be incorporated into a system after the design is complete, rather than being an integral part of the design process</a:t>
          </a:r>
          <a:endParaRPr lang="en-US" sz="1400" kern="1200" dirty="0"/>
        </a:p>
      </dsp:txBody>
      <dsp:txXfrm>
        <a:off x="28340" y="3577128"/>
        <a:ext cx="8584280" cy="52387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8. Security requires regular and constant monitoring</a:t>
          </a:r>
          <a:endParaRPr lang="en-US" sz="1400" kern="1200" dirty="0"/>
        </a:p>
      </dsp:txBody>
      <dsp:txXfrm>
        <a:off x="28340" y="4168287"/>
        <a:ext cx="8584280" cy="52387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9. There is a natural tendency on the part of users and system managers to perceive little benefit from security investment until a security failure occurs</a:t>
          </a:r>
          <a:endParaRPr lang="en-US" sz="1400" kern="1200" dirty="0"/>
        </a:p>
      </dsp:txBody>
      <dsp:txXfrm>
        <a:off x="28340" y="4759447"/>
        <a:ext cx="8584280" cy="52387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10. Many users and even security administrators view strong security as an impediment to efficient and user-friendly operation of an information system or use of information</a:t>
          </a:r>
          <a:endParaRPr lang="en-US" sz="1400" kern="1200" dirty="0"/>
        </a:p>
      </dsp:txBody>
      <dsp:txXfrm>
        <a:off x="28340" y="5350606"/>
        <a:ext cx="8584280" cy="523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mj-lt"/>
            </a:rPr>
            <a:t>Means used to deal with security attacks</a:t>
          </a:r>
          <a:endParaRPr lang="en-US" sz="16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Prevent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Detect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Recover</a:t>
          </a:r>
          <a:endParaRPr lang="en-US" sz="1200" b="1" kern="1200" dirty="0">
            <a:latin typeface="+mj-lt"/>
          </a:endParaRP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May itself introduce new vulnerabilities</a:t>
          </a:r>
          <a:endParaRPr lang="en-US" sz="1600" b="1" kern="1200" dirty="0">
            <a:latin typeface="+mj-lt"/>
          </a:endParaRP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Residual vulnerabilities may remain</a:t>
          </a:r>
          <a:endParaRPr lang="en-US" sz="1600" b="1" kern="1200" dirty="0">
            <a:latin typeface="+mj-lt"/>
          </a:endParaRP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Goal is to minimize residual level of risk to the assets</a:t>
          </a:r>
          <a:endParaRPr lang="en-US" sz="1600" b="1" kern="1200" dirty="0">
            <a:latin typeface="+mj-lt"/>
          </a:endParaRPr>
        </a:p>
      </dsp:txBody>
      <dsp:txXfrm>
        <a:off x="4443071" y="5056026"/>
        <a:ext cx="1685342" cy="1685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Economy of mechanism</a:t>
          </a:r>
          <a:endParaRPr lang="en-US" sz="1900" kern="1200"/>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Fail-safe defaults</a:t>
          </a:r>
          <a:endParaRPr lang="en-US" sz="1900" kern="1200"/>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Complete mediation</a:t>
          </a:r>
          <a:endParaRPr lang="en-US" sz="1900" kern="1200"/>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Open design</a:t>
          </a:r>
          <a:endParaRPr lang="en-US" sz="1900" kern="1200"/>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Separation of privilege</a:t>
          </a:r>
          <a:endParaRPr lang="en-US" sz="1900" kern="1200"/>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privilege</a:t>
          </a:r>
          <a:endParaRPr lang="en-US" sz="1900" kern="1200"/>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common mechanism</a:t>
          </a:r>
          <a:endParaRPr lang="en-US" sz="1900" kern="1200"/>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Psychological acceptability</a:t>
          </a:r>
          <a:endParaRPr lang="en-US" sz="1900" kern="1200"/>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Isolation</a:t>
          </a:r>
          <a:endParaRPr lang="en-US" sz="1900" kern="1200"/>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Encapsulation</a:t>
          </a:r>
          <a:endParaRPr lang="en-US" sz="1900" kern="1200"/>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Modularity</a:t>
          </a:r>
          <a:endParaRPr lang="en-US" sz="1900" kern="1200"/>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Layering</a:t>
          </a:r>
          <a:endParaRPr lang="en-US" sz="1900" kern="1200"/>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astonishment</a:t>
          </a:r>
          <a:endParaRPr lang="en-US" sz="1900" kern="1200"/>
        </a:p>
      </dsp:txBody>
      <dsp:txXfrm>
        <a:off x="3499191" y="3752212"/>
        <a:ext cx="1786593" cy="1071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lvl="0" algn="l" defTabSz="1066800" rtl="0">
            <a:lnSpc>
              <a:spcPct val="90000"/>
            </a:lnSpc>
            <a:spcBef>
              <a:spcPct val="0"/>
            </a:spcBef>
            <a:spcAft>
              <a:spcPct val="35000"/>
            </a:spcAft>
          </a:pPr>
          <a:r>
            <a:rPr lang="en-US" sz="2400" kern="1200" dirty="0" smtClean="0"/>
            <a:t>Consist of the reachable and exploitable vulnerabilities in a system</a:t>
          </a:r>
          <a:endParaRPr lang="en-US" sz="2400" kern="1200" dirty="0"/>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lvl="0" algn="l" defTabSz="1066800" rtl="0">
            <a:lnSpc>
              <a:spcPct val="90000"/>
            </a:lnSpc>
            <a:spcBef>
              <a:spcPct val="0"/>
            </a:spcBef>
            <a:spcAft>
              <a:spcPct val="35000"/>
            </a:spcAft>
          </a:pPr>
          <a:r>
            <a:rPr lang="en-US" sz="2400" kern="1200" dirty="0" smtClean="0"/>
            <a:t>Examples:</a:t>
          </a:r>
          <a:endParaRPr lang="en-US" sz="2400" kern="1200" dirty="0"/>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Open ports on outward facing Web and other servers, and code listening on those ports</a:t>
          </a:r>
          <a:endParaRPr lang="en-US" sz="1100" kern="1200"/>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Services available on the inside of a firewall</a:t>
          </a:r>
          <a:endParaRPr lang="en-US" sz="1100" kern="1200"/>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Code that processes incoming data, email, XML, office documents, and industry-specific custom data exchange formats</a:t>
          </a:r>
          <a:endParaRPr lang="en-US" sz="1100" kern="1200"/>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Interfaces, SQL, and Web forms</a:t>
          </a:r>
          <a:endParaRPr lang="en-US" sz="1100" kern="1200"/>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An employee with access to sensitive information vulnerable to a social engineering attack</a:t>
          </a:r>
          <a:endParaRPr lang="en-US" sz="1100" kern="1200"/>
        </a:p>
      </dsp:txBody>
      <dsp:txXfrm>
        <a:off x="6404192" y="2852289"/>
        <a:ext cx="1375018" cy="1474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over an enterprise network, wide-area network, or the Internet</a:t>
          </a:r>
          <a:endParaRPr lang="en-US" sz="1000"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Included in this category are network protocol vulnerabilities, such as those used for a denial-of-service attack, disruption of communications links, and various forms of intruder attacks</a:t>
          </a:r>
          <a:endParaRPr lang="en-US" sz="1000"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in application, utility, or operating system code</a:t>
          </a:r>
          <a:endParaRPr lang="en-US" sz="10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Particular focus is Web server software</a:t>
          </a:r>
          <a:endParaRPr lang="en-US" sz="10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created by personnel or outsiders, such as social engineering, human error, and trusted insiders</a:t>
          </a:r>
          <a:endParaRPr lang="en-US" sz="1000" kern="1200" dirty="0">
            <a:latin typeface="+mj-lt"/>
          </a:endParaRPr>
        </a:p>
      </dsp:txBody>
      <dsp:txXfrm>
        <a:off x="5939056" y="1336776"/>
        <a:ext cx="1967144" cy="2641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Security Policy</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Formal statement of rules and practices that specify or regulate how a system or organization provides security services to protect sensitive and critical system resources</a:t>
          </a:r>
          <a:endParaRPr lang="en-US" sz="12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Security Implementation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Involves four complementary courses of action:</a:t>
          </a:r>
          <a:endParaRPr lang="en-US" sz="1200" kern="1200" dirty="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Prevention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Detection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Response</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dirty="0" smtClean="0">
              <a:latin typeface="+mj-lt"/>
            </a:rPr>
            <a:t>Recovery </a:t>
          </a:r>
          <a:endParaRPr lang="en-US" sz="1200" kern="1200" dirty="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Assurance</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Encompassing both system design and system implementation, assurance is an attribute of an information system that provides grounds for having confidence that the system operates such that the system’s security policy is enforced</a:t>
          </a:r>
          <a:endParaRPr lang="en-US" sz="1200" b="1"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Evaluation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Process of examining a computer product or system with respect to certain criteria</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Involves testing and may also involve formal analytic or mathematical techniques</a:t>
          </a:r>
          <a:endParaRPr lang="en-US" sz="1200" b="1"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 by William Stallings and Lawrie Brown, Chapter 1 “Overview”.</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417056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smtClean="0">
                <a:solidFill>
                  <a:schemeClr val="tx1"/>
                </a:solidFill>
                <a:latin typeface="Arial" pitchFamily="-107" charset="0"/>
                <a:ea typeface="+mn-ea"/>
                <a:cs typeface="+mn-cs"/>
              </a:rPr>
              <a:t>and data communications devices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smtClean="0">
                <a:solidFill>
                  <a:schemeClr val="tx1"/>
                </a:solidFill>
                <a:latin typeface="Arial" pitchFamily="-107" charset="0"/>
                <a:ea typeface="+mn-ea"/>
                <a:cs typeface="+mn-cs"/>
              </a:rPr>
              <a:t>password files.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smtClean="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In the context of security, our concern is with the vulnerabilities of system</a:t>
            </a:r>
          </a:p>
          <a:p>
            <a:r>
              <a:rPr lang="en-US" sz="1200" b="0" kern="1200" baseline="0" dirty="0" smtClean="0">
                <a:solidFill>
                  <a:schemeClr val="tx1"/>
                </a:solidFill>
                <a:latin typeface="Arial" pitchFamily="-107" charset="0"/>
                <a:ea typeface="+mn-ea"/>
                <a:cs typeface="+mn-cs"/>
              </a:rPr>
              <a:t>resources. [NRC02] lists the following general categories of vulnerabilities of a</a:t>
            </a:r>
          </a:p>
          <a:p>
            <a:r>
              <a:rPr lang="en-US" sz="1200" b="0" kern="1200" baseline="0" dirty="0" smtClean="0">
                <a:solidFill>
                  <a:schemeClr val="tx1"/>
                </a:solidFill>
                <a:latin typeface="Arial" pitchFamily="-107" charset="0"/>
                <a:ea typeface="+mn-ea"/>
                <a:cs typeface="+mn-cs"/>
              </a:rPr>
              <a:t>computer system or network asset: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a:t>
            </a:r>
            <a:r>
              <a:rPr lang="en-US" sz="1200" kern="1200" dirty="0" smtClean="0">
                <a:solidFill>
                  <a:schemeClr val="tx1"/>
                </a:solidFill>
                <a:effectLst/>
                <a:latin typeface="Arial" pitchFamily="-107" charset="0"/>
                <a:ea typeface="+mn-ea"/>
                <a:cs typeface="+mn-cs"/>
              </a:rPr>
              <a:t>system can be corrupted , so it does the wrong thing or gives wrong answers.</a:t>
            </a:r>
          </a:p>
          <a:p>
            <a:r>
              <a:rPr lang="en-US" sz="1200" kern="1200" dirty="0" smtClean="0">
                <a:solidFill>
                  <a:schemeClr val="tx1"/>
                </a:solidFill>
                <a:effectLst/>
                <a:latin typeface="Arial" pitchFamily="-107" charset="0"/>
                <a:ea typeface="+mn-ea"/>
                <a:cs typeface="+mn-cs"/>
              </a:rPr>
              <a:t>For example, stored data values may differ from what they should be because</a:t>
            </a:r>
          </a:p>
          <a:p>
            <a:r>
              <a:rPr lang="en-US" sz="1200" kern="1200" dirty="0" smtClean="0">
                <a:solidFill>
                  <a:schemeClr val="tx1"/>
                </a:solidFill>
                <a:effectLst/>
                <a:latin typeface="Arial" pitchFamily="-107" charset="0"/>
                <a:ea typeface="+mn-ea"/>
                <a:cs typeface="+mn-cs"/>
              </a:rPr>
              <a:t>they have been improperly modified.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system can become leaky . For example, someone who should not have access to</a:t>
            </a:r>
          </a:p>
          <a:p>
            <a:r>
              <a:rPr lang="en-US" sz="1200" b="0" kern="1200" baseline="0" dirty="0" smtClean="0">
                <a:solidFill>
                  <a:schemeClr val="tx1"/>
                </a:solidFill>
                <a:latin typeface="Arial" pitchFamily="-107" charset="0"/>
                <a:ea typeface="+mn-ea"/>
                <a:cs typeface="+mn-cs"/>
              </a:rPr>
              <a:t>some or all of the information available through the network obtains such</a:t>
            </a:r>
          </a:p>
          <a:p>
            <a:r>
              <a:rPr lang="en-US" sz="1200" b="0" kern="1200" baseline="0" dirty="0" smtClean="0">
                <a:solidFill>
                  <a:schemeClr val="tx1"/>
                </a:solidFill>
                <a:latin typeface="Arial" pitchFamily="-107" charset="0"/>
                <a:ea typeface="+mn-ea"/>
                <a:cs typeface="+mn-cs"/>
              </a:rPr>
              <a:t>access.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system can become unavailable or very slow. That is, using the system or network</a:t>
            </a:r>
          </a:p>
          <a:p>
            <a:r>
              <a:rPr lang="en-US" sz="1200" b="0" kern="1200" baseline="0" dirty="0" smtClean="0">
                <a:solidFill>
                  <a:schemeClr val="tx1"/>
                </a:solidFill>
                <a:latin typeface="Arial" pitchFamily="-107" charset="0"/>
                <a:ea typeface="+mn-ea"/>
                <a:cs typeface="+mn-cs"/>
              </a:rPr>
              <a:t>becomes impossible or impractical.</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general types of vulnerability correspond to the concepts of integrity,</a:t>
            </a:r>
          </a:p>
          <a:p>
            <a:r>
              <a:rPr lang="en-US" sz="1200" b="0" kern="1200" baseline="0" dirty="0" smtClean="0">
                <a:solidFill>
                  <a:schemeClr val="tx1"/>
                </a:solidFill>
                <a:latin typeface="Arial" pitchFamily="-107" charset="0"/>
                <a:ea typeface="+mn-ea"/>
                <a:cs typeface="+mn-cs"/>
              </a:rPr>
              <a:t>confidentiality, and availability, enumerated earlier in this section.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Corresponding to the various types of vulnerabilities to a system resource are</a:t>
            </a:r>
          </a:p>
          <a:p>
            <a:r>
              <a:rPr lang="en-US" sz="1200" b="1" kern="1200" baseline="0" dirty="0" smtClean="0">
                <a:solidFill>
                  <a:schemeClr val="tx1"/>
                </a:solidFill>
                <a:latin typeface="Arial" pitchFamily="-107" charset="0"/>
                <a:ea typeface="+mn-ea"/>
                <a:cs typeface="+mn-cs"/>
              </a:rPr>
              <a:t>threats</a:t>
            </a:r>
            <a:r>
              <a:rPr lang="en-US" sz="1200" b="0" kern="1200" baseline="0" dirty="0" smtClean="0">
                <a:solidFill>
                  <a:schemeClr val="tx1"/>
                </a:solidFill>
                <a:latin typeface="Arial" pitchFamily="-107" charset="0"/>
                <a:ea typeface="+mn-ea"/>
                <a:cs typeface="+mn-cs"/>
              </a:rPr>
              <a:t> that are capable of exploiting those vulnerabilities. A threat represents a</a:t>
            </a:r>
          </a:p>
          <a:p>
            <a:r>
              <a:rPr lang="en-US" sz="1200" b="0" kern="1200" baseline="0" dirty="0" smtClean="0">
                <a:solidFill>
                  <a:schemeClr val="tx1"/>
                </a:solidFill>
                <a:latin typeface="Arial" pitchFamily="-107" charset="0"/>
                <a:ea typeface="+mn-ea"/>
                <a:cs typeface="+mn-cs"/>
              </a:rPr>
              <a:t>potential security harm to an asset. An </a:t>
            </a:r>
            <a:r>
              <a:rPr lang="en-US" sz="1200" b="1" kern="1200" baseline="0" dirty="0" smtClean="0">
                <a:solidFill>
                  <a:schemeClr val="tx1"/>
                </a:solidFill>
                <a:latin typeface="Arial" pitchFamily="-107" charset="0"/>
                <a:ea typeface="+mn-ea"/>
                <a:cs typeface="+mn-cs"/>
              </a:rPr>
              <a:t>attack</a:t>
            </a:r>
            <a:r>
              <a:rPr lang="en-US" sz="1200" b="0" kern="1200" baseline="0" dirty="0" smtClean="0">
                <a:solidFill>
                  <a:schemeClr val="tx1"/>
                </a:solidFill>
                <a:latin typeface="Arial" pitchFamily="-107" charset="0"/>
                <a:ea typeface="+mn-ea"/>
                <a:cs typeface="+mn-cs"/>
              </a:rPr>
              <a:t> is a threat that is carried out (threat</a:t>
            </a:r>
          </a:p>
          <a:p>
            <a:r>
              <a:rPr lang="en-US" sz="1200" b="0" kern="1200" baseline="0" dirty="0" smtClean="0">
                <a:solidFill>
                  <a:schemeClr val="tx1"/>
                </a:solidFill>
                <a:latin typeface="Arial" pitchFamily="-107" charset="0"/>
                <a:ea typeface="+mn-ea"/>
                <a:cs typeface="+mn-cs"/>
              </a:rPr>
              <a:t>action) and, if successful, leads to an undesirable violation of security, or threat</a:t>
            </a:r>
          </a:p>
          <a:p>
            <a:r>
              <a:rPr lang="en-US" sz="1200" b="0" kern="1200" baseline="0" dirty="0" smtClean="0">
                <a:solidFill>
                  <a:schemeClr val="tx1"/>
                </a:solidFill>
                <a:latin typeface="Arial" pitchFamily="-107" charset="0"/>
                <a:ea typeface="+mn-ea"/>
                <a:cs typeface="+mn-cs"/>
              </a:rPr>
              <a:t>consequence. The agent carrying out the attack is referred to as an attacker, or</a:t>
            </a:r>
          </a:p>
          <a:p>
            <a:r>
              <a:rPr lang="en-US" sz="1200" b="1" kern="1200" baseline="0" dirty="0" smtClean="0">
                <a:solidFill>
                  <a:schemeClr val="tx1"/>
                </a:solidFill>
                <a:latin typeface="Arial" pitchFamily="-107" charset="0"/>
                <a:ea typeface="+mn-ea"/>
                <a:cs typeface="+mn-cs"/>
              </a:rPr>
              <a:t>threat agent </a:t>
            </a:r>
            <a:r>
              <a:rPr lang="en-US" sz="1200" b="0" kern="1200" baseline="0" dirty="0" smtClean="0">
                <a:solidFill>
                  <a:schemeClr val="tx1"/>
                </a:solidFill>
                <a:latin typeface="Arial" pitchFamily="-107" charset="0"/>
                <a:ea typeface="+mn-ea"/>
                <a:cs typeface="+mn-cs"/>
              </a:rPr>
              <a:t>. We can distinguish two types of attacks: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Active attack</a:t>
            </a:r>
            <a:r>
              <a:rPr lang="en-US" sz="1200" b="0" kern="1200" baseline="0" dirty="0" smtClean="0">
                <a:solidFill>
                  <a:schemeClr val="tx1"/>
                </a:solidFill>
                <a:latin typeface="Arial" pitchFamily="-107" charset="0"/>
                <a:ea typeface="+mn-ea"/>
                <a:cs typeface="+mn-cs"/>
              </a:rPr>
              <a:t>: An attempt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Passive attack: </a:t>
            </a:r>
            <a:r>
              <a:rPr lang="en-US" sz="1200" b="0" kern="1200" baseline="0" dirty="0" smtClean="0">
                <a:solidFill>
                  <a:schemeClr val="tx1"/>
                </a:solidFill>
                <a:latin typeface="Arial" pitchFamily="-107" charset="0"/>
                <a:ea typeface="+mn-ea"/>
                <a:cs typeface="+mn-cs"/>
              </a:rPr>
              <a:t>An attempt to learn or make use of information from the</a:t>
            </a:r>
          </a:p>
          <a:p>
            <a:r>
              <a:rPr lang="en-US" sz="1200" b="0" kern="1200" baseline="0" dirty="0" smtClean="0">
                <a:solidFill>
                  <a:schemeClr val="tx1"/>
                </a:solidFill>
                <a:latin typeface="Arial" pitchFamily="-107" charset="0"/>
                <a:ea typeface="+mn-ea"/>
                <a:cs typeface="+mn-cs"/>
              </a:rPr>
              <a:t>system that does not affect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We can also classify attacks based on the origin of the attack:</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Inside attack</a:t>
            </a:r>
            <a:r>
              <a:rPr lang="en-US" sz="1200" b="0" kern="1200" baseline="0" dirty="0" smtClean="0">
                <a:solidFill>
                  <a:schemeClr val="tx1"/>
                </a:solidFill>
                <a:latin typeface="Arial" pitchFamily="-107" charset="0"/>
                <a:ea typeface="+mn-ea"/>
                <a:cs typeface="+mn-cs"/>
              </a:rPr>
              <a:t>: Initiated by an entity inside the security perimeter (an “insider”).</a:t>
            </a:r>
          </a:p>
          <a:p>
            <a:r>
              <a:rPr lang="en-US" sz="1200" b="0" kern="1200" baseline="0" dirty="0" smtClean="0">
                <a:solidFill>
                  <a:schemeClr val="tx1"/>
                </a:solidFill>
                <a:latin typeface="Arial" pitchFamily="-107" charset="0"/>
                <a:ea typeface="+mn-ea"/>
                <a:cs typeface="+mn-cs"/>
              </a:rPr>
              <a:t>The insider is authorized to access system resources but uses them in a way not</a:t>
            </a:r>
          </a:p>
          <a:p>
            <a:r>
              <a:rPr lang="en-US" sz="1200" b="0" kern="1200" baseline="0" dirty="0" smtClean="0">
                <a:solidFill>
                  <a:schemeClr val="tx1"/>
                </a:solidFill>
                <a:latin typeface="Arial" pitchFamily="-107" charset="0"/>
                <a:ea typeface="+mn-ea"/>
                <a:cs typeface="+mn-cs"/>
              </a:rPr>
              <a:t>approved by those who granted the authorization.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Outside attack</a:t>
            </a:r>
            <a:r>
              <a:rPr lang="en-US" sz="1200" b="0" kern="1200" baseline="0" dirty="0" smtClean="0">
                <a:solidFill>
                  <a:schemeClr val="tx1"/>
                </a:solidFill>
                <a:latin typeface="Arial" pitchFamily="-107" charset="0"/>
                <a:ea typeface="+mn-ea"/>
                <a:cs typeface="+mn-cs"/>
              </a:rPr>
              <a:t>: Initiated from outside the perimeter, by an unauthorized or</a:t>
            </a:r>
          </a:p>
          <a:p>
            <a:r>
              <a:rPr lang="en-US" sz="1200" b="0" kern="1200" baseline="0" dirty="0" smtClean="0">
                <a:solidFill>
                  <a:schemeClr val="tx1"/>
                </a:solidFill>
                <a:latin typeface="Arial" pitchFamily="-107" charset="0"/>
                <a:ea typeface="+mn-ea"/>
                <a:cs typeface="+mn-cs"/>
              </a:rPr>
              <a:t>illegitimate user of the system (an “outsider”). On the Internet, potential</a:t>
            </a:r>
          </a:p>
          <a:p>
            <a:r>
              <a:rPr lang="en-US" sz="1200" b="0" kern="1200" baseline="0" dirty="0" smtClean="0">
                <a:solidFill>
                  <a:schemeClr val="tx1"/>
                </a:solidFill>
                <a:latin typeface="Arial" pitchFamily="-107" charset="0"/>
                <a:ea typeface="+mn-ea"/>
                <a:cs typeface="+mn-cs"/>
              </a:rPr>
              <a:t>outside attackers range from amateur pranksters to organized criminals, international</a:t>
            </a:r>
          </a:p>
          <a:p>
            <a:r>
              <a:rPr lang="en-US" sz="1200" b="0" kern="1200" baseline="0" dirty="0" smtClean="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12</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Finally, a countermeasure is any means taken to deal with a security attack.</a:t>
            </a:r>
          </a:p>
          <a:p>
            <a:r>
              <a:rPr lang="en-US" sz="1200" b="0" kern="1200" baseline="0" dirty="0" smtClean="0">
                <a:solidFill>
                  <a:schemeClr val="tx1"/>
                </a:solidFill>
                <a:latin typeface="Arial" pitchFamily="-107" charset="0"/>
                <a:ea typeface="+mn-ea"/>
                <a:cs typeface="+mn-cs"/>
              </a:rPr>
              <a:t>Ideally, a countermeasure can be devised to prevent a particular type of attack from</a:t>
            </a:r>
          </a:p>
          <a:p>
            <a:r>
              <a:rPr lang="en-US" sz="1200" b="0" kern="1200" baseline="0" dirty="0" smtClean="0">
                <a:solidFill>
                  <a:schemeClr val="tx1"/>
                </a:solidFill>
                <a:latin typeface="Arial" pitchFamily="-107" charset="0"/>
                <a:ea typeface="+mn-ea"/>
                <a:cs typeface="+mn-cs"/>
              </a:rPr>
              <a:t>succeeding. When prevention is not possible, or fails in some instance, the goal is to</a:t>
            </a:r>
          </a:p>
          <a:p>
            <a:r>
              <a:rPr lang="en-US" sz="1200" b="0" kern="1200" baseline="0" dirty="0" smtClean="0">
                <a:solidFill>
                  <a:schemeClr val="tx1"/>
                </a:solidFill>
                <a:latin typeface="Arial" pitchFamily="-107" charset="0"/>
                <a:ea typeface="+mn-ea"/>
                <a:cs typeface="+mn-cs"/>
              </a:rPr>
              <a:t>detect the attack and then recover from the effects of the attack. A countermeasure</a:t>
            </a:r>
          </a:p>
          <a:p>
            <a:r>
              <a:rPr lang="en-US" sz="1200" b="0" kern="1200" baseline="0" dirty="0" smtClean="0">
                <a:solidFill>
                  <a:schemeClr val="tx1"/>
                </a:solidFill>
                <a:latin typeface="Arial" pitchFamily="-107" charset="0"/>
                <a:ea typeface="+mn-ea"/>
                <a:cs typeface="+mn-cs"/>
              </a:rPr>
              <a:t>may itself introduce new vulnerabilities. In any case, residual vulnerabilities</a:t>
            </a:r>
          </a:p>
          <a:p>
            <a:r>
              <a:rPr lang="en-US" sz="1200" b="0" kern="1200" baseline="0" dirty="0" smtClean="0">
                <a:solidFill>
                  <a:schemeClr val="tx1"/>
                </a:solidFill>
                <a:latin typeface="Arial" pitchFamily="-107" charset="0"/>
                <a:ea typeface="+mn-ea"/>
                <a:cs typeface="+mn-cs"/>
              </a:rPr>
              <a:t>may remain after the imposition of countermeasures. Such vulnerabilities may be</a:t>
            </a:r>
          </a:p>
          <a:p>
            <a:r>
              <a:rPr lang="en-US" sz="1200" b="0" kern="1200" baseline="0" dirty="0" smtClean="0">
                <a:solidFill>
                  <a:schemeClr val="tx1"/>
                </a:solidFill>
                <a:latin typeface="Arial" pitchFamily="-107" charset="0"/>
                <a:ea typeface="+mn-ea"/>
                <a:cs typeface="+mn-cs"/>
              </a:rPr>
              <a:t>exploited by threat agents representing a residual level of risk to the assets. Owners</a:t>
            </a:r>
          </a:p>
          <a:p>
            <a:r>
              <a:rPr lang="en-US" sz="1200" b="0" kern="1200" baseline="0" dirty="0" smtClean="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13</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Table 1.2 , based on RFC 4949, describes four kinds of threat consequences and lists</a:t>
            </a:r>
          </a:p>
          <a:p>
            <a:r>
              <a:rPr lang="en-US" sz="1200" b="0" kern="1200" baseline="0" dirty="0" smtClean="0">
                <a:solidFill>
                  <a:schemeClr val="tx1"/>
                </a:solidFill>
                <a:latin typeface="Arial" pitchFamily="-107" charset="0"/>
                <a:ea typeface="+mn-ea"/>
                <a:cs typeface="+mn-cs"/>
              </a:rPr>
              <a:t>the kinds of attacks that result in each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Unauthorized disclosure is a threat to confidentiality.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Exposure: This can be deliberate, as when an insider intentionally releases</a:t>
            </a:r>
          </a:p>
          <a:p>
            <a:r>
              <a:rPr lang="en-US" sz="1200" b="0" kern="1200" baseline="0" dirty="0" smtClean="0">
                <a:solidFill>
                  <a:schemeClr val="tx1"/>
                </a:solidFill>
                <a:latin typeface="Arial" pitchFamily="-107" charset="0"/>
                <a:ea typeface="+mn-ea"/>
                <a:cs typeface="+mn-cs"/>
              </a:rPr>
              <a:t>sensitive information, such as credit card numbers, to an outsider. It can also</a:t>
            </a:r>
          </a:p>
          <a:p>
            <a:r>
              <a:rPr lang="en-US" sz="1200" b="0" kern="1200" baseline="0" dirty="0" smtClean="0">
                <a:solidFill>
                  <a:schemeClr val="tx1"/>
                </a:solidFill>
                <a:latin typeface="Arial" pitchFamily="-107" charset="0"/>
                <a:ea typeface="+mn-ea"/>
                <a:cs typeface="+mn-cs"/>
              </a:rPr>
              <a:t>be the result of a human, hardware, or software error, which results in an entity</a:t>
            </a:r>
          </a:p>
          <a:p>
            <a:r>
              <a:rPr lang="en-US" sz="1200" b="0" kern="1200" baseline="0" dirty="0" smtClean="0">
                <a:solidFill>
                  <a:schemeClr val="tx1"/>
                </a:solidFill>
                <a:latin typeface="Arial" pitchFamily="-107" charset="0"/>
                <a:ea typeface="+mn-ea"/>
                <a:cs typeface="+mn-cs"/>
              </a:rPr>
              <a:t>gaining unauthorized knowledge of sensitive data. There have been numerous</a:t>
            </a:r>
          </a:p>
          <a:p>
            <a:r>
              <a:rPr lang="en-US" sz="1200" b="0" kern="1200" baseline="0" dirty="0" smtClean="0">
                <a:solidFill>
                  <a:schemeClr val="tx1"/>
                </a:solidFill>
                <a:latin typeface="Arial" pitchFamily="-107" charset="0"/>
                <a:ea typeface="+mn-ea"/>
                <a:cs typeface="+mn-cs"/>
              </a:rPr>
              <a:t>instances of this, such as universities accidentally posting student confidential</a:t>
            </a:r>
          </a:p>
          <a:p>
            <a:r>
              <a:rPr lang="en-US" sz="1200" b="0" kern="1200" baseline="0" dirty="0" smtClean="0">
                <a:solidFill>
                  <a:schemeClr val="tx1"/>
                </a:solidFill>
                <a:latin typeface="Arial" pitchFamily="-107" charset="0"/>
                <a:ea typeface="+mn-ea"/>
                <a:cs typeface="+mn-cs"/>
              </a:rPr>
              <a:t>information on the Web.</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Interception: Interception is a common attack in the context of communications.</a:t>
            </a:r>
          </a:p>
          <a:p>
            <a:r>
              <a:rPr lang="en-US" sz="1200" b="0" kern="1200" baseline="0" dirty="0" smtClean="0">
                <a:solidFill>
                  <a:schemeClr val="tx1"/>
                </a:solidFill>
                <a:latin typeface="Arial" pitchFamily="-107" charset="0"/>
                <a:ea typeface="+mn-ea"/>
                <a:cs typeface="+mn-cs"/>
              </a:rPr>
              <a:t>On a shared local area network (LAN), such as a wireless LAN or a</a:t>
            </a:r>
          </a:p>
          <a:p>
            <a:r>
              <a:rPr lang="en-US" sz="1200" b="0" kern="1200" baseline="0" dirty="0" smtClean="0">
                <a:solidFill>
                  <a:schemeClr val="tx1"/>
                </a:solidFill>
                <a:latin typeface="Arial" pitchFamily="-107" charset="0"/>
                <a:ea typeface="+mn-ea"/>
                <a:cs typeface="+mn-cs"/>
              </a:rPr>
              <a:t>broadcast Ethernet, any device attached to the LAN can receive a copy of</a:t>
            </a:r>
          </a:p>
          <a:p>
            <a:r>
              <a:rPr lang="en-US" sz="1200" b="0" kern="1200" baseline="0" dirty="0" smtClean="0">
                <a:solidFill>
                  <a:schemeClr val="tx1"/>
                </a:solidFill>
                <a:latin typeface="Arial" pitchFamily="-107" charset="0"/>
                <a:ea typeface="+mn-ea"/>
                <a:cs typeface="+mn-cs"/>
              </a:rPr>
              <a:t>packets intended for another device. On the Internet, a determined hacker</a:t>
            </a:r>
          </a:p>
          <a:p>
            <a:r>
              <a:rPr lang="en-US" sz="1200" b="0" kern="1200" baseline="0" dirty="0" smtClean="0">
                <a:solidFill>
                  <a:schemeClr val="tx1"/>
                </a:solidFill>
                <a:latin typeface="Arial" pitchFamily="-107" charset="0"/>
                <a:ea typeface="+mn-ea"/>
                <a:cs typeface="+mn-cs"/>
              </a:rPr>
              <a:t>can gain access to e-mail traffic and other data transfers. All of these situations</a:t>
            </a:r>
          </a:p>
          <a:p>
            <a:r>
              <a:rPr lang="en-US" sz="1200" b="0" kern="1200" baseline="0" dirty="0" smtClean="0">
                <a:solidFill>
                  <a:schemeClr val="tx1"/>
                </a:solidFill>
                <a:latin typeface="Arial" pitchFamily="-107" charset="0"/>
                <a:ea typeface="+mn-ea"/>
                <a:cs typeface="+mn-cs"/>
              </a:rPr>
              <a:t>create the potential for unauthorized access to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Inference: An example of inference is known as traffic analysis, in which an</a:t>
            </a:r>
          </a:p>
          <a:p>
            <a:r>
              <a:rPr lang="en-US" sz="1200" b="0" kern="1200" baseline="0" dirty="0" smtClean="0">
                <a:solidFill>
                  <a:schemeClr val="tx1"/>
                </a:solidFill>
                <a:latin typeface="Arial" pitchFamily="-107" charset="0"/>
                <a:ea typeface="+mn-ea"/>
                <a:cs typeface="+mn-cs"/>
              </a:rPr>
              <a:t>adversary is able to gain information from observing the pattern of traffic on</a:t>
            </a:r>
          </a:p>
          <a:p>
            <a:r>
              <a:rPr lang="en-US" sz="1200" b="0" kern="1200" baseline="0" dirty="0" smtClean="0">
                <a:solidFill>
                  <a:schemeClr val="tx1"/>
                </a:solidFill>
                <a:latin typeface="Arial" pitchFamily="-107" charset="0"/>
                <a:ea typeface="+mn-ea"/>
                <a:cs typeface="+mn-cs"/>
              </a:rPr>
              <a:t>a network, such as the amount of traffic between particular pairs of hosts on</a:t>
            </a:r>
          </a:p>
          <a:p>
            <a:r>
              <a:rPr lang="en-US" sz="1200" b="0" kern="1200" baseline="0" dirty="0" smtClean="0">
                <a:solidFill>
                  <a:schemeClr val="tx1"/>
                </a:solidFill>
                <a:latin typeface="Arial" pitchFamily="-107" charset="0"/>
                <a:ea typeface="+mn-ea"/>
                <a:cs typeface="+mn-cs"/>
              </a:rPr>
              <a:t>the network. Another example is the inference of detailed information from</a:t>
            </a:r>
          </a:p>
          <a:p>
            <a:r>
              <a:rPr lang="en-US" sz="1200" b="0" kern="1200" baseline="0" dirty="0" smtClean="0">
                <a:solidFill>
                  <a:schemeClr val="tx1"/>
                </a:solidFill>
                <a:latin typeface="Arial" pitchFamily="-107" charset="0"/>
                <a:ea typeface="+mn-ea"/>
                <a:cs typeface="+mn-cs"/>
              </a:rPr>
              <a:t>a database by a user who has only limited access; this is accomplished by</a:t>
            </a:r>
          </a:p>
          <a:p>
            <a:r>
              <a:rPr lang="en-US" sz="1200" b="0" kern="1200" baseline="0" dirty="0" smtClean="0">
                <a:solidFill>
                  <a:schemeClr val="tx1"/>
                </a:solidFill>
                <a:latin typeface="Arial" pitchFamily="-107" charset="0"/>
                <a:ea typeface="+mn-ea"/>
                <a:cs typeface="+mn-cs"/>
              </a:rPr>
              <a:t>repeated queries whose combined results enable inference.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Intrusion: An example of intrusion is an adversary gaining unauthorized</a:t>
            </a:r>
          </a:p>
          <a:p>
            <a:r>
              <a:rPr lang="en-US" sz="1200" b="0" kern="1200" baseline="0" dirty="0" smtClean="0">
                <a:solidFill>
                  <a:schemeClr val="tx1"/>
                </a:solidFill>
                <a:latin typeface="Arial" pitchFamily="-107" charset="0"/>
                <a:ea typeface="+mn-ea"/>
                <a:cs typeface="+mn-cs"/>
              </a:rPr>
              <a:t>access to sensitive data by overcoming the system’s access control protections.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Deception is a threat to either system integrity or data integrity. The following</a:t>
            </a:r>
          </a:p>
          <a:p>
            <a:r>
              <a:rPr lang="en-US" sz="1200" b="0" kern="1200" baseline="0" dirty="0" smtClean="0">
                <a:solidFill>
                  <a:schemeClr val="tx1"/>
                </a:solidFill>
                <a:latin typeface="Arial" pitchFamily="-107" charset="0"/>
                <a:ea typeface="+mn-ea"/>
                <a:cs typeface="+mn-cs"/>
              </a:rPr>
              <a:t>types of 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Masquerade: One example of masquerade is an attempt by an unauthorized</a:t>
            </a:r>
          </a:p>
          <a:p>
            <a:r>
              <a:rPr lang="en-US" sz="1200" b="0" kern="1200" baseline="0" dirty="0" smtClean="0">
                <a:solidFill>
                  <a:schemeClr val="tx1"/>
                </a:solidFill>
                <a:latin typeface="Arial" pitchFamily="-107" charset="0"/>
                <a:ea typeface="+mn-ea"/>
                <a:cs typeface="+mn-cs"/>
              </a:rPr>
              <a:t>user to gain access to a system by posing as an authorized user; this could</a:t>
            </a:r>
          </a:p>
          <a:p>
            <a:r>
              <a:rPr lang="en-US" sz="1200" b="0" kern="1200" baseline="0" dirty="0" smtClean="0">
                <a:solidFill>
                  <a:schemeClr val="tx1"/>
                </a:solidFill>
                <a:latin typeface="Arial" pitchFamily="-107" charset="0"/>
                <a:ea typeface="+mn-ea"/>
                <a:cs typeface="+mn-cs"/>
              </a:rPr>
              <a:t>happen if the unauthorized user has learned another user’s logon ID and</a:t>
            </a:r>
          </a:p>
          <a:p>
            <a:r>
              <a:rPr lang="en-US" sz="1200" b="0" kern="1200" baseline="0" dirty="0" smtClean="0">
                <a:solidFill>
                  <a:schemeClr val="tx1"/>
                </a:solidFill>
                <a:latin typeface="Arial" pitchFamily="-107" charset="0"/>
                <a:ea typeface="+mn-ea"/>
                <a:cs typeface="+mn-cs"/>
              </a:rPr>
              <a:t>password. Another example is malicious logic, such as a Trojan horse, that</a:t>
            </a:r>
          </a:p>
          <a:p>
            <a:r>
              <a:rPr lang="en-US" sz="1200" b="0" kern="1200" baseline="0" dirty="0" smtClean="0">
                <a:solidFill>
                  <a:schemeClr val="tx1"/>
                </a:solidFill>
                <a:latin typeface="Arial" pitchFamily="-107" charset="0"/>
                <a:ea typeface="+mn-ea"/>
                <a:cs typeface="+mn-cs"/>
              </a:rPr>
              <a:t>appears to perform a useful or desirable function but actually gains unauthorized</a:t>
            </a:r>
          </a:p>
          <a:p>
            <a:r>
              <a:rPr lang="en-US" sz="1200" b="0" kern="1200" baseline="0" dirty="0" smtClean="0">
                <a:solidFill>
                  <a:schemeClr val="tx1"/>
                </a:solidFill>
                <a:latin typeface="Arial" pitchFamily="-107" charset="0"/>
                <a:ea typeface="+mn-ea"/>
                <a:cs typeface="+mn-cs"/>
              </a:rPr>
              <a:t>access to system resources or tricks a user into executing other malicious</a:t>
            </a:r>
          </a:p>
          <a:p>
            <a:r>
              <a:rPr lang="en-US" sz="1200" b="0" kern="1200" baseline="0" dirty="0" smtClean="0">
                <a:solidFill>
                  <a:schemeClr val="tx1"/>
                </a:solidFill>
                <a:latin typeface="Arial" pitchFamily="-107" charset="0"/>
                <a:ea typeface="+mn-ea"/>
                <a:cs typeface="+mn-cs"/>
              </a:rPr>
              <a:t>logic.</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smtClean="0">
                <a:solidFill>
                  <a:schemeClr val="tx1"/>
                </a:solidFill>
                <a:latin typeface="Arial" pitchFamily="-107" charset="0"/>
                <a:ea typeface="+mn-ea"/>
                <a:cs typeface="+mn-cs"/>
              </a:rPr>
              <a:t>of false data into a file or database. For example, a student may alter</a:t>
            </a:r>
          </a:p>
          <a:p>
            <a:r>
              <a:rPr lang="en-US" sz="1200" b="0" kern="1200" baseline="0" dirty="0" smtClean="0">
                <a:solidFill>
                  <a:schemeClr val="tx1"/>
                </a:solidFill>
                <a:latin typeface="Arial" pitchFamily="-107" charset="0"/>
                <a:ea typeface="+mn-ea"/>
                <a:cs typeface="+mn-cs"/>
              </a:rPr>
              <a:t>his or her grades on a school database.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Repudiation: In this case, a user either denies sending data or a user denies</a:t>
            </a:r>
          </a:p>
          <a:p>
            <a:r>
              <a:rPr lang="en-US" sz="1200" b="0" kern="1200" baseline="0" dirty="0" smtClean="0">
                <a:solidFill>
                  <a:schemeClr val="tx1"/>
                </a:solidFill>
                <a:latin typeface="Arial" pitchFamily="-107" charset="0"/>
                <a:ea typeface="+mn-ea"/>
                <a:cs typeface="+mn-cs"/>
              </a:rPr>
              <a:t>receiving or possessing the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Disruption is a threat to availability or system integrity.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Incapacitation: This is an attack on system availability. This could occur as a</a:t>
            </a:r>
          </a:p>
          <a:p>
            <a:r>
              <a:rPr lang="en-US" sz="1200" b="0" kern="1200" baseline="0" dirty="0" smtClean="0">
                <a:solidFill>
                  <a:schemeClr val="tx1"/>
                </a:solidFill>
                <a:latin typeface="Arial" pitchFamily="-107" charset="0"/>
                <a:ea typeface="+mn-ea"/>
                <a:cs typeface="+mn-cs"/>
              </a:rPr>
              <a:t>result of physical destruction of or damage to system hardware. More typically,</a:t>
            </a:r>
          </a:p>
          <a:p>
            <a:r>
              <a:rPr lang="en-US" sz="1200" b="0" kern="1200" baseline="0" dirty="0" smtClean="0">
                <a:solidFill>
                  <a:schemeClr val="tx1"/>
                </a:solidFill>
                <a:latin typeface="Arial" pitchFamily="-107" charset="0"/>
                <a:ea typeface="+mn-ea"/>
                <a:cs typeface="+mn-cs"/>
              </a:rPr>
              <a:t>malicious software, such as Trojan horses, viruses, or worms, could operate in</a:t>
            </a:r>
          </a:p>
          <a:p>
            <a:r>
              <a:rPr lang="en-US" sz="1200" b="0" kern="1200" baseline="0" dirty="0" smtClean="0">
                <a:solidFill>
                  <a:schemeClr val="tx1"/>
                </a:solidFill>
                <a:latin typeface="Arial" pitchFamily="-107" charset="0"/>
                <a:ea typeface="+mn-ea"/>
                <a:cs typeface="+mn-cs"/>
              </a:rPr>
              <a:t>such a way as to disable a system or some of its services.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Corruption: This is an attack on system integrity. Malicious software in this</a:t>
            </a:r>
          </a:p>
          <a:p>
            <a:r>
              <a:rPr lang="en-US" sz="1200" b="0" kern="1200" baseline="0" dirty="0" smtClean="0">
                <a:solidFill>
                  <a:schemeClr val="tx1"/>
                </a:solidFill>
                <a:latin typeface="Arial" pitchFamily="-107" charset="0"/>
                <a:ea typeface="+mn-ea"/>
                <a:cs typeface="+mn-cs"/>
              </a:rPr>
              <a:t>context could operate in such a way that system resources or services function</a:t>
            </a:r>
          </a:p>
          <a:p>
            <a:r>
              <a:rPr lang="en-US" sz="1200" b="0" kern="1200" baseline="0" dirty="0" smtClean="0">
                <a:solidFill>
                  <a:schemeClr val="tx1"/>
                </a:solidFill>
                <a:latin typeface="Arial" pitchFamily="-107" charset="0"/>
                <a:ea typeface="+mn-ea"/>
                <a:cs typeface="+mn-cs"/>
              </a:rPr>
              <a:t>in an unintended manner. Or a user could gain unauthorized access to a system</a:t>
            </a:r>
          </a:p>
          <a:p>
            <a:r>
              <a:rPr lang="en-US" sz="1200" b="0" kern="1200" baseline="0" dirty="0" smtClean="0">
                <a:solidFill>
                  <a:schemeClr val="tx1"/>
                </a:solidFill>
                <a:latin typeface="Arial" pitchFamily="-107" charset="0"/>
                <a:ea typeface="+mn-ea"/>
                <a:cs typeface="+mn-cs"/>
              </a:rPr>
              <a:t>and modify some of its functions. An example of the latter is a user placing</a:t>
            </a:r>
          </a:p>
          <a:p>
            <a:r>
              <a:rPr lang="en-US" sz="1200" b="0" kern="1200" baseline="0" dirty="0" smtClean="0">
                <a:solidFill>
                  <a:schemeClr val="tx1"/>
                </a:solidFill>
                <a:latin typeface="Arial" pitchFamily="-107" charset="0"/>
                <a:ea typeface="+mn-ea"/>
                <a:cs typeface="+mn-cs"/>
              </a:rPr>
              <a:t>backdoor logic in the system to provide subsequent access to a system and its</a:t>
            </a:r>
          </a:p>
          <a:p>
            <a:r>
              <a:rPr lang="en-US" sz="1200" b="0" kern="1200" baseline="0" dirty="0" smtClean="0">
                <a:solidFill>
                  <a:schemeClr val="tx1"/>
                </a:solidFill>
                <a:latin typeface="Arial" pitchFamily="-107" charset="0"/>
                <a:ea typeface="+mn-ea"/>
                <a:cs typeface="+mn-cs"/>
              </a:rPr>
              <a:t>resources by other than the usual procedure.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Obstruction: One way to obstruct system operation is to interfere with communications</a:t>
            </a:r>
          </a:p>
          <a:p>
            <a:r>
              <a:rPr lang="en-US" sz="1200" b="0" kern="1200" baseline="0" dirty="0" smtClean="0">
                <a:solidFill>
                  <a:schemeClr val="tx1"/>
                </a:solidFill>
                <a:latin typeface="Arial" pitchFamily="-107" charset="0"/>
                <a:ea typeface="+mn-ea"/>
                <a:cs typeface="+mn-cs"/>
              </a:rPr>
              <a:t>by disabling communication links or altering communication</a:t>
            </a:r>
          </a:p>
          <a:p>
            <a:r>
              <a:rPr lang="en-US" sz="1200" b="0" kern="1200" baseline="0" dirty="0" smtClean="0">
                <a:solidFill>
                  <a:schemeClr val="tx1"/>
                </a:solidFill>
                <a:latin typeface="Arial" pitchFamily="-107" charset="0"/>
                <a:ea typeface="+mn-ea"/>
                <a:cs typeface="+mn-cs"/>
              </a:rPr>
              <a:t>control information. Another way is to overload the system by placing excess</a:t>
            </a:r>
          </a:p>
          <a:p>
            <a:r>
              <a:rPr lang="en-US" sz="1200" b="0" kern="1200" baseline="0" dirty="0" smtClean="0">
                <a:solidFill>
                  <a:schemeClr val="tx1"/>
                </a:solidFill>
                <a:latin typeface="Arial" pitchFamily="-107" charset="0"/>
                <a:ea typeface="+mn-ea"/>
                <a:cs typeface="+mn-cs"/>
              </a:rPr>
              <a:t>burden on communication traffic or processing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Usurpation is a threat to system integrity. The following types of attacks can</a:t>
            </a:r>
          </a:p>
          <a:p>
            <a:r>
              <a:rPr lang="en-US" sz="1200" b="0" kern="1200" baseline="0" dirty="0" smtClean="0">
                <a:solidFill>
                  <a:schemeClr val="tx1"/>
                </a:solidFill>
                <a:latin typeface="Arial" pitchFamily="-107" charset="0"/>
                <a:ea typeface="+mn-ea"/>
                <a:cs typeface="+mn-cs"/>
              </a:rPr>
              <a:t>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Misappropriation: This can include theft of service. An example is a distributed</a:t>
            </a:r>
          </a:p>
          <a:p>
            <a:r>
              <a:rPr lang="en-US" sz="1200" b="0" kern="1200" baseline="0" dirty="0" smtClean="0">
                <a:solidFill>
                  <a:schemeClr val="tx1"/>
                </a:solidFill>
                <a:latin typeface="Arial" pitchFamily="-107" charset="0"/>
                <a:ea typeface="+mn-ea"/>
                <a:cs typeface="+mn-cs"/>
              </a:rPr>
              <a:t>denial of service attack, when malicious software is installed on a number of hosts</a:t>
            </a:r>
          </a:p>
          <a:p>
            <a:r>
              <a:rPr lang="en-US" sz="1200" b="0" kern="1200" baseline="0" dirty="0" smtClean="0">
                <a:solidFill>
                  <a:schemeClr val="tx1"/>
                </a:solidFill>
                <a:latin typeface="Arial" pitchFamily="-107" charset="0"/>
                <a:ea typeface="+mn-ea"/>
                <a:cs typeface="+mn-cs"/>
              </a:rPr>
              <a:t>to be used as platforms to launch traffic at a target host. In this case, the malicious</a:t>
            </a:r>
          </a:p>
          <a:p>
            <a:r>
              <a:rPr lang="en-US" sz="1200" b="0" kern="1200" baseline="0" dirty="0" smtClean="0">
                <a:solidFill>
                  <a:schemeClr val="tx1"/>
                </a:solidFill>
                <a:latin typeface="Arial" pitchFamily="-107" charset="0"/>
                <a:ea typeface="+mn-ea"/>
                <a:cs typeface="+mn-cs"/>
              </a:rPr>
              <a:t>software makes unauthorized use of processor and operating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Misuse: Misuse can occur by means of either malicious logic or a hacker that</a:t>
            </a:r>
          </a:p>
          <a:p>
            <a:r>
              <a:rPr lang="en-US" sz="1200" b="0" kern="1200" baseline="0" dirty="0" smtClean="0">
                <a:solidFill>
                  <a:schemeClr val="tx1"/>
                </a:solidFill>
                <a:latin typeface="Arial" pitchFamily="-107" charset="0"/>
                <a:ea typeface="+mn-ea"/>
                <a:cs typeface="+mn-cs"/>
              </a:rPr>
              <a:t>has gained unauthorized access to a system. In either case, security functions</a:t>
            </a:r>
          </a:p>
          <a:p>
            <a:r>
              <a:rPr lang="en-US" sz="1200" b="0" kern="1200" baseline="0" dirty="0" smtClean="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14</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smtClean="0">
                <a:solidFill>
                  <a:schemeClr val="tx1"/>
                </a:solidFill>
                <a:latin typeface="Arial" pitchFamily="-107" charset="0"/>
                <a:ea typeface="+mn-ea"/>
                <a:cs typeface="+mn-cs"/>
              </a:rPr>
              <a:t>The assets of a computer system can be categorized as hardware, software, data,</a:t>
            </a:r>
          </a:p>
          <a:p>
            <a:r>
              <a:rPr lang="en-US" sz="1200" kern="1200" baseline="0" dirty="0" smtClean="0">
                <a:solidFill>
                  <a:schemeClr val="tx1"/>
                </a:solidFill>
                <a:latin typeface="Arial" pitchFamily="-107" charset="0"/>
                <a:ea typeface="+mn-ea"/>
                <a:cs typeface="+mn-cs"/>
              </a:rPr>
              <a:t>and communication lines and networks. In this subsection, we briefly describe these</a:t>
            </a:r>
          </a:p>
          <a:p>
            <a:r>
              <a:rPr lang="en-US" sz="1200" kern="1200" baseline="0" dirty="0" smtClean="0">
                <a:solidFill>
                  <a:schemeClr val="tx1"/>
                </a:solidFill>
                <a:latin typeface="Arial" pitchFamily="-107" charset="0"/>
                <a:ea typeface="+mn-ea"/>
                <a:cs typeface="+mn-cs"/>
              </a:rPr>
              <a:t>four categories and relate these to the concepts of integrity, confidentiality, and</a:t>
            </a:r>
          </a:p>
          <a:p>
            <a:r>
              <a:rPr lang="en-US" sz="1200" kern="1200" baseline="0" dirty="0" smtClean="0">
                <a:solidFill>
                  <a:schemeClr val="tx1"/>
                </a:solidFill>
                <a:latin typeface="Arial" pitchFamily="-107" charset="0"/>
                <a:ea typeface="+mn-ea"/>
                <a:cs typeface="+mn-cs"/>
              </a:rPr>
              <a:t>availability introduced in Section 1.1 (see Figure 1.3 and Table 1.3 ).</a:t>
            </a:r>
          </a:p>
          <a:p>
            <a:endParaRPr lang="en-US" sz="1200" kern="1200" baseline="0" dirty="0" smtClean="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smtClean="0">
                <a:solidFill>
                  <a:schemeClr val="tx1"/>
                </a:solidFill>
                <a:latin typeface="Arial" pitchFamily="-107" charset="0"/>
                <a:ea typeface="+mn-ea"/>
                <a:cs typeface="+mn-cs"/>
              </a:rPr>
              <a:t>HARDWARE A major threat to computer system hardware is the threat to</a:t>
            </a:r>
          </a:p>
          <a:p>
            <a:r>
              <a:rPr lang="en-US" sz="1200" b="0" kern="1200" baseline="0" dirty="0" smtClean="0">
                <a:solidFill>
                  <a:schemeClr val="tx1"/>
                </a:solidFill>
                <a:latin typeface="Arial" pitchFamily="-107" charset="0"/>
                <a:ea typeface="+mn-ea"/>
                <a:cs typeface="+mn-cs"/>
              </a:rPr>
              <a:t>availability. Hardware is the most vulnerable to attack and the least susceptible to</a:t>
            </a:r>
          </a:p>
          <a:p>
            <a:r>
              <a:rPr lang="en-US" sz="1200" b="0" kern="1200" baseline="0" dirty="0" smtClean="0">
                <a:solidFill>
                  <a:schemeClr val="tx1"/>
                </a:solidFill>
                <a:latin typeface="Arial" pitchFamily="-107" charset="0"/>
                <a:ea typeface="+mn-ea"/>
                <a:cs typeface="+mn-cs"/>
              </a:rPr>
              <a:t>automated controls. Threats include accidental and deliberate damage to equipment</a:t>
            </a:r>
          </a:p>
          <a:p>
            <a:r>
              <a:rPr lang="en-US" sz="1200" b="0" kern="1200" baseline="0" dirty="0" smtClean="0">
                <a:solidFill>
                  <a:schemeClr val="tx1"/>
                </a:solidFill>
                <a:latin typeface="Arial" pitchFamily="-107" charset="0"/>
                <a:ea typeface="+mn-ea"/>
                <a:cs typeface="+mn-cs"/>
              </a:rPr>
              <a:t>as well as theft. The proliferation of personal computers and workstations and the</a:t>
            </a:r>
          </a:p>
          <a:p>
            <a:r>
              <a:rPr lang="en-US" sz="1200" b="0" kern="1200" baseline="0" dirty="0" smtClean="0">
                <a:solidFill>
                  <a:schemeClr val="tx1"/>
                </a:solidFill>
                <a:latin typeface="Arial" pitchFamily="-107" charset="0"/>
                <a:ea typeface="+mn-ea"/>
                <a:cs typeface="+mn-cs"/>
              </a:rPr>
              <a:t>widespread use of LANs increase the potential for losses in this area. Theft of</a:t>
            </a:r>
          </a:p>
          <a:p>
            <a:r>
              <a:rPr lang="en-US" sz="1200" b="0" kern="1200" baseline="0" dirty="0" smtClean="0">
                <a:solidFill>
                  <a:schemeClr val="tx1"/>
                </a:solidFill>
                <a:latin typeface="Arial" pitchFamily="-107" charset="0"/>
                <a:ea typeface="+mn-ea"/>
                <a:cs typeface="+mn-cs"/>
              </a:rPr>
              <a:t>USB drives can lead to loss of confidentiality. Physical and administrative</a:t>
            </a:r>
          </a:p>
          <a:p>
            <a:r>
              <a:rPr lang="en-US" sz="1200" b="0" kern="1200" baseline="0" dirty="0" smtClean="0">
                <a:solidFill>
                  <a:schemeClr val="tx1"/>
                </a:solidFill>
                <a:latin typeface="Arial" pitchFamily="-107" charset="0"/>
                <a:ea typeface="+mn-ea"/>
                <a:cs typeface="+mn-cs"/>
              </a:rPr>
              <a:t>security measures are needed to deal with these threats.</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SOFTWARE Software includes the operating system, utilities, and application</a:t>
            </a:r>
          </a:p>
          <a:p>
            <a:r>
              <a:rPr lang="en-US" sz="1200" b="0" kern="1200" baseline="0" dirty="0" smtClean="0">
                <a:solidFill>
                  <a:schemeClr val="tx1"/>
                </a:solidFill>
                <a:latin typeface="Arial" pitchFamily="-107" charset="0"/>
                <a:ea typeface="+mn-ea"/>
                <a:cs typeface="+mn-cs"/>
              </a:rPr>
              <a:t>programs. A key threat to software is an attack on availability. Software, especially</a:t>
            </a:r>
          </a:p>
          <a:p>
            <a:r>
              <a:rPr lang="en-US" sz="1200" b="0" kern="1200" baseline="0" dirty="0" smtClean="0">
                <a:solidFill>
                  <a:schemeClr val="tx1"/>
                </a:solidFill>
                <a:latin typeface="Arial" pitchFamily="-107" charset="0"/>
                <a:ea typeface="+mn-ea"/>
                <a:cs typeface="+mn-cs"/>
              </a:rPr>
              <a:t>application software, is often easy to delete. Software can also be altered or</a:t>
            </a:r>
          </a:p>
          <a:p>
            <a:r>
              <a:rPr lang="en-US" sz="1200" b="0" kern="1200" baseline="0" dirty="0" smtClean="0">
                <a:solidFill>
                  <a:schemeClr val="tx1"/>
                </a:solidFill>
                <a:latin typeface="Arial" pitchFamily="-107" charset="0"/>
                <a:ea typeface="+mn-ea"/>
                <a:cs typeface="+mn-cs"/>
              </a:rPr>
              <a:t>damaged to render it useless. Careful software configuration management, which</a:t>
            </a:r>
          </a:p>
          <a:p>
            <a:r>
              <a:rPr lang="en-US" sz="1200" b="0" kern="1200" baseline="0" dirty="0" smtClean="0">
                <a:solidFill>
                  <a:schemeClr val="tx1"/>
                </a:solidFill>
                <a:latin typeface="Arial" pitchFamily="-107" charset="0"/>
                <a:ea typeface="+mn-ea"/>
                <a:cs typeface="+mn-cs"/>
              </a:rPr>
              <a:t>includes making backups of the most recent version of software, can maintain high</a:t>
            </a:r>
          </a:p>
          <a:p>
            <a:r>
              <a:rPr lang="en-US" sz="1200" b="0" kern="1200" baseline="0" dirty="0" smtClean="0">
                <a:solidFill>
                  <a:schemeClr val="tx1"/>
                </a:solidFill>
                <a:latin typeface="Arial" pitchFamily="-107" charset="0"/>
                <a:ea typeface="+mn-ea"/>
                <a:cs typeface="+mn-cs"/>
              </a:rPr>
              <a:t>availability. A more difficult problem to deal with is software modification that</a:t>
            </a:r>
          </a:p>
          <a:p>
            <a:r>
              <a:rPr lang="en-US" sz="1200" b="0" kern="1200" baseline="0" dirty="0" smtClean="0">
                <a:solidFill>
                  <a:schemeClr val="tx1"/>
                </a:solidFill>
                <a:latin typeface="Arial" pitchFamily="-107" charset="0"/>
                <a:ea typeface="+mn-ea"/>
                <a:cs typeface="+mn-cs"/>
              </a:rPr>
              <a:t>results in a program that still functions but that behaves differently than before,</a:t>
            </a:r>
          </a:p>
          <a:p>
            <a:r>
              <a:rPr lang="en-US" sz="1200" b="0" kern="1200" baseline="0" dirty="0" smtClean="0">
                <a:solidFill>
                  <a:schemeClr val="tx1"/>
                </a:solidFill>
                <a:latin typeface="Arial" pitchFamily="-107" charset="0"/>
                <a:ea typeface="+mn-ea"/>
                <a:cs typeface="+mn-cs"/>
              </a:rPr>
              <a:t>which is a threat to integrity/authenticity. Computer viruses and related attacks fall</a:t>
            </a:r>
          </a:p>
          <a:p>
            <a:r>
              <a:rPr lang="en-US" sz="1200" b="0" kern="1200" baseline="0" dirty="0" smtClean="0">
                <a:solidFill>
                  <a:schemeClr val="tx1"/>
                </a:solidFill>
                <a:latin typeface="Arial" pitchFamily="-107" charset="0"/>
                <a:ea typeface="+mn-ea"/>
                <a:cs typeface="+mn-cs"/>
              </a:rPr>
              <a:t>into this category. A final problem is protection against software piracy. Although</a:t>
            </a:r>
          </a:p>
          <a:p>
            <a:r>
              <a:rPr lang="en-US" sz="1200" b="0" kern="1200" baseline="0" dirty="0" smtClean="0">
                <a:solidFill>
                  <a:schemeClr val="tx1"/>
                </a:solidFill>
                <a:latin typeface="Arial" pitchFamily="-107" charset="0"/>
                <a:ea typeface="+mn-ea"/>
                <a:cs typeface="+mn-cs"/>
              </a:rPr>
              <a:t>certain countermeasures are available, by and large the problem of unauthorized</a:t>
            </a:r>
          </a:p>
          <a:p>
            <a:r>
              <a:rPr lang="en-US" sz="1200" b="0" kern="1200" baseline="0" dirty="0" smtClean="0">
                <a:solidFill>
                  <a:schemeClr val="tx1"/>
                </a:solidFill>
                <a:latin typeface="Arial" pitchFamily="-107" charset="0"/>
                <a:ea typeface="+mn-ea"/>
                <a:cs typeface="+mn-cs"/>
              </a:rPr>
              <a:t>copying of software has not been solved.</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DATA Hardware and software security are typically concerns of computing center</a:t>
            </a:r>
          </a:p>
          <a:p>
            <a:r>
              <a:rPr lang="en-US" sz="1200" b="0" kern="1200" baseline="0" dirty="0" smtClean="0">
                <a:solidFill>
                  <a:schemeClr val="tx1"/>
                </a:solidFill>
                <a:latin typeface="Arial" pitchFamily="-107" charset="0"/>
                <a:ea typeface="+mn-ea"/>
                <a:cs typeface="+mn-cs"/>
              </a:rPr>
              <a:t>professionals or individual concerns of personal computer users. A much more</a:t>
            </a:r>
          </a:p>
          <a:p>
            <a:r>
              <a:rPr lang="en-US" sz="1200" b="0" kern="1200" baseline="0" dirty="0" smtClean="0">
                <a:solidFill>
                  <a:schemeClr val="tx1"/>
                </a:solidFill>
                <a:latin typeface="Arial" pitchFamily="-107" charset="0"/>
                <a:ea typeface="+mn-ea"/>
                <a:cs typeface="+mn-cs"/>
              </a:rPr>
              <a:t>widespread problem is data security, which involves files and other forms of data</a:t>
            </a:r>
          </a:p>
          <a:p>
            <a:r>
              <a:rPr lang="en-US" sz="1200" b="0" kern="1200" baseline="0" dirty="0" smtClean="0">
                <a:solidFill>
                  <a:schemeClr val="tx1"/>
                </a:solidFill>
                <a:latin typeface="Arial" pitchFamily="-107" charset="0"/>
                <a:ea typeface="+mn-ea"/>
                <a:cs typeface="+mn-cs"/>
              </a:rPr>
              <a:t>controlled by individuals, groups, and business organizations.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Security concerns with respect to data are broad, encompassing availability,</a:t>
            </a:r>
          </a:p>
          <a:p>
            <a:r>
              <a:rPr lang="en-US" sz="1200" b="0" kern="1200" baseline="0" dirty="0" smtClean="0">
                <a:solidFill>
                  <a:schemeClr val="tx1"/>
                </a:solidFill>
                <a:latin typeface="Arial" pitchFamily="-107" charset="0"/>
                <a:ea typeface="+mn-ea"/>
                <a:cs typeface="+mn-cs"/>
              </a:rPr>
              <a:t>secrecy, and integrity. In the case of availability, the concern is with the destruction</a:t>
            </a:r>
          </a:p>
          <a:p>
            <a:r>
              <a:rPr lang="en-US" sz="1200" b="0" kern="1200" baseline="0" dirty="0" smtClean="0">
                <a:solidFill>
                  <a:schemeClr val="tx1"/>
                </a:solidFill>
                <a:latin typeface="Arial" pitchFamily="-107" charset="0"/>
                <a:ea typeface="+mn-ea"/>
                <a:cs typeface="+mn-cs"/>
              </a:rPr>
              <a:t>of data files, which can occur either accidentally or maliciously.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obvious concern with secrecy is the unauthorized reading of data files or</a:t>
            </a:r>
          </a:p>
          <a:p>
            <a:r>
              <a:rPr lang="en-US" sz="1200" b="0" kern="1200" baseline="0" dirty="0" smtClean="0">
                <a:solidFill>
                  <a:schemeClr val="tx1"/>
                </a:solidFill>
                <a:latin typeface="Arial" pitchFamily="-107" charset="0"/>
                <a:ea typeface="+mn-ea"/>
                <a:cs typeface="+mn-cs"/>
              </a:rPr>
              <a:t>databases, and this area has been the subject of perhaps more research and effort</a:t>
            </a:r>
          </a:p>
          <a:p>
            <a:r>
              <a:rPr lang="en-US" sz="1200" b="0" kern="1200" baseline="0" dirty="0" smtClean="0">
                <a:solidFill>
                  <a:schemeClr val="tx1"/>
                </a:solidFill>
                <a:latin typeface="Arial" pitchFamily="-107" charset="0"/>
                <a:ea typeface="+mn-ea"/>
                <a:cs typeface="+mn-cs"/>
              </a:rPr>
              <a:t>than any other area of computer security. A less obvious threat to secrecy involves</a:t>
            </a:r>
          </a:p>
          <a:p>
            <a:r>
              <a:rPr lang="en-US" sz="1200" b="0" kern="1200" baseline="0" dirty="0" smtClean="0">
                <a:solidFill>
                  <a:schemeClr val="tx1"/>
                </a:solidFill>
                <a:latin typeface="Arial" pitchFamily="-107" charset="0"/>
                <a:ea typeface="+mn-ea"/>
                <a:cs typeface="+mn-cs"/>
              </a:rPr>
              <a:t>the analysis of data and manifests itself in the use of so-called statistical databases,</a:t>
            </a:r>
          </a:p>
          <a:p>
            <a:r>
              <a:rPr lang="en-US" sz="1200" b="0" kern="1200" baseline="0" dirty="0" smtClean="0">
                <a:solidFill>
                  <a:schemeClr val="tx1"/>
                </a:solidFill>
                <a:latin typeface="Arial" pitchFamily="-107" charset="0"/>
                <a:ea typeface="+mn-ea"/>
                <a:cs typeface="+mn-cs"/>
              </a:rPr>
              <a:t>which provide summary or aggregate information. Presumably, the existence of</a:t>
            </a:r>
          </a:p>
          <a:p>
            <a:r>
              <a:rPr lang="en-US" sz="1200" b="0" kern="1200" baseline="0" dirty="0" smtClean="0">
                <a:solidFill>
                  <a:schemeClr val="tx1"/>
                </a:solidFill>
                <a:latin typeface="Arial" pitchFamily="-107" charset="0"/>
                <a:ea typeface="+mn-ea"/>
                <a:cs typeface="+mn-cs"/>
              </a:rPr>
              <a:t>aggregate information does not threaten the privacy of the individuals involved.</a:t>
            </a:r>
          </a:p>
          <a:p>
            <a:r>
              <a:rPr lang="en-US" sz="1200" b="0" kern="1200" baseline="0" dirty="0" smtClean="0">
                <a:solidFill>
                  <a:schemeClr val="tx1"/>
                </a:solidFill>
                <a:latin typeface="Arial" pitchFamily="-107" charset="0"/>
                <a:ea typeface="+mn-ea"/>
                <a:cs typeface="+mn-cs"/>
              </a:rPr>
              <a:t>However, as the use of statistical databases grows, there is an increasing potential</a:t>
            </a:r>
          </a:p>
          <a:p>
            <a:r>
              <a:rPr lang="en-US" sz="1200" b="0" kern="1200" baseline="0" dirty="0" smtClean="0">
                <a:solidFill>
                  <a:schemeClr val="tx1"/>
                </a:solidFill>
                <a:latin typeface="Arial" pitchFamily="-107" charset="0"/>
                <a:ea typeface="+mn-ea"/>
                <a:cs typeface="+mn-cs"/>
              </a:rPr>
              <a:t>for disclosure of personal information. In essence, characteristics of constituent</a:t>
            </a:r>
          </a:p>
          <a:p>
            <a:r>
              <a:rPr lang="en-US" sz="1200" b="0" kern="1200" baseline="0" dirty="0" smtClean="0">
                <a:solidFill>
                  <a:schemeClr val="tx1"/>
                </a:solidFill>
                <a:latin typeface="Arial" pitchFamily="-107" charset="0"/>
                <a:ea typeface="+mn-ea"/>
                <a:cs typeface="+mn-cs"/>
              </a:rPr>
              <a:t>individuals may be identified through careful analysis. For example, if one table</a:t>
            </a:r>
          </a:p>
          <a:p>
            <a:r>
              <a:rPr lang="en-US" sz="1200" b="0" kern="1200" baseline="0" dirty="0" smtClean="0">
                <a:solidFill>
                  <a:schemeClr val="tx1"/>
                </a:solidFill>
                <a:latin typeface="Arial" pitchFamily="-107" charset="0"/>
                <a:ea typeface="+mn-ea"/>
                <a:cs typeface="+mn-cs"/>
              </a:rPr>
              <a:t>records the aggregate of the incomes of respondents A, B, C, and D and another</a:t>
            </a:r>
          </a:p>
          <a:p>
            <a:r>
              <a:rPr lang="en-US" sz="1200" b="0" kern="1200" baseline="0" dirty="0" smtClean="0">
                <a:solidFill>
                  <a:schemeClr val="tx1"/>
                </a:solidFill>
                <a:latin typeface="Arial" pitchFamily="-107" charset="0"/>
                <a:ea typeface="+mn-ea"/>
                <a:cs typeface="+mn-cs"/>
              </a:rPr>
              <a:t>records the aggregate of the incomes of A, B, C, D, and E, the difference between</a:t>
            </a:r>
          </a:p>
          <a:p>
            <a:r>
              <a:rPr lang="en-US" sz="1200" b="0" kern="1200" baseline="0" dirty="0" smtClean="0">
                <a:solidFill>
                  <a:schemeClr val="tx1"/>
                </a:solidFill>
                <a:latin typeface="Arial" pitchFamily="-107" charset="0"/>
                <a:ea typeface="+mn-ea"/>
                <a:cs typeface="+mn-cs"/>
              </a:rPr>
              <a:t>the two aggregates would be the income of E. This problem is exacerbated by the</a:t>
            </a:r>
          </a:p>
          <a:p>
            <a:r>
              <a:rPr lang="en-US" sz="1200" b="0" kern="1200" baseline="0" dirty="0" smtClean="0">
                <a:solidFill>
                  <a:schemeClr val="tx1"/>
                </a:solidFill>
                <a:latin typeface="Arial" pitchFamily="-107" charset="0"/>
                <a:ea typeface="+mn-ea"/>
                <a:cs typeface="+mn-cs"/>
              </a:rPr>
              <a:t>increasing desire to combine data sets. In many cases, matching several sets of data</a:t>
            </a:r>
          </a:p>
          <a:p>
            <a:r>
              <a:rPr lang="en-US" sz="1200" b="0" kern="1200" baseline="0" dirty="0" smtClean="0">
                <a:solidFill>
                  <a:schemeClr val="tx1"/>
                </a:solidFill>
                <a:latin typeface="Arial" pitchFamily="-107" charset="0"/>
                <a:ea typeface="+mn-ea"/>
                <a:cs typeface="+mn-cs"/>
              </a:rPr>
              <a:t>for consistency at different levels of aggregation requires access to individual units.</a:t>
            </a:r>
          </a:p>
          <a:p>
            <a:r>
              <a:rPr lang="en-US" sz="1200" b="0" kern="1200" baseline="0" dirty="0" smtClean="0">
                <a:solidFill>
                  <a:schemeClr val="tx1"/>
                </a:solidFill>
                <a:latin typeface="Arial" pitchFamily="-107" charset="0"/>
                <a:ea typeface="+mn-ea"/>
                <a:cs typeface="+mn-cs"/>
              </a:rPr>
              <a:t>Thus, the individual units, which are the subject of privacy concerns, are available at</a:t>
            </a:r>
          </a:p>
          <a:p>
            <a:r>
              <a:rPr lang="en-US" sz="1200" b="0" kern="1200" baseline="0" dirty="0" smtClean="0">
                <a:solidFill>
                  <a:schemeClr val="tx1"/>
                </a:solidFill>
                <a:latin typeface="Arial" pitchFamily="-107" charset="0"/>
                <a:ea typeface="+mn-ea"/>
                <a:cs typeface="+mn-cs"/>
              </a:rPr>
              <a:t>various stages in the processing of data sets.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Finally, data integrity is a major concern in most installations. Modifications</a:t>
            </a:r>
          </a:p>
          <a:p>
            <a:r>
              <a:rPr lang="en-US" sz="1200" b="0" kern="1200" baseline="0" dirty="0" smtClean="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16</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smtClean="0">
                <a:solidFill>
                  <a:schemeClr val="tx1"/>
                </a:solidFill>
                <a:latin typeface="Arial" pitchFamily="-107" charset="0"/>
                <a:ea typeface="+mn-ea"/>
                <a:cs typeface="+mn-cs"/>
              </a:rPr>
              <a:t>Network security attacks can be classified</a:t>
            </a:r>
          </a:p>
          <a:p>
            <a:r>
              <a:rPr lang="en-US" sz="1200" b="0" kern="1200" baseline="0" dirty="0" smtClean="0">
                <a:solidFill>
                  <a:schemeClr val="tx1"/>
                </a:solidFill>
                <a:latin typeface="Arial" pitchFamily="-107" charset="0"/>
                <a:ea typeface="+mn-ea"/>
                <a:cs typeface="+mn-cs"/>
              </a:rPr>
              <a:t>as </a:t>
            </a:r>
            <a:r>
              <a:rPr lang="en-US" sz="1200" b="0" i="1" kern="1200" baseline="0" dirty="0" smtClean="0">
                <a:solidFill>
                  <a:schemeClr val="tx1"/>
                </a:solidFill>
                <a:latin typeface="Arial" pitchFamily="-107" charset="0"/>
                <a:ea typeface="+mn-ea"/>
                <a:cs typeface="+mn-cs"/>
              </a:rPr>
              <a:t>passive attacks and active attacks . A passive attack attempts to learn or make</a:t>
            </a:r>
          </a:p>
          <a:p>
            <a:r>
              <a:rPr lang="en-US" sz="1200" b="0" kern="1200" baseline="0" dirty="0" smtClean="0">
                <a:solidFill>
                  <a:schemeClr val="tx1"/>
                </a:solidFill>
                <a:latin typeface="Arial" pitchFamily="-107" charset="0"/>
                <a:ea typeface="+mn-ea"/>
                <a:cs typeface="+mn-cs"/>
              </a:rPr>
              <a:t>use of information from the system but does not affect system resources. An active</a:t>
            </a:r>
          </a:p>
          <a:p>
            <a:r>
              <a:rPr lang="en-US" sz="1200" b="0" kern="1200" baseline="0" dirty="0" smtClean="0">
                <a:solidFill>
                  <a:schemeClr val="tx1"/>
                </a:solidFill>
                <a:latin typeface="Arial" pitchFamily="-107" charset="0"/>
                <a:ea typeface="+mn-ea"/>
                <a:cs typeface="+mn-cs"/>
              </a:rPr>
              <a:t>attack attempts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Passive attacks </a:t>
            </a:r>
            <a:r>
              <a:rPr lang="en-US" sz="1200" b="0" kern="1200" baseline="0" dirty="0" smtClean="0">
                <a:solidFill>
                  <a:schemeClr val="tx1"/>
                </a:solidFill>
                <a:latin typeface="Arial" pitchFamily="-107" charset="0"/>
                <a:ea typeface="+mn-ea"/>
                <a:cs typeface="+mn-cs"/>
              </a:rPr>
              <a:t>are in the nature of eavesdropping on, or monitoring of,</a:t>
            </a:r>
          </a:p>
          <a:p>
            <a:r>
              <a:rPr lang="en-US" sz="1200" b="0" kern="1200" baseline="0" dirty="0" smtClean="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smtClean="0">
                <a:solidFill>
                  <a:schemeClr val="tx1"/>
                </a:solidFill>
                <a:latin typeface="Arial" pitchFamily="-107" charset="0"/>
                <a:ea typeface="+mn-ea"/>
                <a:cs typeface="+mn-cs"/>
              </a:rPr>
              <a:t>Two types of passive attacks are release of message contents and traffic</a:t>
            </a:r>
          </a:p>
          <a:p>
            <a:r>
              <a:rPr lang="en-US" sz="1200" b="0" kern="1200" baseline="0" dirty="0" smtClean="0">
                <a:solidFill>
                  <a:schemeClr val="tx1"/>
                </a:solidFill>
                <a:latin typeface="Arial" pitchFamily="-107" charset="0"/>
                <a:ea typeface="+mn-ea"/>
                <a:cs typeface="+mn-cs"/>
              </a:rPr>
              <a:t>analysis.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a:t>
            </a:r>
            <a:r>
              <a:rPr lang="en-US" sz="1200" b="1" kern="1200" baseline="0" dirty="0" smtClean="0">
                <a:solidFill>
                  <a:schemeClr val="tx1"/>
                </a:solidFill>
                <a:latin typeface="Arial" pitchFamily="-107" charset="0"/>
                <a:ea typeface="+mn-ea"/>
                <a:cs typeface="+mn-cs"/>
              </a:rPr>
              <a:t>release of message contents </a:t>
            </a:r>
            <a:r>
              <a:rPr lang="en-US" sz="1200" b="0" kern="1200" baseline="0" dirty="0" smtClean="0">
                <a:solidFill>
                  <a:schemeClr val="tx1"/>
                </a:solidFill>
                <a:latin typeface="Arial" pitchFamily="-107" charset="0"/>
                <a:ea typeface="+mn-ea"/>
                <a:cs typeface="+mn-cs"/>
              </a:rPr>
              <a:t>is easily understood. A telephone conversation,</a:t>
            </a:r>
          </a:p>
          <a:p>
            <a:r>
              <a:rPr lang="en-US" sz="1200" b="0" kern="1200" baseline="0" dirty="0" smtClean="0">
                <a:solidFill>
                  <a:schemeClr val="tx1"/>
                </a:solidFill>
                <a:latin typeface="Arial" pitchFamily="-107" charset="0"/>
                <a:ea typeface="+mn-ea"/>
                <a:cs typeface="+mn-cs"/>
              </a:rPr>
              <a:t>an electronic mail message, and a transferred file may contain sensitive or</a:t>
            </a:r>
          </a:p>
          <a:p>
            <a:r>
              <a:rPr lang="en-US" sz="1200" b="0" kern="1200" baseline="0" dirty="0" smtClean="0">
                <a:solidFill>
                  <a:schemeClr val="tx1"/>
                </a:solidFill>
                <a:latin typeface="Arial" pitchFamily="-107" charset="0"/>
                <a:ea typeface="+mn-ea"/>
                <a:cs typeface="+mn-cs"/>
              </a:rPr>
              <a:t>confidential information. We would like to prevent an opponent from learning the</a:t>
            </a:r>
          </a:p>
          <a:p>
            <a:r>
              <a:rPr lang="en-US" sz="1200" b="0" kern="1200" baseline="0" dirty="0" smtClean="0">
                <a:solidFill>
                  <a:schemeClr val="tx1"/>
                </a:solidFill>
                <a:latin typeface="Arial" pitchFamily="-107" charset="0"/>
                <a:ea typeface="+mn-ea"/>
                <a:cs typeface="+mn-cs"/>
              </a:rPr>
              <a:t>contents of these transmissions.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second type of passive attack, </a:t>
            </a:r>
            <a:r>
              <a:rPr lang="en-US" sz="1200" b="1" kern="1200" baseline="0" dirty="0" smtClean="0">
                <a:solidFill>
                  <a:schemeClr val="tx1"/>
                </a:solidFill>
                <a:latin typeface="Arial" pitchFamily="-107" charset="0"/>
                <a:ea typeface="+mn-ea"/>
                <a:cs typeface="+mn-cs"/>
              </a:rPr>
              <a:t>traffic analysis </a:t>
            </a:r>
            <a:r>
              <a:rPr lang="en-US" sz="1200" b="0" kern="1200" baseline="0" dirty="0" smtClean="0">
                <a:solidFill>
                  <a:schemeClr val="tx1"/>
                </a:solidFill>
                <a:latin typeface="Arial" pitchFamily="-107" charset="0"/>
                <a:ea typeface="+mn-ea"/>
                <a:cs typeface="+mn-cs"/>
              </a:rPr>
              <a:t>, is subtler. Suppose that we</a:t>
            </a:r>
          </a:p>
          <a:p>
            <a:r>
              <a:rPr lang="en-US" sz="1200" b="0" kern="1200" baseline="0" dirty="0" smtClean="0">
                <a:solidFill>
                  <a:schemeClr val="tx1"/>
                </a:solidFill>
                <a:latin typeface="Arial" pitchFamily="-107" charset="0"/>
                <a:ea typeface="+mn-ea"/>
                <a:cs typeface="+mn-cs"/>
              </a:rPr>
              <a:t>had a way of masking the contents of messages or other information traffic so that</a:t>
            </a:r>
          </a:p>
          <a:p>
            <a:r>
              <a:rPr lang="en-US" sz="1200" b="0" kern="1200" baseline="0" dirty="0" smtClean="0">
                <a:solidFill>
                  <a:schemeClr val="tx1"/>
                </a:solidFill>
                <a:latin typeface="Arial" pitchFamily="-107" charset="0"/>
                <a:ea typeface="+mn-ea"/>
                <a:cs typeface="+mn-cs"/>
              </a:rPr>
              <a:t>opponents, even if they captured the message, could not extract the information</a:t>
            </a:r>
          </a:p>
          <a:p>
            <a:r>
              <a:rPr lang="en-US" sz="1200" b="0" kern="1200" baseline="0" dirty="0" smtClean="0">
                <a:solidFill>
                  <a:schemeClr val="tx1"/>
                </a:solidFill>
                <a:latin typeface="Arial" pitchFamily="-107" charset="0"/>
                <a:ea typeface="+mn-ea"/>
                <a:cs typeface="+mn-cs"/>
              </a:rPr>
              <a:t>from the message. The common technique for masking contents is encryption. If we</a:t>
            </a:r>
          </a:p>
          <a:p>
            <a:r>
              <a:rPr lang="en-US" sz="1200" b="0" kern="1200" baseline="0" dirty="0" smtClean="0">
                <a:solidFill>
                  <a:schemeClr val="tx1"/>
                </a:solidFill>
                <a:latin typeface="Arial" pitchFamily="-107" charset="0"/>
                <a:ea typeface="+mn-ea"/>
                <a:cs typeface="+mn-cs"/>
              </a:rPr>
              <a:t>had encryption protection in place, an opponent might still be able to observe the</a:t>
            </a:r>
          </a:p>
          <a:p>
            <a:r>
              <a:rPr lang="en-US" sz="1200" b="0" kern="1200" baseline="0" dirty="0" smtClean="0">
                <a:solidFill>
                  <a:schemeClr val="tx1"/>
                </a:solidFill>
                <a:latin typeface="Arial" pitchFamily="-107" charset="0"/>
                <a:ea typeface="+mn-ea"/>
                <a:cs typeface="+mn-cs"/>
              </a:rPr>
              <a:t>pattern of these messages. The opponent could determine the location and identity</a:t>
            </a:r>
          </a:p>
          <a:p>
            <a:r>
              <a:rPr lang="en-US" sz="1200" b="0" kern="1200" baseline="0" dirty="0" smtClean="0">
                <a:solidFill>
                  <a:schemeClr val="tx1"/>
                </a:solidFill>
                <a:latin typeface="Arial" pitchFamily="-107" charset="0"/>
                <a:ea typeface="+mn-ea"/>
                <a:cs typeface="+mn-cs"/>
              </a:rPr>
              <a:t>of communicating hosts and could observe the frequency and length of messages</a:t>
            </a:r>
          </a:p>
          <a:p>
            <a:r>
              <a:rPr lang="en-US" sz="1200" b="0" kern="1200" baseline="0" dirty="0" smtClean="0">
                <a:solidFill>
                  <a:schemeClr val="tx1"/>
                </a:solidFill>
                <a:latin typeface="Arial" pitchFamily="-107" charset="0"/>
                <a:ea typeface="+mn-ea"/>
                <a:cs typeface="+mn-cs"/>
              </a:rPr>
              <a:t>being exchanged. This information might be useful in guessing the nature of the</a:t>
            </a:r>
          </a:p>
          <a:p>
            <a:r>
              <a:rPr lang="en-US" sz="1200" b="0" kern="1200" baseline="0" dirty="0" smtClean="0">
                <a:solidFill>
                  <a:schemeClr val="tx1"/>
                </a:solidFill>
                <a:latin typeface="Arial" pitchFamily="-107" charset="0"/>
                <a:ea typeface="+mn-ea"/>
                <a:cs typeface="+mn-cs"/>
              </a:rPr>
              <a:t>communication that was taking place.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very difficult to detect because they do not involve any</a:t>
            </a:r>
          </a:p>
          <a:p>
            <a:r>
              <a:rPr lang="en-US" sz="1200" b="0" kern="1200" baseline="0" dirty="0" smtClean="0">
                <a:solidFill>
                  <a:schemeClr val="tx1"/>
                </a:solidFill>
                <a:latin typeface="Arial" pitchFamily="-107" charset="0"/>
                <a:ea typeface="+mn-ea"/>
                <a:cs typeface="+mn-cs"/>
              </a:rPr>
              <a:t>alteration of the data. Typically, the message traffic is sent and received in an</a:t>
            </a:r>
          </a:p>
          <a:p>
            <a:r>
              <a:rPr lang="en-US" sz="1200" b="0" kern="1200" baseline="0" dirty="0" smtClean="0">
                <a:solidFill>
                  <a:schemeClr val="tx1"/>
                </a:solidFill>
                <a:latin typeface="Arial" pitchFamily="-107" charset="0"/>
                <a:ea typeface="+mn-ea"/>
                <a:cs typeface="+mn-cs"/>
              </a:rPr>
              <a:t>apparently normal fashion and neither the sender nor receiver is aware that a</a:t>
            </a:r>
          </a:p>
          <a:p>
            <a:r>
              <a:rPr lang="en-US" sz="1200" b="0" kern="1200" baseline="0" dirty="0" smtClean="0">
                <a:solidFill>
                  <a:schemeClr val="tx1"/>
                </a:solidFill>
                <a:latin typeface="Arial" pitchFamily="-107" charset="0"/>
                <a:ea typeface="+mn-ea"/>
                <a:cs typeface="+mn-cs"/>
              </a:rPr>
              <a:t>third party has read the messages or observed the traffic pattern. However, it is</a:t>
            </a:r>
          </a:p>
          <a:p>
            <a:r>
              <a:rPr lang="en-US" sz="1200" b="0" kern="1200" baseline="0" dirty="0" smtClean="0">
                <a:solidFill>
                  <a:schemeClr val="tx1"/>
                </a:solidFill>
                <a:latin typeface="Arial" pitchFamily="-107" charset="0"/>
                <a:ea typeface="+mn-ea"/>
                <a:cs typeface="+mn-cs"/>
              </a:rPr>
              <a:t>feasible to prevent the success of these attacks, usually by means of encryption.</a:t>
            </a:r>
          </a:p>
          <a:p>
            <a:r>
              <a:rPr lang="en-US" sz="1200" b="0" kern="1200" baseline="0" dirty="0" smtClean="0">
                <a:solidFill>
                  <a:schemeClr val="tx1"/>
                </a:solidFill>
                <a:latin typeface="Arial" pitchFamily="-107" charset="0"/>
                <a:ea typeface="+mn-ea"/>
                <a:cs typeface="+mn-cs"/>
              </a:rPr>
              <a:t>Thus, the emphasis in dealing with passive attacks is on prevention rather than</a:t>
            </a:r>
          </a:p>
          <a:p>
            <a:r>
              <a:rPr lang="en-US" sz="1200" b="0" kern="1200" baseline="0" dirty="0" smtClean="0">
                <a:solidFill>
                  <a:schemeClr val="tx1"/>
                </a:solidFill>
                <a:latin typeface="Arial" pitchFamily="-107" charset="0"/>
                <a:ea typeface="+mn-ea"/>
                <a:cs typeface="+mn-cs"/>
              </a:rPr>
              <a:t>detection.</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Active attacks</a:t>
            </a:r>
            <a:r>
              <a:rPr lang="en-US" sz="1200" b="0" kern="1200" baseline="0" dirty="0" smtClean="0">
                <a:solidFill>
                  <a:schemeClr val="tx1"/>
                </a:solidFill>
                <a:latin typeface="Arial" pitchFamily="-107" charset="0"/>
                <a:ea typeface="+mn-ea"/>
                <a:cs typeface="+mn-cs"/>
              </a:rPr>
              <a:t> involve some modification of the data stream or the creation</a:t>
            </a:r>
          </a:p>
          <a:p>
            <a:r>
              <a:rPr lang="en-US" sz="1200" b="0" kern="1200" baseline="0" dirty="0" smtClean="0">
                <a:solidFill>
                  <a:schemeClr val="tx1"/>
                </a:solidFill>
                <a:latin typeface="Arial" pitchFamily="-107" charset="0"/>
                <a:ea typeface="+mn-ea"/>
                <a:cs typeface="+mn-cs"/>
              </a:rPr>
              <a:t>of a false stream and can be subdivided into four categories: replay, masquerade,</a:t>
            </a:r>
          </a:p>
          <a:p>
            <a:r>
              <a:rPr lang="en-US" sz="1200" b="0" kern="1200" baseline="0" dirty="0" smtClean="0">
                <a:solidFill>
                  <a:schemeClr val="tx1"/>
                </a:solidFill>
                <a:latin typeface="Arial" pitchFamily="-107" charset="0"/>
                <a:ea typeface="+mn-ea"/>
                <a:cs typeface="+mn-cs"/>
              </a:rPr>
              <a:t>modification of messages, and denial of service.</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Replay</a:t>
            </a:r>
            <a:r>
              <a:rPr lang="en-US" sz="1200" b="0" kern="1200" baseline="0" dirty="0" smtClean="0">
                <a:solidFill>
                  <a:schemeClr val="tx1"/>
                </a:solidFill>
                <a:latin typeface="Arial" pitchFamily="-107" charset="0"/>
                <a:ea typeface="+mn-ea"/>
                <a:cs typeface="+mn-cs"/>
              </a:rPr>
              <a:t> involves the passive capture of a data unit and its subsequent retransmission</a:t>
            </a:r>
          </a:p>
          <a:p>
            <a:r>
              <a:rPr lang="en-US" sz="1200" b="0" kern="1200" baseline="0" dirty="0" smtClean="0">
                <a:solidFill>
                  <a:schemeClr val="tx1"/>
                </a:solidFill>
                <a:latin typeface="Arial" pitchFamily="-107" charset="0"/>
                <a:ea typeface="+mn-ea"/>
                <a:cs typeface="+mn-cs"/>
              </a:rPr>
              <a:t>to produce an unauthorized effect.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a:t>
            </a:r>
            <a:r>
              <a:rPr lang="en-US" sz="1200" b="1" kern="1200" baseline="0" dirty="0" smtClean="0">
                <a:solidFill>
                  <a:schemeClr val="tx1"/>
                </a:solidFill>
                <a:latin typeface="Arial" pitchFamily="-107" charset="0"/>
                <a:ea typeface="+mn-ea"/>
                <a:cs typeface="+mn-cs"/>
              </a:rPr>
              <a:t>masquerade</a:t>
            </a:r>
            <a:r>
              <a:rPr lang="en-US" sz="1200" b="0" kern="1200" baseline="0" dirty="0" smtClean="0">
                <a:solidFill>
                  <a:schemeClr val="tx1"/>
                </a:solidFill>
                <a:latin typeface="Arial" pitchFamily="-107" charset="0"/>
                <a:ea typeface="+mn-ea"/>
                <a:cs typeface="+mn-cs"/>
              </a:rPr>
              <a:t> takes place when one entity pretends to be a different entity. A</a:t>
            </a:r>
          </a:p>
          <a:p>
            <a:r>
              <a:rPr lang="en-US" sz="1200" b="0" kern="1200" baseline="0" dirty="0" smtClean="0">
                <a:solidFill>
                  <a:schemeClr val="tx1"/>
                </a:solidFill>
                <a:latin typeface="Arial" pitchFamily="-107" charset="0"/>
                <a:ea typeface="+mn-ea"/>
                <a:cs typeface="+mn-cs"/>
              </a:rPr>
              <a:t>masquerade attack usually includes one of the other forms of active attack. For example,</a:t>
            </a:r>
          </a:p>
          <a:p>
            <a:r>
              <a:rPr lang="en-US" sz="1200" b="0" kern="1200" baseline="0" dirty="0" smtClean="0">
                <a:solidFill>
                  <a:schemeClr val="tx1"/>
                </a:solidFill>
                <a:latin typeface="Arial" pitchFamily="-107" charset="0"/>
                <a:ea typeface="+mn-ea"/>
                <a:cs typeface="+mn-cs"/>
              </a:rPr>
              <a:t>authentication sequences can be captured and replayed after a valid authentication</a:t>
            </a:r>
          </a:p>
          <a:p>
            <a:r>
              <a:rPr lang="en-US" sz="1200" b="0" kern="1200" baseline="0" dirty="0" smtClean="0">
                <a:solidFill>
                  <a:schemeClr val="tx1"/>
                </a:solidFill>
                <a:latin typeface="Arial" pitchFamily="-107" charset="0"/>
                <a:ea typeface="+mn-ea"/>
                <a:cs typeface="+mn-cs"/>
              </a:rPr>
              <a:t>sequence has taken place, thus enabling an authorized entity with few privileges</a:t>
            </a:r>
          </a:p>
          <a:p>
            <a:r>
              <a:rPr lang="en-US" sz="1200" b="0" kern="1200" baseline="0" dirty="0" smtClean="0">
                <a:solidFill>
                  <a:schemeClr val="tx1"/>
                </a:solidFill>
                <a:latin typeface="Arial" pitchFamily="-107" charset="0"/>
                <a:ea typeface="+mn-ea"/>
                <a:cs typeface="+mn-cs"/>
              </a:rPr>
              <a:t>to obtain extra privileges by impersonating an entity that has those privileges.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Modification of messages simply means that some portion of a legitimate</a:t>
            </a:r>
          </a:p>
          <a:p>
            <a:r>
              <a:rPr lang="en-US" sz="1200" b="0" kern="1200" baseline="0" dirty="0" smtClean="0">
                <a:solidFill>
                  <a:schemeClr val="tx1"/>
                </a:solidFill>
                <a:latin typeface="Arial" pitchFamily="-107" charset="0"/>
                <a:ea typeface="+mn-ea"/>
                <a:cs typeface="+mn-cs"/>
              </a:rPr>
              <a:t>message is altered, or that messages are delayed or reordered, to produce an</a:t>
            </a:r>
          </a:p>
          <a:p>
            <a:r>
              <a:rPr lang="en-US" sz="1200" b="0" kern="1200" baseline="0" dirty="0" smtClean="0">
                <a:solidFill>
                  <a:schemeClr val="tx1"/>
                </a:solidFill>
                <a:latin typeface="Arial" pitchFamily="-107" charset="0"/>
                <a:ea typeface="+mn-ea"/>
                <a:cs typeface="+mn-cs"/>
              </a:rPr>
              <a:t>unauthorized effect. For example, a message stating, “Allow John Smith to read</a:t>
            </a:r>
          </a:p>
          <a:p>
            <a:r>
              <a:rPr lang="en-US" sz="1200" b="0" kern="1200" baseline="0" dirty="0" smtClean="0">
                <a:solidFill>
                  <a:schemeClr val="tx1"/>
                </a:solidFill>
                <a:latin typeface="Arial" pitchFamily="-107" charset="0"/>
                <a:ea typeface="+mn-ea"/>
                <a:cs typeface="+mn-cs"/>
              </a:rPr>
              <a:t>confidential file accounts” is modified to say, “Allow Fred Brown to read confidential</a:t>
            </a:r>
          </a:p>
          <a:p>
            <a:r>
              <a:rPr lang="en-US" sz="1200" b="0" kern="1200" baseline="0" dirty="0" smtClean="0">
                <a:solidFill>
                  <a:schemeClr val="tx1"/>
                </a:solidFill>
                <a:latin typeface="Arial" pitchFamily="-107" charset="0"/>
                <a:ea typeface="+mn-ea"/>
                <a:cs typeface="+mn-cs"/>
              </a:rPr>
              <a:t>file accounts.”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denial of service prevents or inhibits the normal use or management of</a:t>
            </a:r>
          </a:p>
          <a:p>
            <a:r>
              <a:rPr lang="en-US" sz="1200" b="0" kern="1200" baseline="0" dirty="0" smtClean="0">
                <a:solidFill>
                  <a:schemeClr val="tx1"/>
                </a:solidFill>
                <a:latin typeface="Arial" pitchFamily="-107" charset="0"/>
                <a:ea typeface="+mn-ea"/>
                <a:cs typeface="+mn-cs"/>
              </a:rPr>
              <a:t>communications facilities. This attack may have a specific target; for example, an</a:t>
            </a:r>
          </a:p>
          <a:p>
            <a:r>
              <a:rPr lang="en-US" sz="1200" b="0" kern="1200" baseline="0" dirty="0" smtClean="0">
                <a:solidFill>
                  <a:schemeClr val="tx1"/>
                </a:solidFill>
                <a:latin typeface="Arial" pitchFamily="-107" charset="0"/>
                <a:ea typeface="+mn-ea"/>
                <a:cs typeface="+mn-cs"/>
              </a:rPr>
              <a:t>entity may suppress all messages directed to a particular destination (e.g., the security</a:t>
            </a:r>
          </a:p>
          <a:p>
            <a:r>
              <a:rPr lang="en-US" sz="1200" b="0" kern="1200" baseline="0" dirty="0" smtClean="0">
                <a:solidFill>
                  <a:schemeClr val="tx1"/>
                </a:solidFill>
                <a:latin typeface="Arial" pitchFamily="-107" charset="0"/>
                <a:ea typeface="+mn-ea"/>
                <a:cs typeface="+mn-cs"/>
              </a:rPr>
              <a:t>audit service). Another form of service denial is the disruption of an entire network,</a:t>
            </a:r>
          </a:p>
          <a:p>
            <a:r>
              <a:rPr lang="en-US" sz="1200" b="0" kern="1200" baseline="0" dirty="0" smtClean="0">
                <a:solidFill>
                  <a:schemeClr val="tx1"/>
                </a:solidFill>
                <a:latin typeface="Arial" pitchFamily="-107" charset="0"/>
                <a:ea typeface="+mn-ea"/>
                <a:cs typeface="+mn-cs"/>
              </a:rPr>
              <a:t>either by disabling the network or by overloading it with messages so as to degrade</a:t>
            </a:r>
          </a:p>
          <a:p>
            <a:r>
              <a:rPr lang="en-US" sz="1200" b="0" kern="1200" baseline="0" dirty="0" smtClean="0">
                <a:solidFill>
                  <a:schemeClr val="tx1"/>
                </a:solidFill>
                <a:latin typeface="Arial" pitchFamily="-107" charset="0"/>
                <a:ea typeface="+mn-ea"/>
                <a:cs typeface="+mn-cs"/>
              </a:rPr>
              <a:t>performance.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present the opposite characteristics of passive attacks. Whereas</a:t>
            </a:r>
          </a:p>
          <a:p>
            <a:r>
              <a:rPr lang="en-US" sz="1200" b="0" kern="1200" baseline="0" dirty="0" smtClean="0">
                <a:solidFill>
                  <a:schemeClr val="tx1"/>
                </a:solidFill>
                <a:latin typeface="Arial" pitchFamily="-107" charset="0"/>
                <a:ea typeface="+mn-ea"/>
                <a:cs typeface="+mn-cs"/>
              </a:rPr>
              <a:t>passive attacks are difficult to detect, measures are available to prevent their</a:t>
            </a:r>
          </a:p>
          <a:p>
            <a:r>
              <a:rPr lang="en-US" sz="1200" b="0" kern="1200" baseline="0" dirty="0" smtClean="0">
                <a:solidFill>
                  <a:schemeClr val="tx1"/>
                </a:solidFill>
                <a:latin typeface="Arial" pitchFamily="-107" charset="0"/>
                <a:ea typeface="+mn-ea"/>
                <a:cs typeface="+mn-cs"/>
              </a:rPr>
              <a:t>success. On the other hand, it is quite difficult to prevent active attacks absolutely,</a:t>
            </a:r>
          </a:p>
          <a:p>
            <a:r>
              <a:rPr lang="en-US" sz="1200" b="0" kern="1200" baseline="0" dirty="0" smtClean="0">
                <a:solidFill>
                  <a:schemeClr val="tx1"/>
                </a:solidFill>
                <a:latin typeface="Arial" pitchFamily="-107" charset="0"/>
                <a:ea typeface="+mn-ea"/>
                <a:cs typeface="+mn-cs"/>
              </a:rPr>
              <a:t>because to do so would require physical protection of all communications facilities</a:t>
            </a:r>
          </a:p>
          <a:p>
            <a:r>
              <a:rPr lang="en-US" sz="1200" b="0" kern="1200" baseline="0" dirty="0" smtClean="0">
                <a:solidFill>
                  <a:schemeClr val="tx1"/>
                </a:solidFill>
                <a:latin typeface="Arial" pitchFamily="-107" charset="0"/>
                <a:ea typeface="+mn-ea"/>
                <a:cs typeface="+mn-cs"/>
              </a:rPr>
              <a:t>and paths at all times. Instead, the goal is to detect them and to recover from any</a:t>
            </a:r>
          </a:p>
          <a:p>
            <a:r>
              <a:rPr lang="en-US" sz="1200" b="0" kern="1200" baseline="0" dirty="0" smtClean="0">
                <a:solidFill>
                  <a:schemeClr val="tx1"/>
                </a:solidFill>
                <a:latin typeface="Arial" pitchFamily="-107" charset="0"/>
                <a:ea typeface="+mn-ea"/>
                <a:cs typeface="+mn-cs"/>
              </a:rPr>
              <a:t>disruption or delays caused by them. Because the detection has a deterrent effect, it</a:t>
            </a:r>
          </a:p>
          <a:p>
            <a:r>
              <a:rPr lang="en-US" sz="1200" b="0" kern="1200" baseline="0" dirty="0" smtClean="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mn-ea"/>
                <a:cs typeface="+mn-cs"/>
              </a:rPr>
              <a:t>There are a number of ways of classifying and characterizing the countermeasures</a:t>
            </a:r>
          </a:p>
          <a:p>
            <a:r>
              <a:rPr lang="en-US" sz="1200" kern="1200" baseline="0" dirty="0" smtClean="0">
                <a:solidFill>
                  <a:schemeClr val="tx1"/>
                </a:solidFill>
                <a:latin typeface="Arial" pitchFamily="-107" charset="0"/>
                <a:ea typeface="+mn-ea"/>
                <a:cs typeface="+mn-cs"/>
              </a:rPr>
              <a:t>that may be used to reduce vulnerabilities and deal with threats to system assets. It</a:t>
            </a:r>
          </a:p>
          <a:p>
            <a:r>
              <a:rPr lang="en-US" sz="1200" kern="1200" baseline="0" dirty="0" smtClean="0">
                <a:solidFill>
                  <a:schemeClr val="tx1"/>
                </a:solidFill>
                <a:latin typeface="Arial" pitchFamily="-107" charset="0"/>
                <a:ea typeface="+mn-ea"/>
                <a:cs typeface="+mn-cs"/>
              </a:rPr>
              <a:t>will be useful for the presentation in the remainder of the book to look at several</a:t>
            </a:r>
          </a:p>
          <a:p>
            <a:r>
              <a:rPr lang="en-US" sz="1200" kern="1200" baseline="0" dirty="0" smtClean="0">
                <a:solidFill>
                  <a:schemeClr val="tx1"/>
                </a:solidFill>
                <a:latin typeface="Arial" pitchFamily="-107" charset="0"/>
                <a:ea typeface="+mn-ea"/>
                <a:cs typeface="+mn-cs"/>
              </a:rPr>
              <a:t>approaches, which we do in this and the next two sections. In this section, we view</a:t>
            </a:r>
          </a:p>
          <a:p>
            <a:r>
              <a:rPr lang="en-US" sz="1200" kern="1200" baseline="0" dirty="0" smtClean="0">
                <a:solidFill>
                  <a:schemeClr val="tx1"/>
                </a:solidFill>
                <a:latin typeface="Arial" pitchFamily="-107" charset="0"/>
                <a:ea typeface="+mn-ea"/>
                <a:cs typeface="+mn-cs"/>
              </a:rPr>
              <a:t>countermeasures in terms of functional requirements, and we follow the classification</a:t>
            </a:r>
          </a:p>
          <a:p>
            <a:r>
              <a:rPr lang="en-US" sz="1200" kern="1200" baseline="0" dirty="0" smtClean="0">
                <a:solidFill>
                  <a:schemeClr val="tx1"/>
                </a:solidFill>
                <a:latin typeface="Arial" pitchFamily="-107" charset="0"/>
                <a:ea typeface="+mn-ea"/>
                <a:cs typeface="+mn-cs"/>
              </a:rPr>
              <a:t>defined in FIPS 200 ( </a:t>
            </a:r>
            <a:r>
              <a:rPr lang="en-US" sz="1200" i="1" kern="1200" baseline="0" dirty="0" smtClean="0">
                <a:solidFill>
                  <a:schemeClr val="tx1"/>
                </a:solidFill>
                <a:latin typeface="Arial" pitchFamily="-107" charset="0"/>
                <a:ea typeface="+mn-ea"/>
                <a:cs typeface="+mn-cs"/>
              </a:rPr>
              <a:t>Minimum Security Requirements for Federal Information</a:t>
            </a:r>
          </a:p>
          <a:p>
            <a:r>
              <a:rPr lang="en-US" sz="1200" i="1" kern="1200" baseline="0" dirty="0" smtClean="0">
                <a:solidFill>
                  <a:schemeClr val="tx1"/>
                </a:solidFill>
                <a:latin typeface="Arial" pitchFamily="-107" charset="0"/>
                <a:ea typeface="+mn-ea"/>
                <a:cs typeface="+mn-cs"/>
              </a:rPr>
              <a:t>and Information Systems ). This standard enumerates 17 security-related areas with</a:t>
            </a:r>
          </a:p>
          <a:p>
            <a:r>
              <a:rPr lang="en-US" sz="1200" kern="1200" baseline="0" dirty="0" smtClean="0">
                <a:solidFill>
                  <a:schemeClr val="tx1"/>
                </a:solidFill>
                <a:latin typeface="Arial" pitchFamily="-107" charset="0"/>
                <a:ea typeface="+mn-ea"/>
                <a:cs typeface="+mn-cs"/>
              </a:rPr>
              <a:t>regard to protecting the confidentiality, integrity, and availability of information</a:t>
            </a:r>
          </a:p>
          <a:p>
            <a:r>
              <a:rPr lang="en-US" sz="1200" kern="1200" baseline="0" dirty="0" smtClean="0">
                <a:solidFill>
                  <a:schemeClr val="tx1"/>
                </a:solidFill>
                <a:latin typeface="Arial" pitchFamily="-107" charset="0"/>
                <a:ea typeface="+mn-ea"/>
                <a:cs typeface="+mn-cs"/>
              </a:rPr>
              <a:t>systems and the information processed, stored, and transmitted by those systems.</a:t>
            </a:r>
          </a:p>
          <a:p>
            <a:r>
              <a:rPr lang="en-US" sz="1200" kern="1200" baseline="0" dirty="0" smtClean="0">
                <a:solidFill>
                  <a:schemeClr val="tx1"/>
                </a:solidFill>
                <a:latin typeface="Arial" pitchFamily="-107" charset="0"/>
                <a:ea typeface="+mn-ea"/>
                <a:cs typeface="+mn-cs"/>
              </a:rPr>
              <a:t>The areas are defined in Table 1.4.</a:t>
            </a:r>
          </a:p>
          <a:p>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The requirements listed in FIP 200 encompass a wide range of countermeasures</a:t>
            </a:r>
          </a:p>
          <a:p>
            <a:r>
              <a:rPr lang="en-US" sz="1200" kern="1200" baseline="0" dirty="0" smtClean="0">
                <a:solidFill>
                  <a:schemeClr val="tx1"/>
                </a:solidFill>
                <a:latin typeface="Arial" pitchFamily="-107" charset="0"/>
                <a:ea typeface="+mn-ea"/>
                <a:cs typeface="+mn-cs"/>
              </a:rPr>
              <a:t>to security vulnerabilities and threats. Roughly, we can divide these</a:t>
            </a:r>
          </a:p>
          <a:p>
            <a:r>
              <a:rPr lang="en-US" sz="1200" kern="1200" baseline="0" dirty="0" smtClean="0">
                <a:solidFill>
                  <a:schemeClr val="tx1"/>
                </a:solidFill>
                <a:latin typeface="Arial" pitchFamily="-107" charset="0"/>
                <a:ea typeface="+mn-ea"/>
                <a:cs typeface="+mn-cs"/>
              </a:rPr>
              <a:t>countermeasures into two categories: those that require computer security technical</a:t>
            </a:r>
          </a:p>
          <a:p>
            <a:r>
              <a:rPr lang="en-US" sz="1200" kern="1200" baseline="0" dirty="0" smtClean="0">
                <a:solidFill>
                  <a:schemeClr val="tx1"/>
                </a:solidFill>
                <a:latin typeface="Arial" pitchFamily="-107" charset="0"/>
                <a:ea typeface="+mn-ea"/>
                <a:cs typeface="+mn-cs"/>
              </a:rPr>
              <a:t>measures (covered in this book in Parts One and Two), either hardware or</a:t>
            </a:r>
          </a:p>
          <a:p>
            <a:r>
              <a:rPr lang="en-US" sz="1200" kern="1200" baseline="0" dirty="0" smtClean="0">
                <a:solidFill>
                  <a:schemeClr val="tx1"/>
                </a:solidFill>
                <a:latin typeface="Arial" pitchFamily="-107" charset="0"/>
                <a:ea typeface="+mn-ea"/>
                <a:cs typeface="+mn-cs"/>
              </a:rPr>
              <a:t>software, or both; and those that are fundamentally management issues (covered in</a:t>
            </a:r>
          </a:p>
          <a:p>
            <a:r>
              <a:rPr lang="en-US" sz="1200" kern="1200" baseline="0" dirty="0" smtClean="0">
                <a:solidFill>
                  <a:schemeClr val="tx1"/>
                </a:solidFill>
                <a:latin typeface="Arial" pitchFamily="-107" charset="0"/>
                <a:ea typeface="+mn-ea"/>
                <a:cs typeface="+mn-cs"/>
              </a:rPr>
              <a:t>Part Three).</a:t>
            </a:r>
          </a:p>
          <a:p>
            <a:endParaRPr lang="en-US" sz="1200" kern="1200" baseline="0" dirty="0" smtClean="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Each of the functional areas may involve both computer security technical measures</a:t>
            </a:r>
          </a:p>
          <a:p>
            <a:r>
              <a:rPr lang="en-US" sz="1200" kern="1200" dirty="0" smtClean="0">
                <a:solidFill>
                  <a:schemeClr val="tx1"/>
                </a:solidFill>
                <a:effectLst/>
                <a:latin typeface="Arial" pitchFamily="-107" charset="0"/>
                <a:ea typeface="+mn-ea"/>
                <a:cs typeface="+mn-cs"/>
              </a:rPr>
              <a:t>and management measures. Functional areas that primarily require computer</a:t>
            </a:r>
          </a:p>
          <a:p>
            <a:r>
              <a:rPr lang="en-US" sz="1200" kern="1200" dirty="0" smtClean="0">
                <a:solidFill>
                  <a:schemeClr val="tx1"/>
                </a:solidFill>
                <a:effectLst/>
                <a:latin typeface="Arial" pitchFamily="-107" charset="0"/>
                <a:ea typeface="+mn-ea"/>
                <a:cs typeface="+mn-cs"/>
              </a:rPr>
              <a:t>security technical measures include access control, identification and authentication,</a:t>
            </a:r>
          </a:p>
          <a:p>
            <a:r>
              <a:rPr lang="en-US" sz="1200" kern="1200" dirty="0" smtClean="0">
                <a:solidFill>
                  <a:schemeClr val="tx1"/>
                </a:solidFill>
                <a:effectLst/>
                <a:latin typeface="Arial" pitchFamily="-107" charset="0"/>
                <a:ea typeface="+mn-ea"/>
                <a:cs typeface="+mn-cs"/>
              </a:rPr>
              <a:t>system and communication protection, and system and information integrity.</a:t>
            </a:r>
          </a:p>
          <a:p>
            <a:r>
              <a:rPr lang="en-US" sz="1200" kern="1200" dirty="0" smtClean="0">
                <a:solidFill>
                  <a:schemeClr val="tx1"/>
                </a:solidFill>
                <a:effectLst/>
                <a:latin typeface="Arial" pitchFamily="-107" charset="0"/>
                <a:ea typeface="+mn-ea"/>
                <a:cs typeface="+mn-cs"/>
              </a:rPr>
              <a:t>Functional areas that primarily involve management controls and procedures include</a:t>
            </a:r>
          </a:p>
          <a:p>
            <a:r>
              <a:rPr lang="en-US" sz="1200" kern="1200" dirty="0" smtClean="0">
                <a:solidFill>
                  <a:schemeClr val="tx1"/>
                </a:solidFill>
                <a:effectLst/>
                <a:latin typeface="Arial" pitchFamily="-107" charset="0"/>
                <a:ea typeface="+mn-ea"/>
                <a:cs typeface="+mn-cs"/>
              </a:rPr>
              <a:t>awareness and training; audit and accountability; certification, accreditation, and</a:t>
            </a:r>
          </a:p>
          <a:p>
            <a:r>
              <a:rPr lang="en-US" sz="1200" kern="1200" dirty="0" smtClean="0">
                <a:solidFill>
                  <a:schemeClr val="tx1"/>
                </a:solidFill>
                <a:effectLst/>
                <a:latin typeface="Arial" pitchFamily="-107" charset="0"/>
                <a:ea typeface="+mn-ea"/>
                <a:cs typeface="+mn-cs"/>
              </a:rPr>
              <a:t>security assessments; contingency planning; maintenance; physical and environmental</a:t>
            </a:r>
          </a:p>
          <a:p>
            <a:r>
              <a:rPr lang="en-US" sz="1200" kern="1200" dirty="0" smtClean="0">
                <a:solidFill>
                  <a:schemeClr val="tx1"/>
                </a:solidFill>
                <a:effectLst/>
                <a:latin typeface="Arial" pitchFamily="-107" charset="0"/>
                <a:ea typeface="+mn-ea"/>
                <a:cs typeface="+mn-cs"/>
              </a:rPr>
              <a:t>protection; planning; personnel security; risk assessment; and systems and services</a:t>
            </a:r>
          </a:p>
          <a:p>
            <a:r>
              <a:rPr lang="en-US" sz="1200" kern="1200" dirty="0" smtClean="0">
                <a:solidFill>
                  <a:schemeClr val="tx1"/>
                </a:solidFill>
                <a:effectLst/>
                <a:latin typeface="Arial" pitchFamily="-107" charset="0"/>
                <a:ea typeface="+mn-ea"/>
                <a:cs typeface="+mn-cs"/>
              </a:rPr>
              <a:t>acquisition. Functional areas that overlap computer security technical measures and</a:t>
            </a:r>
          </a:p>
          <a:p>
            <a:r>
              <a:rPr lang="en-US" sz="1200" kern="1200" dirty="0" smtClean="0">
                <a:solidFill>
                  <a:schemeClr val="tx1"/>
                </a:solidFill>
                <a:effectLst/>
                <a:latin typeface="Arial" pitchFamily="-107" charset="0"/>
                <a:ea typeface="+mn-ea"/>
                <a:cs typeface="+mn-cs"/>
              </a:rPr>
              <a:t>management controls include configuration management, incident response, and</a:t>
            </a:r>
          </a:p>
          <a:p>
            <a:r>
              <a:rPr lang="en-US" sz="1200" kern="1200" dirty="0" smtClean="0">
                <a:solidFill>
                  <a:schemeClr val="tx1"/>
                </a:solidFill>
                <a:effectLst/>
                <a:latin typeface="Arial" pitchFamily="-107" charset="0"/>
                <a:ea typeface="+mn-ea"/>
                <a:cs typeface="+mn-cs"/>
              </a:rPr>
              <a:t>media protection.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Note the majority of the functional requirements areas in FIPS 200 are either</a:t>
            </a:r>
          </a:p>
          <a:p>
            <a:r>
              <a:rPr lang="en-US" sz="1200" kern="1200" dirty="0" smtClean="0">
                <a:solidFill>
                  <a:schemeClr val="tx1"/>
                </a:solidFill>
                <a:effectLst/>
                <a:latin typeface="Arial" pitchFamily="-107" charset="0"/>
                <a:ea typeface="+mn-ea"/>
                <a:cs typeface="+mn-cs"/>
              </a:rPr>
              <a:t>primarily issues of management or at least have a significant management component,</a:t>
            </a:r>
          </a:p>
          <a:p>
            <a:r>
              <a:rPr lang="en-US" sz="1200" kern="1200" dirty="0" smtClean="0">
                <a:solidFill>
                  <a:schemeClr val="tx1"/>
                </a:solidFill>
                <a:effectLst/>
                <a:latin typeface="Arial" pitchFamily="-107" charset="0"/>
                <a:ea typeface="+mn-ea"/>
                <a:cs typeface="+mn-cs"/>
              </a:rPr>
              <a:t>as opposed to purely software or hardware solutions. This may be new to</a:t>
            </a:r>
          </a:p>
          <a:p>
            <a:r>
              <a:rPr lang="en-US" sz="1200" kern="1200" dirty="0" smtClean="0">
                <a:solidFill>
                  <a:schemeClr val="tx1"/>
                </a:solidFill>
                <a:effectLst/>
                <a:latin typeface="Arial" pitchFamily="-107" charset="0"/>
                <a:ea typeface="+mn-ea"/>
                <a:cs typeface="+mn-cs"/>
              </a:rPr>
              <a:t>some readers, and is not reflected in many of the books on computer and information</a:t>
            </a:r>
          </a:p>
          <a:p>
            <a:r>
              <a:rPr lang="en-US" sz="1200" kern="1200" dirty="0" smtClean="0">
                <a:solidFill>
                  <a:schemeClr val="tx1"/>
                </a:solidFill>
                <a:effectLst/>
                <a:latin typeface="Arial" pitchFamily="-107" charset="0"/>
                <a:ea typeface="+mn-ea"/>
                <a:cs typeface="+mn-cs"/>
              </a:rPr>
              <a:t>security. But as one computer security expert observed, “If you think technology</a:t>
            </a:r>
          </a:p>
          <a:p>
            <a:r>
              <a:rPr lang="en-US" sz="1200" kern="1200" dirty="0" smtClean="0">
                <a:solidFill>
                  <a:schemeClr val="tx1"/>
                </a:solidFill>
                <a:effectLst/>
                <a:latin typeface="Arial" pitchFamily="-107" charset="0"/>
                <a:ea typeface="+mn-ea"/>
                <a:cs typeface="+mn-cs"/>
              </a:rPr>
              <a:t>can solve your security problems, then you don’t understand the problems</a:t>
            </a:r>
          </a:p>
          <a:p>
            <a:r>
              <a:rPr lang="en-US" sz="1200" kern="1200" dirty="0" smtClean="0">
                <a:solidFill>
                  <a:schemeClr val="tx1"/>
                </a:solidFill>
                <a:effectLst/>
                <a:latin typeface="Arial" pitchFamily="-107" charset="0"/>
                <a:ea typeface="+mn-ea"/>
                <a:cs typeface="+mn-cs"/>
              </a:rPr>
              <a:t>and you don’t understand the technology” [SCHN00]. This book reflects the need</a:t>
            </a:r>
          </a:p>
          <a:p>
            <a:r>
              <a:rPr lang="en-US" sz="1200" kern="1200" dirty="0" smtClean="0">
                <a:solidFill>
                  <a:schemeClr val="tx1"/>
                </a:solidFill>
                <a:effectLst/>
                <a:latin typeface="Arial" pitchFamily="-107" charset="0"/>
                <a:ea typeface="+mn-ea"/>
                <a:cs typeface="+mn-cs"/>
              </a:rPr>
              <a:t> to combine technical and managerial approaches to achieve effective computer</a:t>
            </a:r>
          </a:p>
          <a:p>
            <a:r>
              <a:rPr lang="en-US" sz="1200" kern="1200" dirty="0" smtClean="0">
                <a:solidFill>
                  <a:schemeClr val="tx1"/>
                </a:solidFill>
                <a:effectLst/>
                <a:latin typeface="Arial" pitchFamily="-107" charset="0"/>
                <a:ea typeface="+mn-ea"/>
                <a:cs typeface="+mn-cs"/>
              </a:rPr>
              <a:t>security.</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FIPS 200 provides a useful summary of the principal areas of concern, both</a:t>
            </a:r>
          </a:p>
          <a:p>
            <a:r>
              <a:rPr lang="en-US" sz="1200" kern="1200" dirty="0" smtClean="0">
                <a:solidFill>
                  <a:schemeClr val="tx1"/>
                </a:solidFill>
                <a:effectLst/>
                <a:latin typeface="Arial" pitchFamily="-107" charset="0"/>
                <a:ea typeface="+mn-ea"/>
                <a:cs typeface="+mn-cs"/>
              </a:rPr>
              <a:t>technical and managerial, with respect to computer security. This book attempts to</a:t>
            </a:r>
          </a:p>
          <a:p>
            <a:r>
              <a:rPr lang="en-US" sz="1200" kern="1200" dirty="0" smtClean="0">
                <a:solidFill>
                  <a:schemeClr val="tx1"/>
                </a:solidFill>
                <a:effectLst/>
                <a:latin typeface="Arial" pitchFamily="-107" charset="0"/>
                <a:ea typeface="+mn-ea"/>
                <a:cs typeface="+mn-cs"/>
              </a:rPr>
              <a:t>cover all of these areas.</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194447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smtClean="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smtClean="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smtClean="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smtClean="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smtClean="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smtClean="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smtClean="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Economy of mechanism</a:t>
            </a:r>
          </a:p>
          <a:p>
            <a:r>
              <a:rPr lang="en-US" sz="1200" b="0" i="0" u="none" strike="noStrike" kern="1200" baseline="0" dirty="0" smtClean="0">
                <a:solidFill>
                  <a:schemeClr val="tx1"/>
                </a:solidFill>
                <a:latin typeface="Arial" pitchFamily="-107" charset="0"/>
                <a:ea typeface="+mn-ea"/>
                <a:cs typeface="+mn-cs"/>
              </a:rPr>
              <a:t>• Fail-safe defaults</a:t>
            </a:r>
          </a:p>
          <a:p>
            <a:r>
              <a:rPr lang="en-US" sz="1200" b="0" i="0" u="none" strike="noStrike" kern="1200" baseline="0" dirty="0" smtClean="0">
                <a:solidFill>
                  <a:schemeClr val="tx1"/>
                </a:solidFill>
                <a:latin typeface="Arial" pitchFamily="-107" charset="0"/>
                <a:ea typeface="+mn-ea"/>
                <a:cs typeface="+mn-cs"/>
              </a:rPr>
              <a:t>• Complete mediation</a:t>
            </a:r>
          </a:p>
          <a:p>
            <a:r>
              <a:rPr lang="en-US" sz="1200" b="0" i="0" u="none" strike="noStrike" kern="1200" baseline="0" dirty="0" smtClean="0">
                <a:solidFill>
                  <a:schemeClr val="tx1"/>
                </a:solidFill>
                <a:latin typeface="Arial" pitchFamily="-107" charset="0"/>
                <a:ea typeface="+mn-ea"/>
                <a:cs typeface="+mn-cs"/>
              </a:rPr>
              <a:t>• Open design</a:t>
            </a:r>
          </a:p>
          <a:p>
            <a:r>
              <a:rPr lang="en-US" sz="1200" b="0" i="0" u="none" strike="noStrike" kern="1200" baseline="0" dirty="0" smtClean="0">
                <a:solidFill>
                  <a:schemeClr val="tx1"/>
                </a:solidFill>
                <a:latin typeface="Arial" pitchFamily="-107" charset="0"/>
                <a:ea typeface="+mn-ea"/>
                <a:cs typeface="+mn-cs"/>
              </a:rPr>
              <a:t>• Separation of privilege</a:t>
            </a:r>
          </a:p>
          <a:p>
            <a:r>
              <a:rPr lang="en-US" sz="1200" b="0" i="0" u="none" strike="noStrike" kern="1200" baseline="0" dirty="0" smtClean="0">
                <a:solidFill>
                  <a:schemeClr val="tx1"/>
                </a:solidFill>
                <a:latin typeface="Arial" pitchFamily="-107" charset="0"/>
                <a:ea typeface="+mn-ea"/>
                <a:cs typeface="+mn-cs"/>
              </a:rPr>
              <a:t>• Least privilege</a:t>
            </a:r>
          </a:p>
          <a:p>
            <a:r>
              <a:rPr lang="en-US" sz="1200" b="0" i="0" u="none" strike="noStrike" kern="1200" baseline="0" dirty="0" smtClean="0">
                <a:solidFill>
                  <a:schemeClr val="tx1"/>
                </a:solidFill>
                <a:latin typeface="Arial" pitchFamily="-107" charset="0"/>
                <a:ea typeface="+mn-ea"/>
                <a:cs typeface="+mn-cs"/>
              </a:rPr>
              <a:t>• Least common mechanism</a:t>
            </a:r>
          </a:p>
          <a:p>
            <a:r>
              <a:rPr lang="en-US" sz="1200" b="0" i="0" u="none" strike="noStrike" kern="1200" baseline="0" dirty="0" smtClean="0">
                <a:solidFill>
                  <a:schemeClr val="tx1"/>
                </a:solidFill>
                <a:latin typeface="Arial" pitchFamily="-107" charset="0"/>
                <a:ea typeface="+mn-ea"/>
                <a:cs typeface="+mn-cs"/>
              </a:rPr>
              <a:t>• Psychological acceptability</a:t>
            </a:r>
          </a:p>
          <a:p>
            <a:r>
              <a:rPr lang="en-US" sz="1200" b="0" i="0" u="none" strike="noStrike" kern="1200" baseline="0" dirty="0" smtClean="0">
                <a:solidFill>
                  <a:schemeClr val="tx1"/>
                </a:solidFill>
                <a:latin typeface="Arial" pitchFamily="-107" charset="0"/>
                <a:ea typeface="+mn-ea"/>
                <a:cs typeface="+mn-cs"/>
              </a:rPr>
              <a:t>• Isolation</a:t>
            </a:r>
          </a:p>
          <a:p>
            <a:r>
              <a:rPr lang="en-US" sz="1200" b="0" i="0" u="none" strike="noStrike" kern="1200" baseline="0" dirty="0" smtClean="0">
                <a:solidFill>
                  <a:schemeClr val="tx1"/>
                </a:solidFill>
                <a:latin typeface="Arial" pitchFamily="-107" charset="0"/>
                <a:ea typeface="+mn-ea"/>
                <a:cs typeface="+mn-cs"/>
              </a:rPr>
              <a:t>• Encapsulation</a:t>
            </a:r>
          </a:p>
          <a:p>
            <a:r>
              <a:rPr lang="en-US" sz="1200" b="0" i="0" u="none" strike="noStrike" kern="1200" baseline="0" dirty="0" smtClean="0">
                <a:solidFill>
                  <a:schemeClr val="tx1"/>
                </a:solidFill>
                <a:latin typeface="Arial" pitchFamily="-107" charset="0"/>
                <a:ea typeface="+mn-ea"/>
                <a:cs typeface="+mn-cs"/>
              </a:rPr>
              <a:t>• Modularity</a:t>
            </a:r>
          </a:p>
          <a:p>
            <a:r>
              <a:rPr lang="en-US" sz="1200" b="0" i="0" u="none" strike="noStrike" kern="1200" baseline="0" dirty="0" smtClean="0">
                <a:solidFill>
                  <a:schemeClr val="tx1"/>
                </a:solidFill>
                <a:latin typeface="Arial" pitchFamily="-107" charset="0"/>
                <a:ea typeface="+mn-ea"/>
                <a:cs typeface="+mn-cs"/>
              </a:rPr>
              <a:t>• Layering</a:t>
            </a:r>
          </a:p>
          <a:p>
            <a:r>
              <a:rPr lang="en-US" sz="1200" b="0" i="0" u="none" strike="noStrike" kern="1200" baseline="0" dirty="0" smtClean="0">
                <a:solidFill>
                  <a:schemeClr val="tx1"/>
                </a:solidFill>
                <a:latin typeface="Arial" pitchFamily="-107" charset="0"/>
                <a:ea typeface="+mn-ea"/>
                <a:cs typeface="+mn-cs"/>
              </a:rPr>
              <a:t>• Least astonishment</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The first eight listed principles were first proposed in [SALT75] and have withstood</a:t>
            </a:r>
          </a:p>
          <a:p>
            <a:r>
              <a:rPr lang="en-US" sz="1200" kern="1200" dirty="0" smtClean="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smtClean="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smtClean="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smtClean="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smtClean="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smtClean="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smtClean="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smtClean="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smtClean="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smtClean="0">
                <a:solidFill>
                  <a:schemeClr val="tx1"/>
                </a:solidFill>
                <a:latin typeface="Arial" pitchFamily="-107" charset="0"/>
                <a:ea typeface="+mn-ea"/>
                <a:cs typeface="+mn-cs"/>
              </a:rPr>
              <a:t>terms a computer security strategy.</a:t>
            </a:r>
          </a:p>
          <a:p>
            <a:endParaRPr lang="en-US" sz="120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focus of this chapter, and indeed this book, is on three fundamental</a:t>
            </a:r>
          </a:p>
          <a:p>
            <a:r>
              <a:rPr lang="en-US" sz="1200" b="0" kern="1200" baseline="0" dirty="0" smtClean="0">
                <a:solidFill>
                  <a:schemeClr val="tx1"/>
                </a:solidFill>
                <a:latin typeface="Arial" pitchFamily="-107" charset="0"/>
                <a:ea typeface="+mn-ea"/>
                <a:cs typeface="+mn-cs"/>
              </a:rPr>
              <a:t>questions: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1. What assets do we need to protect?</a:t>
            </a:r>
          </a:p>
          <a:p>
            <a:r>
              <a:rPr lang="en-US" sz="1200" b="0" kern="1200" baseline="0" dirty="0" smtClean="0">
                <a:solidFill>
                  <a:schemeClr val="tx1"/>
                </a:solidFill>
                <a:latin typeface="Arial" pitchFamily="-107" charset="0"/>
                <a:ea typeface="+mn-ea"/>
                <a:cs typeface="+mn-cs"/>
              </a:rPr>
              <a:t>2. How are those assets threatened?</a:t>
            </a:r>
          </a:p>
          <a:p>
            <a:r>
              <a:rPr lang="en-US" sz="1200" b="0" kern="1200" baseline="0" dirty="0" smtClean="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55002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smtClean="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smtClean="0">
                <a:solidFill>
                  <a:schemeClr val="tx1"/>
                </a:solidFill>
                <a:latin typeface="Arial" pitchFamily="-107" charset="0"/>
                <a:ea typeface="+mn-ea"/>
                <a:cs typeface="+mn-cs"/>
              </a:rPr>
              <a:t>those ports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Services available on the inside of a firewall</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smtClean="0">
                <a:solidFill>
                  <a:schemeClr val="tx1"/>
                </a:solidFill>
                <a:latin typeface="Arial" pitchFamily="-107" charset="0"/>
                <a:ea typeface="+mn-ea"/>
                <a:cs typeface="+mn-cs"/>
              </a:rPr>
              <a:t>custom data exchange formats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Interfaces, SQL, and Web forms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smtClean="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Attack surfaces can be categorized in the following way:</a:t>
            </a:r>
          </a:p>
          <a:p>
            <a:endParaRPr lang="en-US" sz="1200" b="0" i="0" u="none" strike="noStrike" kern="1200" baseline="0" dirty="0" smtClean="0">
              <a:solidFill>
                <a:schemeClr val="tx1"/>
              </a:solidFill>
              <a:latin typeface="Arial" pitchFamily="-107" charset="0"/>
              <a:ea typeface="+mn-ea"/>
              <a:cs typeface="+mn-cs"/>
            </a:endParaRPr>
          </a:p>
          <a:p>
            <a:r>
              <a:rPr lang="en-US" sz="1200" b="1" i="0" u="none" strike="noStrike" kern="1200" baseline="0" dirty="0" smtClean="0">
                <a:solidFill>
                  <a:schemeClr val="tx1"/>
                </a:solidFill>
                <a:latin typeface="Arial" pitchFamily="-107" charset="0"/>
                <a:ea typeface="+mn-ea"/>
                <a:cs typeface="+mn-cs"/>
              </a:rPr>
              <a:t>• Network attack surface</a:t>
            </a:r>
            <a:r>
              <a:rPr lang="en-US" sz="1200" b="0" i="0" u="none" strike="noStrike" kern="1200" baseline="0" dirty="0" smtClean="0">
                <a:solidFill>
                  <a:schemeClr val="tx1"/>
                </a:solidFill>
                <a:latin typeface="Arial" pitchFamily="-107" charset="0"/>
                <a:ea typeface="+mn-ea"/>
                <a:cs typeface="+mn-cs"/>
              </a:rPr>
              <a:t>:  This category refers to vulnerabilities over an enterprise</a:t>
            </a:r>
          </a:p>
          <a:p>
            <a:r>
              <a:rPr lang="en-US" sz="1200" b="0" i="0" u="none" strike="noStrike" kern="1200" baseline="0" dirty="0" smtClean="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smtClean="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smtClean="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Software attack surface</a:t>
            </a:r>
            <a:r>
              <a:rPr lang="en-US" sz="1200" b="0" i="0" u="none" strike="noStrike" kern="1200" baseline="0" dirty="0" smtClean="0">
                <a:solidFill>
                  <a:schemeClr val="tx1"/>
                </a:solidFill>
                <a:latin typeface="Arial" pitchFamily="-107" charset="0"/>
                <a:ea typeface="+mn-ea"/>
                <a:cs typeface="+mn-cs"/>
              </a:rPr>
              <a:t>:  This refers to vulnerabilities in application, utility,</a:t>
            </a:r>
          </a:p>
          <a:p>
            <a:r>
              <a:rPr lang="en-US" sz="1200" b="0" i="0" u="none" strike="noStrike" kern="1200" baseline="0" dirty="0" smtClean="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smtClean="0">
                <a:solidFill>
                  <a:schemeClr val="tx1"/>
                </a:solidFill>
                <a:latin typeface="Arial" pitchFamily="-107" charset="0"/>
                <a:ea typeface="+mn-ea"/>
                <a:cs typeface="+mn-cs"/>
              </a:rPr>
              <a:t>software.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Human attack surface</a:t>
            </a:r>
            <a:r>
              <a:rPr lang="en-US" sz="1200" b="0" i="0" u="none" strike="noStrike" kern="1200" baseline="0" dirty="0" smtClean="0">
                <a:solidFill>
                  <a:schemeClr val="tx1"/>
                </a:solidFill>
                <a:latin typeface="Arial" pitchFamily="-107" charset="0"/>
                <a:ea typeface="+mn-ea"/>
                <a:cs typeface="+mn-cs"/>
              </a:rPr>
              <a:t>:  This category refers to vulnerabilities created by personnel</a:t>
            </a:r>
          </a:p>
          <a:p>
            <a:r>
              <a:rPr lang="en-US" sz="1200" b="0" i="0" u="none" strike="noStrike" kern="1200" baseline="0" dirty="0" smtClean="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smtClean="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smtClean="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smtClean="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smtClean="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smtClean="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smtClean="0">
                <a:solidFill>
                  <a:schemeClr val="tx1"/>
                </a:solidFill>
                <a:latin typeface="Arial" pitchFamily="-107" charset="0"/>
                <a:ea typeface="+mn-ea"/>
                <a:cs typeface="+mn-cs"/>
              </a:rPr>
              <a:t>security measures, or modifying the service or application.</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306555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smtClean="0">
                <a:solidFill>
                  <a:schemeClr val="tx1"/>
                </a:solidFill>
                <a:latin typeface="Arial" pitchFamily="-107" charset="0"/>
                <a:ea typeface="+mn-ea"/>
                <a:cs typeface="+mn-cs"/>
              </a:rPr>
              <a:t>surface reduction complement each other in mitigating security risk.</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smtClean="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smtClean="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smtClean="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smtClean="0">
                <a:solidFill>
                  <a:schemeClr val="tx1"/>
                </a:solidFill>
                <a:latin typeface="Arial" pitchFamily="-107" charset="0"/>
                <a:ea typeface="+mn-ea"/>
                <a:cs typeface="+mn-cs"/>
              </a:rPr>
              <a:t>and incrementally represented as branches and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of the tree. Each</a:t>
            </a:r>
          </a:p>
          <a:p>
            <a:r>
              <a:rPr lang="en-US" sz="1200" b="0" i="0" u="none" strike="noStrike" kern="1200" baseline="0" dirty="0" err="1" smtClean="0">
                <a:solidFill>
                  <a:schemeClr val="tx1"/>
                </a:solidFill>
                <a:latin typeface="Arial" pitchFamily="-107" charset="0"/>
                <a:ea typeface="+mn-ea"/>
                <a:cs typeface="+mn-cs"/>
              </a:rPr>
              <a:t>subnode</a:t>
            </a:r>
            <a:r>
              <a:rPr lang="en-US" sz="1200" b="0" i="0" u="none" strike="noStrike" kern="1200" baseline="0" dirty="0" smtClean="0">
                <a:solidFill>
                  <a:schemeClr val="tx1"/>
                </a:solidFill>
                <a:latin typeface="Arial" pitchFamily="-107" charset="0"/>
                <a:ea typeface="+mn-ea"/>
                <a:cs typeface="+mn-cs"/>
              </a:rPr>
              <a:t> defines a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and each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may have its own set of further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a:t>
            </a:r>
          </a:p>
          <a:p>
            <a:r>
              <a:rPr lang="en-US" sz="1200" b="0" i="0" u="none" strike="noStrike" kern="1200" baseline="0" dirty="0" smtClean="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smtClean="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smtClean="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smtClean="0">
                <a:solidFill>
                  <a:schemeClr val="tx1"/>
                </a:solidFill>
                <a:latin typeface="Arial" pitchFamily="-107" charset="0"/>
                <a:ea typeface="+mn-ea"/>
                <a:cs typeface="+mn-cs"/>
              </a:rPr>
              <a:t>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represented by all of that node’s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must be achieved; and for</a:t>
            </a:r>
          </a:p>
          <a:p>
            <a:r>
              <a:rPr lang="en-US" sz="1200" b="0" i="0" u="none" strike="noStrike" kern="1200" baseline="0" dirty="0" smtClean="0">
                <a:solidFill>
                  <a:schemeClr val="tx1"/>
                </a:solidFill>
                <a:latin typeface="Arial" pitchFamily="-107" charset="0"/>
                <a:ea typeface="+mn-ea"/>
                <a:cs typeface="+mn-cs"/>
              </a:rPr>
              <a:t>an OR-node, at least one of 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must be achieved. Branches can be labeled</a:t>
            </a:r>
          </a:p>
          <a:p>
            <a:r>
              <a:rPr lang="en-US" sz="1200" b="0" i="0" u="none" strike="noStrike" kern="1200" baseline="0" dirty="0" smtClean="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smtClean="0">
                <a:solidFill>
                  <a:schemeClr val="tx1"/>
                </a:solidFill>
                <a:latin typeface="Arial" pitchFamily="-107" charset="0"/>
                <a:ea typeface="+mn-ea"/>
                <a:cs typeface="+mn-cs"/>
              </a:rPr>
              <a:t>attacks can be compared.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smtClean="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smtClean="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smtClean="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smtClean="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smtClean="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smtClean="0">
                <a:solidFill>
                  <a:schemeClr val="tx1"/>
                </a:solidFill>
                <a:latin typeface="Arial" pitchFamily="-107" charset="0"/>
                <a:ea typeface="+mn-ea"/>
                <a:cs typeface="+mn-cs"/>
              </a:rPr>
              <a:t>and the choice and strength of countermeasures.</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Figure 1.5, based on a figure in [DIMI07], is an example of an attack tree analysis</a:t>
            </a:r>
          </a:p>
          <a:p>
            <a:r>
              <a:rPr lang="en-US" sz="1200" kern="1200" dirty="0" smtClean="0">
                <a:solidFill>
                  <a:schemeClr val="tx1"/>
                </a:solidFill>
                <a:effectLst/>
                <a:latin typeface="Arial" pitchFamily="-107" charset="0"/>
                <a:ea typeface="+mn-ea"/>
                <a:cs typeface="+mn-cs"/>
              </a:rPr>
              <a:t>for an Internet banking authentication application. The root of the tree is the objective</a:t>
            </a:r>
          </a:p>
          <a:p>
            <a:r>
              <a:rPr lang="en-US" sz="1200" kern="1200" dirty="0" smtClean="0">
                <a:solidFill>
                  <a:schemeClr val="tx1"/>
                </a:solidFill>
                <a:effectLst/>
                <a:latin typeface="Arial" pitchFamily="-107" charset="0"/>
                <a:ea typeface="+mn-ea"/>
                <a:cs typeface="+mn-cs"/>
              </a:rPr>
              <a:t>of the attacker, which is to compromise a user’s account. The shaded boxes on the tree</a:t>
            </a:r>
          </a:p>
          <a:p>
            <a:r>
              <a:rPr lang="en-US" sz="1200" kern="1200" dirty="0" smtClean="0">
                <a:solidFill>
                  <a:schemeClr val="tx1"/>
                </a:solidFill>
                <a:effectLst/>
                <a:latin typeface="Arial" pitchFamily="-107" charset="0"/>
                <a:ea typeface="+mn-ea"/>
                <a:cs typeface="+mn-cs"/>
              </a:rPr>
              <a:t>are the leaf nodes, which represent events that comprise the attacks. The white boxes</a:t>
            </a:r>
          </a:p>
          <a:p>
            <a:r>
              <a:rPr lang="en-US" sz="1200" kern="1200" dirty="0" smtClean="0">
                <a:solidFill>
                  <a:schemeClr val="tx1"/>
                </a:solidFill>
                <a:effectLst/>
                <a:latin typeface="Arial" pitchFamily="-107" charset="0"/>
                <a:ea typeface="+mn-ea"/>
                <a:cs typeface="+mn-cs"/>
              </a:rPr>
              <a:t>are categories which consist of one or more specific attack events (leaf nodes). Note</a:t>
            </a:r>
          </a:p>
          <a:p>
            <a:r>
              <a:rPr lang="en-US" sz="1200" kern="1200" dirty="0" smtClean="0">
                <a:solidFill>
                  <a:schemeClr val="tx1"/>
                </a:solidFill>
                <a:effectLst/>
                <a:latin typeface="Arial" pitchFamily="-107" charset="0"/>
                <a:ea typeface="+mn-ea"/>
                <a:cs typeface="+mn-cs"/>
              </a:rPr>
              <a:t>that in this tree, all the nodes other than leaf nodes are OR-nodes. The analysis used</a:t>
            </a:r>
          </a:p>
          <a:p>
            <a:r>
              <a:rPr lang="en-US" sz="1200" kern="1200" dirty="0" smtClean="0">
                <a:solidFill>
                  <a:schemeClr val="tx1"/>
                </a:solidFill>
                <a:effectLst/>
                <a:latin typeface="Arial" pitchFamily="-107" charset="0"/>
                <a:ea typeface="+mn-ea"/>
                <a:cs typeface="+mn-cs"/>
              </a:rPr>
              <a:t>to generate this tree considered the three components involved in authentication: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terminal and user (UT/U):</a:t>
            </a:r>
            <a:r>
              <a:rPr lang="en-US" sz="1200" kern="1200" dirty="0" smtClean="0">
                <a:solidFill>
                  <a:schemeClr val="tx1"/>
                </a:solidFill>
                <a:effectLst/>
                <a:latin typeface="Arial" pitchFamily="-107" charset="0"/>
                <a:ea typeface="+mn-ea"/>
                <a:cs typeface="+mn-cs"/>
              </a:rPr>
              <a:t>  These attacks target the user equipment,</a:t>
            </a:r>
          </a:p>
          <a:p>
            <a:r>
              <a:rPr lang="en-US" sz="1200" kern="1200" dirty="0" smtClean="0">
                <a:solidFill>
                  <a:schemeClr val="tx1"/>
                </a:solidFill>
                <a:effectLst/>
                <a:latin typeface="Arial" pitchFamily="-107" charset="0"/>
                <a:ea typeface="+mn-ea"/>
                <a:cs typeface="+mn-cs"/>
              </a:rPr>
              <a:t>including the tokens that may be involved, such as smartcards or other password</a:t>
            </a:r>
          </a:p>
          <a:p>
            <a:r>
              <a:rPr lang="en-US" sz="1200" kern="1200" dirty="0" smtClean="0">
                <a:solidFill>
                  <a:schemeClr val="tx1"/>
                </a:solidFill>
                <a:effectLst/>
                <a:latin typeface="Arial" pitchFamily="-107" charset="0"/>
                <a:ea typeface="+mn-ea"/>
                <a:cs typeface="+mn-cs"/>
              </a:rPr>
              <a:t>generators, as well as the actions of the user.</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Communications channel (CC)</a:t>
            </a:r>
            <a:r>
              <a:rPr lang="en-US" sz="1200" kern="1200" dirty="0" smtClean="0">
                <a:solidFill>
                  <a:schemeClr val="tx1"/>
                </a:solidFill>
                <a:effectLst/>
                <a:latin typeface="Arial" pitchFamily="-107" charset="0"/>
                <a:ea typeface="+mn-ea"/>
                <a:cs typeface="+mn-cs"/>
              </a:rPr>
              <a:t>:  This type of attack focuses on communication</a:t>
            </a:r>
          </a:p>
          <a:p>
            <a:r>
              <a:rPr lang="en-US" sz="1200" kern="1200" dirty="0" smtClean="0">
                <a:solidFill>
                  <a:schemeClr val="tx1"/>
                </a:solidFill>
                <a:effectLst/>
                <a:latin typeface="Arial" pitchFamily="-107" charset="0"/>
                <a:ea typeface="+mn-ea"/>
                <a:cs typeface="+mn-cs"/>
              </a:rPr>
              <a:t>links.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Internet banking server (IBS):</a:t>
            </a:r>
            <a:r>
              <a:rPr lang="en-US" sz="1200" kern="1200" dirty="0" smtClean="0">
                <a:solidFill>
                  <a:schemeClr val="tx1"/>
                </a:solidFill>
                <a:effectLst/>
                <a:latin typeface="Arial" pitchFamily="-107" charset="0"/>
                <a:ea typeface="+mn-ea"/>
                <a:cs typeface="+mn-cs"/>
              </a:rPr>
              <a:t>  These types of attacks are offline attack against</a:t>
            </a:r>
          </a:p>
          <a:p>
            <a:r>
              <a:rPr lang="en-US" sz="1200" kern="1200" dirty="0" smtClean="0">
                <a:solidFill>
                  <a:schemeClr val="tx1"/>
                </a:solidFill>
                <a:effectLst/>
                <a:latin typeface="Arial" pitchFamily="-107" charset="0"/>
                <a:ea typeface="+mn-ea"/>
                <a:cs typeface="+mn-cs"/>
              </a:rPr>
              <a:t>the servers that host the Internet banking application.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Five overall attack strategies can be identified, each of which exploits one or</a:t>
            </a:r>
          </a:p>
          <a:p>
            <a:r>
              <a:rPr lang="en-US" sz="1200" kern="1200" dirty="0" smtClean="0">
                <a:solidFill>
                  <a:schemeClr val="tx1"/>
                </a:solidFill>
                <a:effectLst/>
                <a:latin typeface="Arial" pitchFamily="-107" charset="0"/>
                <a:ea typeface="+mn-ea"/>
                <a:cs typeface="+mn-cs"/>
              </a:rPr>
              <a:t>more of the three components. The five strategies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credential compromise:</a:t>
            </a:r>
            <a:r>
              <a:rPr lang="en-US" sz="1200" kern="1200" dirty="0" smtClean="0">
                <a:solidFill>
                  <a:schemeClr val="tx1"/>
                </a:solidFill>
                <a:effectLst/>
                <a:latin typeface="Arial" pitchFamily="-107" charset="0"/>
                <a:ea typeface="+mn-ea"/>
                <a:cs typeface="+mn-cs"/>
              </a:rPr>
              <a:t>  This strategy can be used against many elements</a:t>
            </a:r>
          </a:p>
          <a:p>
            <a:r>
              <a:rPr lang="en-US" sz="1200" kern="1200" dirty="0" smtClean="0">
                <a:solidFill>
                  <a:schemeClr val="tx1"/>
                </a:solidFill>
                <a:effectLst/>
                <a:latin typeface="Arial" pitchFamily="-107" charset="0"/>
                <a:ea typeface="+mn-ea"/>
                <a:cs typeface="+mn-cs"/>
              </a:rPr>
              <a:t>of the attack surface. There are procedural attacks, such as monitoring a user’s</a:t>
            </a:r>
          </a:p>
          <a:p>
            <a:r>
              <a:rPr lang="en-US" sz="1200" kern="1200" dirty="0" smtClean="0">
                <a:solidFill>
                  <a:schemeClr val="tx1"/>
                </a:solidFill>
                <a:effectLst/>
                <a:latin typeface="Arial" pitchFamily="-107" charset="0"/>
                <a:ea typeface="+mn-ea"/>
                <a:cs typeface="+mn-cs"/>
              </a:rPr>
              <a:t>action to observe a PIN or other credential, or theft of the user’s token or</a:t>
            </a:r>
          </a:p>
          <a:p>
            <a:r>
              <a:rPr lang="en-US" sz="1200" kern="1200" dirty="0" smtClean="0">
                <a:solidFill>
                  <a:schemeClr val="tx1"/>
                </a:solidFill>
                <a:effectLst/>
                <a:latin typeface="Arial" pitchFamily="-107" charset="0"/>
                <a:ea typeface="+mn-ea"/>
                <a:cs typeface="+mn-cs"/>
              </a:rPr>
              <a:t>handwritten notes. An adversary may also compromise token information using</a:t>
            </a:r>
          </a:p>
          <a:p>
            <a:r>
              <a:rPr lang="en-US" sz="1200" kern="1200" dirty="0" smtClean="0">
                <a:solidFill>
                  <a:schemeClr val="tx1"/>
                </a:solidFill>
                <a:effectLst/>
                <a:latin typeface="Arial" pitchFamily="-107" charset="0"/>
                <a:ea typeface="+mn-ea"/>
                <a:cs typeface="+mn-cs"/>
              </a:rPr>
              <a:t>a variety of token attack tools, such as hacking the smartcard or using a brute</a:t>
            </a:r>
          </a:p>
          <a:p>
            <a:r>
              <a:rPr lang="en-US" sz="1200" kern="1200" dirty="0" smtClean="0">
                <a:solidFill>
                  <a:schemeClr val="tx1"/>
                </a:solidFill>
                <a:effectLst/>
                <a:latin typeface="Arial" pitchFamily="-107" charset="0"/>
                <a:ea typeface="+mn-ea"/>
                <a:cs typeface="+mn-cs"/>
              </a:rPr>
              <a:t>force approach to guess the PIN. Another possible strategy is to embed malicious</a:t>
            </a:r>
          </a:p>
          <a:p>
            <a:r>
              <a:rPr lang="en-US" sz="1200" kern="1200" dirty="0" smtClean="0">
                <a:solidFill>
                  <a:schemeClr val="tx1"/>
                </a:solidFill>
                <a:effectLst/>
                <a:latin typeface="Arial" pitchFamily="-107" charset="0"/>
                <a:ea typeface="+mn-ea"/>
                <a:cs typeface="+mn-cs"/>
              </a:rPr>
              <a:t>software to compromise the user’s login and password. An adversary may</a:t>
            </a:r>
          </a:p>
          <a:p>
            <a:r>
              <a:rPr lang="en-US" sz="1200" kern="1200" dirty="0" smtClean="0">
                <a:solidFill>
                  <a:schemeClr val="tx1"/>
                </a:solidFill>
                <a:effectLst/>
                <a:latin typeface="Arial" pitchFamily="-107" charset="0"/>
                <a:ea typeface="+mn-ea"/>
                <a:cs typeface="+mn-cs"/>
              </a:rPr>
              <a:t>also attempt to obtain credential information via the communication channel</a:t>
            </a:r>
          </a:p>
          <a:p>
            <a:r>
              <a:rPr lang="en-US" sz="1200" kern="1200" dirty="0" smtClean="0">
                <a:solidFill>
                  <a:schemeClr val="tx1"/>
                </a:solidFill>
                <a:effectLst/>
                <a:latin typeface="Arial" pitchFamily="-107" charset="0"/>
                <a:ea typeface="+mn-ea"/>
                <a:cs typeface="+mn-cs"/>
              </a:rPr>
              <a:t>(sniffing). Finally, an adversary may use various means to engage in communication</a:t>
            </a:r>
          </a:p>
          <a:p>
            <a:r>
              <a:rPr lang="en-US" sz="1200" kern="1200" dirty="0" smtClean="0">
                <a:solidFill>
                  <a:schemeClr val="tx1"/>
                </a:solidFill>
                <a:effectLst/>
                <a:latin typeface="Arial" pitchFamily="-107" charset="0"/>
                <a:ea typeface="+mn-ea"/>
                <a:cs typeface="+mn-cs"/>
              </a:rPr>
              <a:t>with the target user, as shown in Figure 1.5.</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Injection of commands</a:t>
            </a:r>
            <a:r>
              <a:rPr lang="en-US" sz="1200" kern="1200" dirty="0" smtClean="0">
                <a:solidFill>
                  <a:schemeClr val="tx1"/>
                </a:solidFill>
                <a:effectLst/>
                <a:latin typeface="Arial" pitchFamily="-107" charset="0"/>
                <a:ea typeface="+mn-ea"/>
                <a:cs typeface="+mn-cs"/>
              </a:rPr>
              <a:t>:  In this type of attack, the attacker is able to intercept</a:t>
            </a:r>
          </a:p>
          <a:p>
            <a:r>
              <a:rPr lang="en-US" sz="1200" kern="1200" dirty="0" smtClean="0">
                <a:solidFill>
                  <a:schemeClr val="tx1"/>
                </a:solidFill>
                <a:effectLst/>
                <a:latin typeface="Arial" pitchFamily="-107" charset="0"/>
                <a:ea typeface="+mn-ea"/>
                <a:cs typeface="+mn-cs"/>
              </a:rPr>
              <a:t>communication between the UT and the IBS. Various schemes can be used to</a:t>
            </a:r>
          </a:p>
          <a:p>
            <a:r>
              <a:rPr lang="en-US" sz="1200" kern="1200" dirty="0" smtClean="0">
                <a:solidFill>
                  <a:schemeClr val="tx1"/>
                </a:solidFill>
                <a:effectLst/>
                <a:latin typeface="Arial" pitchFamily="-107" charset="0"/>
                <a:ea typeface="+mn-ea"/>
                <a:cs typeface="+mn-cs"/>
              </a:rPr>
              <a:t>be able to impersonate the valid user and so gain access to the banking system.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credential guessing</a:t>
            </a:r>
            <a:r>
              <a:rPr lang="en-US" sz="1200" kern="1200" dirty="0" smtClean="0">
                <a:solidFill>
                  <a:schemeClr val="tx1"/>
                </a:solidFill>
                <a:effectLst/>
                <a:latin typeface="Arial" pitchFamily="-107" charset="0"/>
                <a:ea typeface="+mn-ea"/>
                <a:cs typeface="+mn-cs"/>
              </a:rPr>
              <a:t>:  It is reported in [HILT06] that brute force</a:t>
            </a:r>
          </a:p>
          <a:p>
            <a:r>
              <a:rPr lang="en-US" sz="1200" kern="1200" dirty="0" smtClean="0">
                <a:solidFill>
                  <a:schemeClr val="tx1"/>
                </a:solidFill>
                <a:effectLst/>
                <a:latin typeface="Arial" pitchFamily="-107" charset="0"/>
                <a:ea typeface="+mn-ea"/>
                <a:cs typeface="+mn-cs"/>
              </a:rPr>
              <a:t>attacks against some banking authentication schemes are feasible by sending</a:t>
            </a:r>
          </a:p>
          <a:p>
            <a:r>
              <a:rPr lang="en-US" sz="1200" kern="1200" dirty="0" smtClean="0">
                <a:solidFill>
                  <a:schemeClr val="tx1"/>
                </a:solidFill>
                <a:effectLst/>
                <a:latin typeface="Arial" pitchFamily="-107" charset="0"/>
                <a:ea typeface="+mn-ea"/>
                <a:cs typeface="+mn-cs"/>
              </a:rPr>
              <a:t>random</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usernames and passwords. The attack mechanism is based on</a:t>
            </a:r>
          </a:p>
          <a:p>
            <a:r>
              <a:rPr lang="en-US" sz="1200" kern="1200" dirty="0" smtClean="0">
                <a:solidFill>
                  <a:schemeClr val="tx1"/>
                </a:solidFill>
                <a:effectLst/>
                <a:latin typeface="Arial" pitchFamily="-107" charset="0"/>
                <a:ea typeface="+mn-ea"/>
                <a:cs typeface="+mn-cs"/>
              </a:rPr>
              <a:t>distributed zombie</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personal computers, hosting automated programs for</a:t>
            </a:r>
          </a:p>
          <a:p>
            <a:r>
              <a:rPr lang="en-US" sz="1200" kern="1200" dirty="0" smtClean="0">
                <a:solidFill>
                  <a:schemeClr val="tx1"/>
                </a:solidFill>
                <a:effectLst/>
                <a:latin typeface="Arial" pitchFamily="-107" charset="0"/>
                <a:ea typeface="+mn-ea"/>
                <a:cs typeface="+mn-cs"/>
              </a:rPr>
              <a:t>username- or password-based calculation.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Security policy violation</a:t>
            </a:r>
            <a:r>
              <a:rPr lang="en-US" sz="1200" kern="1200" dirty="0" smtClean="0">
                <a:solidFill>
                  <a:schemeClr val="tx1"/>
                </a:solidFill>
                <a:effectLst/>
                <a:latin typeface="Arial" pitchFamily="-107" charset="0"/>
                <a:ea typeface="+mn-ea"/>
                <a:cs typeface="+mn-cs"/>
              </a:rPr>
              <a:t>:  For example, violating the bank’s security policy in</a:t>
            </a:r>
          </a:p>
          <a:p>
            <a:r>
              <a:rPr lang="en-US" sz="1200" kern="1200" dirty="0" smtClean="0">
                <a:solidFill>
                  <a:schemeClr val="tx1"/>
                </a:solidFill>
                <a:effectLst/>
                <a:latin typeface="Arial" pitchFamily="-107" charset="0"/>
                <a:ea typeface="+mn-ea"/>
                <a:cs typeface="+mn-cs"/>
              </a:rPr>
              <a:t>combination with weak access control and logging mechanisms, an employee</a:t>
            </a:r>
          </a:p>
          <a:p>
            <a:r>
              <a:rPr lang="en-US" sz="1200" kern="1200" dirty="0" smtClean="0">
                <a:solidFill>
                  <a:schemeClr val="tx1"/>
                </a:solidFill>
                <a:effectLst/>
                <a:latin typeface="Arial" pitchFamily="-107" charset="0"/>
                <a:ea typeface="+mn-ea"/>
                <a:cs typeface="+mn-cs"/>
              </a:rPr>
              <a:t>may cause an internal security incident and expose a customer’s account.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 of known authenticated session</a:t>
            </a:r>
            <a:r>
              <a:rPr lang="en-US" sz="1200" kern="1200" dirty="0" smtClean="0">
                <a:solidFill>
                  <a:schemeClr val="tx1"/>
                </a:solidFill>
                <a:effectLst/>
                <a:latin typeface="Arial" pitchFamily="-107" charset="0"/>
                <a:ea typeface="+mn-ea"/>
                <a:cs typeface="+mn-cs"/>
              </a:rPr>
              <a:t>:  This type of attack persuades or forces the</a:t>
            </a:r>
          </a:p>
          <a:p>
            <a:r>
              <a:rPr lang="en-US" sz="1200" kern="1200" dirty="0" smtClean="0">
                <a:solidFill>
                  <a:schemeClr val="tx1"/>
                </a:solidFill>
                <a:effectLst/>
                <a:latin typeface="Arial" pitchFamily="-107" charset="0"/>
                <a:ea typeface="+mn-ea"/>
                <a:cs typeface="+mn-cs"/>
              </a:rPr>
              <a:t>user to connect to the IBS with a preset session ID. Once the user authenticates</a:t>
            </a:r>
          </a:p>
          <a:p>
            <a:r>
              <a:rPr lang="en-US" sz="1200" kern="1200" dirty="0" smtClean="0">
                <a:solidFill>
                  <a:schemeClr val="tx1"/>
                </a:solidFill>
                <a:effectLst/>
                <a:latin typeface="Arial" pitchFamily="-107" charset="0"/>
                <a:ea typeface="+mn-ea"/>
                <a:cs typeface="+mn-cs"/>
              </a:rPr>
              <a:t>to the server, the attacker may utilize the known session ID to send packets to</a:t>
            </a:r>
          </a:p>
          <a:p>
            <a:r>
              <a:rPr lang="en-US" sz="1200" kern="1200" dirty="0" smtClean="0">
                <a:solidFill>
                  <a:schemeClr val="tx1"/>
                </a:solidFill>
                <a:effectLst/>
                <a:latin typeface="Arial" pitchFamily="-107" charset="0"/>
                <a:ea typeface="+mn-ea"/>
                <a:cs typeface="+mn-cs"/>
              </a:rPr>
              <a:t>the IBS, spoofing the user’s identity.</a:t>
            </a:r>
            <a:endParaRPr lang="en-US" sz="1200" b="0" i="0" u="none" strike="noStrike" kern="1200" baseline="0" dirty="0" smtClean="0">
              <a:solidFill>
                <a:schemeClr val="tx1"/>
              </a:solidFill>
              <a:latin typeface="Arial" pitchFamily="-107" charset="0"/>
              <a:ea typeface="+mn-ea"/>
              <a:cs typeface="+mn-cs"/>
            </a:endParaRP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smtClean="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smtClean="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smtClean="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smtClean="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smtClean="0">
                <a:solidFill>
                  <a:schemeClr val="tx1"/>
                </a:solidFill>
                <a:latin typeface="Arial" pitchFamily="-107" charset="0"/>
                <a:ea typeface="+mn-ea"/>
                <a:cs typeface="+mn-cs"/>
              </a:rPr>
              <a:t>policy. Those involved with computer security use the term </a:t>
            </a:r>
            <a:r>
              <a:rPr lang="en-US" sz="1200" b="0" i="1" u="none" strike="noStrike" kern="1200" baseline="0" dirty="0" smtClean="0">
                <a:solidFill>
                  <a:schemeClr val="tx1"/>
                </a:solidFill>
                <a:latin typeface="Arial" pitchFamily="-107" charset="0"/>
                <a:ea typeface="+mn-ea"/>
                <a:cs typeface="+mn-cs"/>
              </a:rPr>
              <a:t>security policy</a:t>
            </a:r>
            <a:r>
              <a:rPr lang="en-US" sz="1200" b="0" i="0" u="none" strike="noStrike" kern="1200" baseline="0" dirty="0" smtClean="0">
                <a:solidFill>
                  <a:schemeClr val="tx1"/>
                </a:solidFill>
                <a:latin typeface="Arial" pitchFamily="-107" charset="0"/>
                <a:ea typeface="+mn-ea"/>
                <a:cs typeface="+mn-cs"/>
              </a:rPr>
              <a:t>  in</a:t>
            </a:r>
          </a:p>
          <a:p>
            <a:r>
              <a:rPr lang="en-US" sz="1200" b="0" i="0" u="none" strike="noStrike" kern="1200" baseline="0" dirty="0" smtClean="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smtClean="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smtClean="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smtClean="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smtClean="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smtClean="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smtClean="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smtClean="0">
                <a:solidFill>
                  <a:schemeClr val="tx1"/>
                </a:solidFill>
                <a:latin typeface="Arial" pitchFamily="-107" charset="0"/>
                <a:ea typeface="+mn-ea"/>
                <a:cs typeface="+mn-cs"/>
              </a:rPr>
              <a:t>following factors: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value of the assets being protected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vulnerabilities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Potential threats and the likelihood of attacks</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Further, the manager must consider the following trade-offs: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Ease of use versus security:  Virtually all security measures involve some penalty</a:t>
            </a:r>
          </a:p>
          <a:p>
            <a:r>
              <a:rPr lang="en-US" sz="1200" kern="1200" dirty="0" smtClean="0">
                <a:solidFill>
                  <a:schemeClr val="tx1"/>
                </a:solidFill>
                <a:effectLst/>
                <a:latin typeface="Arial" pitchFamily="-107" charset="0"/>
                <a:ea typeface="+mn-ea"/>
                <a:cs typeface="+mn-cs"/>
              </a:rPr>
              <a:t>in the area of ease of use. The following are some examples: Access control</a:t>
            </a:r>
          </a:p>
          <a:p>
            <a:r>
              <a:rPr lang="en-US" sz="1200" kern="1200" dirty="0" smtClean="0">
                <a:solidFill>
                  <a:schemeClr val="tx1"/>
                </a:solidFill>
                <a:effectLst/>
                <a:latin typeface="Arial" pitchFamily="-107" charset="0"/>
                <a:ea typeface="+mn-ea"/>
                <a:cs typeface="+mn-cs"/>
              </a:rPr>
              <a:t>mechanisms require users to remember passwords and perhaps perform other</a:t>
            </a:r>
          </a:p>
          <a:p>
            <a:r>
              <a:rPr lang="en-US" sz="1200" kern="1200" dirty="0" smtClean="0">
                <a:solidFill>
                  <a:schemeClr val="tx1"/>
                </a:solidFill>
                <a:effectLst/>
                <a:latin typeface="Arial" pitchFamily="-107" charset="0"/>
                <a:ea typeface="+mn-ea"/>
                <a:cs typeface="+mn-cs"/>
              </a:rPr>
              <a:t>access control actions. Firewalls and other network security measures may</a:t>
            </a:r>
          </a:p>
          <a:p>
            <a:r>
              <a:rPr lang="en-US" sz="1200" kern="1200" dirty="0" smtClean="0">
                <a:solidFill>
                  <a:schemeClr val="tx1"/>
                </a:solidFill>
                <a:effectLst/>
                <a:latin typeface="Arial" pitchFamily="-107" charset="0"/>
                <a:ea typeface="+mn-ea"/>
                <a:cs typeface="+mn-cs"/>
              </a:rPr>
              <a:t>reduce available transmission capacity or slow response time. Virus-checking</a:t>
            </a:r>
          </a:p>
          <a:p>
            <a:r>
              <a:rPr lang="en-US" sz="1200" kern="1200" dirty="0" smtClean="0">
                <a:solidFill>
                  <a:schemeClr val="tx1"/>
                </a:solidFill>
                <a:effectLst/>
                <a:latin typeface="Arial" pitchFamily="-107" charset="0"/>
                <a:ea typeface="+mn-ea"/>
                <a:cs typeface="+mn-cs"/>
              </a:rPr>
              <a:t>software reduces available processing power and introduces the possibility of</a:t>
            </a:r>
          </a:p>
          <a:p>
            <a:r>
              <a:rPr lang="en-US" sz="1200" kern="1200" dirty="0" smtClean="0">
                <a:solidFill>
                  <a:schemeClr val="tx1"/>
                </a:solidFill>
                <a:effectLst/>
                <a:latin typeface="Arial" pitchFamily="-107" charset="0"/>
                <a:ea typeface="+mn-ea"/>
                <a:cs typeface="+mn-cs"/>
              </a:rPr>
              <a:t>system crashes or malfunctions due to improper interaction between the security</a:t>
            </a:r>
          </a:p>
          <a:p>
            <a:r>
              <a:rPr lang="en-US" sz="1200" kern="1200" dirty="0" smtClean="0">
                <a:solidFill>
                  <a:schemeClr val="tx1"/>
                </a:solidFill>
                <a:effectLst/>
                <a:latin typeface="Arial" pitchFamily="-107" charset="0"/>
                <a:ea typeface="+mn-ea"/>
                <a:cs typeface="+mn-cs"/>
              </a:rPr>
              <a:t>software and the operating system.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Cost of security versus cost of failure and recovery:  In addition to ease of use</a:t>
            </a:r>
          </a:p>
          <a:p>
            <a:r>
              <a:rPr lang="en-US" sz="1200" kern="1200" dirty="0" smtClean="0">
                <a:solidFill>
                  <a:schemeClr val="tx1"/>
                </a:solidFill>
                <a:effectLst/>
                <a:latin typeface="Arial" pitchFamily="-107" charset="0"/>
                <a:ea typeface="+mn-ea"/>
                <a:cs typeface="+mn-cs"/>
              </a:rPr>
              <a:t>and performance costs, there are direct monetary costs in implementing</a:t>
            </a:r>
          </a:p>
          <a:p>
            <a:r>
              <a:rPr lang="en-US" sz="1200" kern="1200" dirty="0" smtClean="0">
                <a:solidFill>
                  <a:schemeClr val="tx1"/>
                </a:solidFill>
                <a:effectLst/>
                <a:latin typeface="Arial" pitchFamily="-107" charset="0"/>
                <a:ea typeface="+mn-ea"/>
                <a:cs typeface="+mn-cs"/>
              </a:rPr>
              <a:t>and</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maintaining security measures. All of these costs must be balanced against</a:t>
            </a:r>
          </a:p>
          <a:p>
            <a:r>
              <a:rPr lang="en-US" sz="1200" kern="1200" dirty="0" smtClean="0">
                <a:solidFill>
                  <a:schemeClr val="tx1"/>
                </a:solidFill>
                <a:effectLst/>
                <a:latin typeface="Arial" pitchFamily="-107" charset="0"/>
                <a:ea typeface="+mn-ea"/>
                <a:cs typeface="+mn-cs"/>
              </a:rPr>
              <a:t>the cost of security failure and recovery if certain security measures are</a:t>
            </a:r>
          </a:p>
          <a:p>
            <a:r>
              <a:rPr lang="en-US" sz="1200" kern="1200" dirty="0" smtClean="0">
                <a:solidFill>
                  <a:schemeClr val="tx1"/>
                </a:solidFill>
                <a:effectLst/>
                <a:latin typeface="Arial" pitchFamily="-107" charset="0"/>
                <a:ea typeface="+mn-ea"/>
                <a:cs typeface="+mn-cs"/>
              </a:rPr>
              <a:t>lacking. The cost of security failure and recovery must take into account not</a:t>
            </a:r>
          </a:p>
          <a:p>
            <a:r>
              <a:rPr lang="en-US" sz="1200" kern="1200" dirty="0" smtClean="0">
                <a:solidFill>
                  <a:schemeClr val="tx1"/>
                </a:solidFill>
                <a:effectLst/>
                <a:latin typeface="Arial" pitchFamily="-107" charset="0"/>
                <a:ea typeface="+mn-ea"/>
                <a:cs typeface="+mn-cs"/>
              </a:rPr>
              <a:t>only the value of the assets being protected and the damages resulting from</a:t>
            </a:r>
          </a:p>
          <a:p>
            <a:r>
              <a:rPr lang="en-US" sz="1200" kern="1200" dirty="0" smtClean="0">
                <a:solidFill>
                  <a:schemeClr val="tx1"/>
                </a:solidFill>
                <a:effectLst/>
                <a:latin typeface="Arial" pitchFamily="-107" charset="0"/>
                <a:ea typeface="+mn-ea"/>
                <a:cs typeface="+mn-cs"/>
              </a:rPr>
              <a:t>a security violation, but also the risk, which is the probability that a particular</a:t>
            </a:r>
          </a:p>
          <a:p>
            <a:r>
              <a:rPr lang="en-US" sz="1200" kern="1200" dirty="0" smtClean="0">
                <a:solidFill>
                  <a:schemeClr val="tx1"/>
                </a:solidFill>
                <a:effectLst/>
                <a:latin typeface="Arial" pitchFamily="-107" charset="0"/>
                <a:ea typeface="+mn-ea"/>
                <a:cs typeface="+mn-cs"/>
              </a:rPr>
              <a:t>threat will exploit a particular vulnerability with a particular harmful</a:t>
            </a:r>
          </a:p>
          <a:p>
            <a:r>
              <a:rPr lang="en-US" sz="1200" kern="1200" dirty="0" smtClean="0">
                <a:solidFill>
                  <a:schemeClr val="tx1"/>
                </a:solidFill>
                <a:effectLst/>
                <a:latin typeface="Arial" pitchFamily="-107" charset="0"/>
                <a:ea typeface="+mn-ea"/>
                <a:cs typeface="+mn-cs"/>
              </a:rPr>
              <a:t>result.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Security policy is thus a business decision, possibly influenced by legal</a:t>
            </a:r>
          </a:p>
          <a:p>
            <a:r>
              <a:rPr lang="en-US" sz="1200" kern="1200" dirty="0" smtClean="0">
                <a:solidFill>
                  <a:schemeClr val="tx1"/>
                </a:solidFill>
                <a:effectLst/>
                <a:latin typeface="Arial" pitchFamily="-107" charset="0"/>
                <a:ea typeface="+mn-ea"/>
                <a:cs typeface="+mn-cs"/>
              </a:rPr>
              <a:t>requirements.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Prevention</a:t>
            </a:r>
            <a:r>
              <a:rPr lang="en-US" sz="1200" b="0" i="0" u="none" strike="noStrike" kern="1200" baseline="0" dirty="0" smtClean="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smtClean="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smtClean="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smtClean="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smtClean="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smtClean="0">
                <a:solidFill>
                  <a:schemeClr val="tx1"/>
                </a:solidFill>
                <a:latin typeface="Arial" pitchFamily="-107" charset="0"/>
                <a:ea typeface="+mn-ea"/>
                <a:cs typeface="+mn-cs"/>
              </a:rPr>
              <a:t>confidentiality of the transmitted data will be prevented.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Detection</a:t>
            </a:r>
            <a:r>
              <a:rPr lang="en-US" sz="1200" b="0" i="0" u="none" strike="noStrike" kern="1200" baseline="0" dirty="0" smtClean="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smtClean="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smtClean="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smtClean="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smtClean="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smtClean="0">
                <a:solidFill>
                  <a:schemeClr val="tx1"/>
                </a:solidFill>
                <a:latin typeface="Arial" pitchFamily="-107" charset="0"/>
                <a:ea typeface="+mn-ea"/>
                <a:cs typeface="+mn-cs"/>
              </a:rPr>
              <a:t>unavailable to legitimate users.</a:t>
            </a:r>
          </a:p>
          <a:p>
            <a:endParaRPr lang="en-US" sz="1200" b="0" i="0" u="none" strike="noStrike" kern="1200" baseline="0" dirty="0" smtClean="0">
              <a:solidFill>
                <a:schemeClr val="tx1"/>
              </a:solidFill>
              <a:latin typeface="Arial" pitchFamily="-107" charset="0"/>
              <a:ea typeface="+mn-ea"/>
              <a:cs typeface="+mn-cs"/>
            </a:endParaRPr>
          </a:p>
          <a:p>
            <a:r>
              <a:rPr lang="en-US" sz="1200" b="1" i="0" u="none" strike="noStrike" kern="1200" baseline="0" dirty="0" smtClean="0">
                <a:solidFill>
                  <a:schemeClr val="tx1"/>
                </a:solidFill>
                <a:latin typeface="Arial" pitchFamily="-107" charset="0"/>
                <a:ea typeface="+mn-ea"/>
                <a:cs typeface="+mn-cs"/>
              </a:rPr>
              <a:t>• Response</a:t>
            </a:r>
            <a:r>
              <a:rPr lang="en-US" sz="1200" b="0" i="0" u="none" strike="noStrike" kern="1200" baseline="0" dirty="0" smtClean="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smtClean="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smtClean="0">
                <a:solidFill>
                  <a:schemeClr val="tx1"/>
                </a:solidFill>
                <a:latin typeface="Arial" pitchFamily="-107" charset="0"/>
                <a:ea typeface="+mn-ea"/>
                <a:cs typeface="+mn-cs"/>
              </a:rPr>
              <a:t>attack and prevent further damage.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Recovery:</a:t>
            </a:r>
            <a:r>
              <a:rPr lang="en-US" sz="1200" b="0" i="0" u="none" strike="noStrike" kern="1200" baseline="0" dirty="0" smtClean="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smtClean="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Those who are “consumers” of computer security services and mechanisms (e.g., system</a:t>
            </a:r>
          </a:p>
          <a:p>
            <a:r>
              <a:rPr lang="en-US" sz="1200" kern="1200" dirty="0" smtClean="0">
                <a:solidFill>
                  <a:schemeClr val="tx1"/>
                </a:solidFill>
                <a:effectLst/>
                <a:latin typeface="Arial" pitchFamily="-107" charset="0"/>
                <a:ea typeface="+mn-ea"/>
                <a:cs typeface="+mn-cs"/>
              </a:rPr>
              <a:t>managers, vendors, customers, and end users) desire a belief that the security</a:t>
            </a:r>
          </a:p>
          <a:p>
            <a:r>
              <a:rPr lang="en-US" sz="1200" kern="1200" dirty="0" smtClean="0">
                <a:solidFill>
                  <a:schemeClr val="tx1"/>
                </a:solidFill>
                <a:effectLst/>
                <a:latin typeface="Arial" pitchFamily="-107" charset="0"/>
                <a:ea typeface="+mn-ea"/>
                <a:cs typeface="+mn-cs"/>
              </a:rPr>
              <a:t>measures in place work as intended. That is, security consumers want to feel that the</a:t>
            </a:r>
          </a:p>
          <a:p>
            <a:r>
              <a:rPr lang="en-US" sz="1200" kern="1200" dirty="0" smtClean="0">
                <a:solidFill>
                  <a:schemeClr val="tx1"/>
                </a:solidFill>
                <a:effectLst/>
                <a:latin typeface="Arial" pitchFamily="-107" charset="0"/>
                <a:ea typeface="+mn-ea"/>
                <a:cs typeface="+mn-cs"/>
              </a:rPr>
              <a:t>security infrastructure of their systems meet security requirements and enforce security</a:t>
            </a:r>
          </a:p>
          <a:p>
            <a:r>
              <a:rPr lang="en-US" sz="1200" kern="1200" dirty="0" smtClean="0">
                <a:solidFill>
                  <a:schemeClr val="tx1"/>
                </a:solidFill>
                <a:effectLst/>
                <a:latin typeface="Arial" pitchFamily="-107" charset="0"/>
                <a:ea typeface="+mn-ea"/>
                <a:cs typeface="+mn-cs"/>
              </a:rPr>
              <a:t>policies. These considerations bring us to the concepts of assurance and evaluation.</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Assurance</a:t>
            </a:r>
            <a:r>
              <a:rPr lang="en-US" sz="1200" kern="1200" dirty="0" smtClean="0">
                <a:solidFill>
                  <a:schemeClr val="tx1"/>
                </a:solidFill>
                <a:effectLst/>
                <a:latin typeface="Arial" pitchFamily="-107" charset="0"/>
                <a:ea typeface="+mn-ea"/>
                <a:cs typeface="+mn-cs"/>
              </a:rPr>
              <a:t>  is an attribute of an information system that provides grounds for</a:t>
            </a:r>
          </a:p>
          <a:p>
            <a:r>
              <a:rPr lang="en-US" sz="1200" kern="1200" dirty="0" smtClean="0">
                <a:solidFill>
                  <a:schemeClr val="tx1"/>
                </a:solidFill>
                <a:effectLst/>
                <a:latin typeface="Arial" pitchFamily="-107" charset="0"/>
                <a:ea typeface="+mn-ea"/>
                <a:cs typeface="+mn-cs"/>
              </a:rPr>
              <a:t>having confidence that the system operates such that the system’s security policy is</a:t>
            </a:r>
          </a:p>
          <a:p>
            <a:r>
              <a:rPr lang="en-US" sz="1200" kern="1200" dirty="0" smtClean="0">
                <a:solidFill>
                  <a:schemeClr val="tx1"/>
                </a:solidFill>
                <a:effectLst/>
                <a:latin typeface="Arial" pitchFamily="-107" charset="0"/>
                <a:ea typeface="+mn-ea"/>
                <a:cs typeface="+mn-cs"/>
              </a:rPr>
              <a:t>enforced. This encompasses both system design and system implementation. Thus,</a:t>
            </a:r>
          </a:p>
          <a:p>
            <a:r>
              <a:rPr lang="en-US" sz="1200" kern="1200" dirty="0" smtClean="0">
                <a:solidFill>
                  <a:schemeClr val="tx1"/>
                </a:solidFill>
                <a:effectLst/>
                <a:latin typeface="Arial" pitchFamily="-107" charset="0"/>
                <a:ea typeface="+mn-ea"/>
                <a:cs typeface="+mn-cs"/>
              </a:rPr>
              <a:t>assurance deals with the questions, “Does the security system design meet its requirements?”</a:t>
            </a:r>
          </a:p>
          <a:p>
            <a:r>
              <a:rPr lang="en-US" sz="1200" kern="1200" dirty="0" smtClean="0">
                <a:solidFill>
                  <a:schemeClr val="tx1"/>
                </a:solidFill>
                <a:effectLst/>
                <a:latin typeface="Arial" pitchFamily="-107" charset="0"/>
                <a:ea typeface="+mn-ea"/>
                <a:cs typeface="+mn-cs"/>
              </a:rPr>
              <a:t>and “Does the security system implementation meet its specifications?”</a:t>
            </a:r>
          </a:p>
          <a:p>
            <a:r>
              <a:rPr lang="en-US" sz="1200" kern="1200" dirty="0" smtClean="0">
                <a:solidFill>
                  <a:schemeClr val="tx1"/>
                </a:solidFill>
                <a:effectLst/>
                <a:latin typeface="Arial" pitchFamily="-107" charset="0"/>
                <a:ea typeface="+mn-ea"/>
                <a:cs typeface="+mn-cs"/>
              </a:rPr>
              <a:t>Assurance is expressed as a degree of confidence, not in terms of a formal proof that</a:t>
            </a:r>
          </a:p>
          <a:p>
            <a:r>
              <a:rPr lang="en-US" sz="1200" kern="1200" dirty="0" smtClean="0">
                <a:solidFill>
                  <a:schemeClr val="tx1"/>
                </a:solidFill>
                <a:effectLst/>
                <a:latin typeface="Arial" pitchFamily="-107" charset="0"/>
                <a:ea typeface="+mn-ea"/>
                <a:cs typeface="+mn-cs"/>
              </a:rPr>
              <a:t>a design or implementation is correct. The state of the art in proving designs and</a:t>
            </a:r>
          </a:p>
          <a:p>
            <a:r>
              <a:rPr lang="en-US" sz="1200" kern="1200" dirty="0" smtClean="0">
                <a:solidFill>
                  <a:schemeClr val="tx1"/>
                </a:solidFill>
                <a:effectLst/>
                <a:latin typeface="Arial" pitchFamily="-107" charset="0"/>
                <a:ea typeface="+mn-ea"/>
                <a:cs typeface="+mn-cs"/>
              </a:rPr>
              <a:t>implementations is such that it is not possible to provide absolute proof. Much work</a:t>
            </a:r>
          </a:p>
          <a:p>
            <a:r>
              <a:rPr lang="en-US" sz="1200" kern="1200" dirty="0" smtClean="0">
                <a:solidFill>
                  <a:schemeClr val="tx1"/>
                </a:solidFill>
                <a:effectLst/>
                <a:latin typeface="Arial" pitchFamily="-107" charset="0"/>
                <a:ea typeface="+mn-ea"/>
                <a:cs typeface="+mn-cs"/>
              </a:rPr>
              <a:t>has been done in developing formal models that define requirements and characterize</a:t>
            </a:r>
          </a:p>
          <a:p>
            <a:r>
              <a:rPr lang="en-US" sz="1200" kern="1200" dirty="0" smtClean="0">
                <a:solidFill>
                  <a:schemeClr val="tx1"/>
                </a:solidFill>
                <a:effectLst/>
                <a:latin typeface="Arial" pitchFamily="-107" charset="0"/>
                <a:ea typeface="+mn-ea"/>
                <a:cs typeface="+mn-cs"/>
              </a:rPr>
              <a:t>designs and implementations, together with logical and mathematical techniques</a:t>
            </a:r>
          </a:p>
          <a:p>
            <a:r>
              <a:rPr lang="en-US" sz="1200" kern="1200" dirty="0" smtClean="0">
                <a:solidFill>
                  <a:schemeClr val="tx1"/>
                </a:solidFill>
                <a:effectLst/>
                <a:latin typeface="Arial" pitchFamily="-107" charset="0"/>
                <a:ea typeface="+mn-ea"/>
                <a:cs typeface="+mn-cs"/>
              </a:rPr>
              <a:t>for addressing these issues. But assurance is still a matter of degree.</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Evaluation</a:t>
            </a:r>
            <a:r>
              <a:rPr lang="en-US" sz="1200" kern="1200" dirty="0" smtClean="0">
                <a:solidFill>
                  <a:schemeClr val="tx1"/>
                </a:solidFill>
                <a:effectLst/>
                <a:latin typeface="Arial" pitchFamily="-107" charset="0"/>
                <a:ea typeface="+mn-ea"/>
                <a:cs typeface="+mn-cs"/>
              </a:rPr>
              <a:t>  is the process of examining a computer product or system with respect</a:t>
            </a:r>
          </a:p>
          <a:p>
            <a:r>
              <a:rPr lang="en-US" sz="1200" kern="1200" dirty="0" smtClean="0">
                <a:solidFill>
                  <a:schemeClr val="tx1"/>
                </a:solidFill>
                <a:effectLst/>
                <a:latin typeface="Arial" pitchFamily="-107" charset="0"/>
                <a:ea typeface="+mn-ea"/>
                <a:cs typeface="+mn-cs"/>
              </a:rPr>
              <a:t>to certain criteria. Evaluation involves testing and may also involve formal analytic or</a:t>
            </a:r>
          </a:p>
          <a:p>
            <a:r>
              <a:rPr lang="en-US" sz="1200" kern="1200" dirty="0" smtClean="0">
                <a:solidFill>
                  <a:schemeClr val="tx1"/>
                </a:solidFill>
                <a:effectLst/>
                <a:latin typeface="Arial" pitchFamily="-107" charset="0"/>
                <a:ea typeface="+mn-ea"/>
                <a:cs typeface="+mn-cs"/>
              </a:rPr>
              <a:t>mathematical techniques. The central thrust of work in this area is the development of</a:t>
            </a:r>
          </a:p>
          <a:p>
            <a:r>
              <a:rPr lang="en-US" sz="1200" kern="1200" dirty="0" smtClean="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smtClean="0">
                <a:solidFill>
                  <a:schemeClr val="tx1"/>
                </a:solidFill>
                <a:effectLst/>
                <a:latin typeface="Arial" pitchFamily="-107" charset="0"/>
                <a:ea typeface="+mn-ea"/>
                <a:cs typeface="+mn-cs"/>
              </a:rPr>
              <a:t>and mechanisms) and that are broadly supported for making product comparisons.</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07" charset="0"/>
                <a:ea typeface="+mn-ea"/>
                <a:cs typeface="+mn-cs"/>
              </a:rPr>
              <a:t> Many of the security techniques and applications described in this book have been</a:t>
            </a:r>
          </a:p>
          <a:p>
            <a:r>
              <a:rPr lang="en-US" sz="1200" kern="1200" dirty="0" smtClean="0">
                <a:solidFill>
                  <a:schemeClr val="tx1"/>
                </a:solidFill>
                <a:effectLst/>
                <a:latin typeface="Arial" pitchFamily="-107" charset="0"/>
                <a:ea typeface="+mn-ea"/>
                <a:cs typeface="+mn-cs"/>
              </a:rPr>
              <a:t>specified as standards. Additionally, standards have been developed to cover management</a:t>
            </a:r>
          </a:p>
          <a:p>
            <a:r>
              <a:rPr lang="en-US" sz="1200" kern="1200" dirty="0" smtClean="0">
                <a:solidFill>
                  <a:schemeClr val="tx1"/>
                </a:solidFill>
                <a:effectLst/>
                <a:latin typeface="Arial" pitchFamily="-107" charset="0"/>
                <a:ea typeface="+mn-ea"/>
                <a:cs typeface="+mn-cs"/>
              </a:rPr>
              <a:t>practices and the overall architecture of security mechanisms and services.</a:t>
            </a:r>
          </a:p>
          <a:p>
            <a:r>
              <a:rPr lang="en-US" sz="1200" kern="1200" dirty="0" smtClean="0">
                <a:solidFill>
                  <a:schemeClr val="tx1"/>
                </a:solidFill>
                <a:effectLst/>
                <a:latin typeface="Arial" pitchFamily="-107" charset="0"/>
                <a:ea typeface="+mn-ea"/>
                <a:cs typeface="+mn-cs"/>
              </a:rPr>
              <a:t>Throughout this book, we will describe the most important standards in use or that</a:t>
            </a:r>
          </a:p>
          <a:p>
            <a:r>
              <a:rPr lang="en-US" sz="1200" kern="1200" dirty="0" smtClean="0">
                <a:solidFill>
                  <a:schemeClr val="tx1"/>
                </a:solidFill>
                <a:effectLst/>
                <a:latin typeface="Arial" pitchFamily="-107" charset="0"/>
                <a:ea typeface="+mn-ea"/>
                <a:cs typeface="+mn-cs"/>
              </a:rPr>
              <a:t>are being developed for various aspects of computer security. Various organizations</a:t>
            </a:r>
          </a:p>
          <a:p>
            <a:r>
              <a:rPr lang="en-US" sz="1200" kern="1200" dirty="0" smtClean="0">
                <a:solidFill>
                  <a:schemeClr val="tx1"/>
                </a:solidFill>
                <a:effectLst/>
                <a:latin typeface="Arial" pitchFamily="-107" charset="0"/>
                <a:ea typeface="+mn-ea"/>
                <a:cs typeface="+mn-cs"/>
              </a:rPr>
              <a:t>have been involved in the development or promotion of these standards. The most</a:t>
            </a:r>
          </a:p>
          <a:p>
            <a:r>
              <a:rPr lang="en-US" sz="1200" kern="1200" dirty="0" smtClean="0">
                <a:solidFill>
                  <a:schemeClr val="tx1"/>
                </a:solidFill>
                <a:effectLst/>
                <a:latin typeface="Arial" pitchFamily="-107" charset="0"/>
                <a:ea typeface="+mn-ea"/>
                <a:cs typeface="+mn-cs"/>
              </a:rPr>
              <a:t>important (in the current context) of these organizations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National Institute of Standards and Technology</a:t>
            </a:r>
            <a:r>
              <a:rPr lang="en-US" sz="1200" kern="1200" dirty="0" smtClean="0">
                <a:solidFill>
                  <a:schemeClr val="tx1"/>
                </a:solidFill>
                <a:effectLst/>
                <a:latin typeface="Arial" pitchFamily="-107" charset="0"/>
                <a:ea typeface="+mn-ea"/>
                <a:cs typeface="+mn-cs"/>
              </a:rPr>
              <a:t>:  NIST is a U.S. federal agency</a:t>
            </a:r>
          </a:p>
          <a:p>
            <a:r>
              <a:rPr lang="en-US" sz="1200" kern="1200" dirty="0" smtClean="0">
                <a:solidFill>
                  <a:schemeClr val="tx1"/>
                </a:solidFill>
                <a:effectLst/>
                <a:latin typeface="Arial" pitchFamily="-107" charset="0"/>
                <a:ea typeface="+mn-ea"/>
                <a:cs typeface="+mn-cs"/>
              </a:rPr>
              <a:t>that deals with measurement science, standards, and technology related to U.S.</a:t>
            </a:r>
          </a:p>
          <a:p>
            <a:r>
              <a:rPr lang="en-US" sz="1200" kern="1200" dirty="0" smtClean="0">
                <a:solidFill>
                  <a:schemeClr val="tx1"/>
                </a:solidFill>
                <a:effectLst/>
                <a:latin typeface="Arial" pitchFamily="-107" charset="0"/>
                <a:ea typeface="+mn-ea"/>
                <a:cs typeface="+mn-cs"/>
              </a:rPr>
              <a:t>government use and to the promotion of U.S. private sector innovation. Despite</a:t>
            </a:r>
          </a:p>
          <a:p>
            <a:r>
              <a:rPr lang="en-US" sz="1200" kern="1200" dirty="0" smtClean="0">
                <a:solidFill>
                  <a:schemeClr val="tx1"/>
                </a:solidFill>
                <a:effectLst/>
                <a:latin typeface="Arial" pitchFamily="-107" charset="0"/>
                <a:ea typeface="+mn-ea"/>
                <a:cs typeface="+mn-cs"/>
              </a:rPr>
              <a:t>its national scope, NIST Federal Information Processing Standards (FIPS) and</a:t>
            </a:r>
          </a:p>
          <a:p>
            <a:r>
              <a:rPr lang="en-US" sz="1200" kern="1200" dirty="0" smtClean="0">
                <a:solidFill>
                  <a:schemeClr val="tx1"/>
                </a:solidFill>
                <a:effectLst/>
                <a:latin typeface="Arial" pitchFamily="-107" charset="0"/>
                <a:ea typeface="+mn-ea"/>
                <a:cs typeface="+mn-cs"/>
              </a:rPr>
              <a:t>Special Publications (SP) have a worldwide impact.</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 Internet Society</a:t>
            </a:r>
            <a:r>
              <a:rPr lang="en-US" sz="1200" kern="1200" dirty="0" smtClean="0">
                <a:solidFill>
                  <a:schemeClr val="tx1"/>
                </a:solidFill>
                <a:effectLst/>
                <a:latin typeface="Arial" pitchFamily="-107" charset="0"/>
                <a:ea typeface="+mn-ea"/>
                <a:cs typeface="+mn-cs"/>
              </a:rPr>
              <a:t>: ISOC is a professional membership society with worldwide</a:t>
            </a:r>
          </a:p>
          <a:p>
            <a:r>
              <a:rPr lang="en-US" sz="1200" kern="1200" dirty="0" smtClean="0">
                <a:solidFill>
                  <a:schemeClr val="tx1"/>
                </a:solidFill>
                <a:effectLst/>
                <a:latin typeface="Arial" pitchFamily="-107" charset="0"/>
                <a:ea typeface="+mn-ea"/>
                <a:cs typeface="+mn-cs"/>
              </a:rPr>
              <a:t>organizational and individual membership. It provides leadership in addressing</a:t>
            </a:r>
          </a:p>
          <a:p>
            <a:r>
              <a:rPr lang="en-US" sz="1200" kern="1200" dirty="0" smtClean="0">
                <a:solidFill>
                  <a:schemeClr val="tx1"/>
                </a:solidFill>
                <a:effectLst/>
                <a:latin typeface="Arial" pitchFamily="-107" charset="0"/>
                <a:ea typeface="+mn-ea"/>
                <a:cs typeface="+mn-cs"/>
              </a:rPr>
              <a:t>issues that confront the future of the Internet, and is the organization home</a:t>
            </a:r>
          </a:p>
          <a:p>
            <a:r>
              <a:rPr lang="en-US" sz="1200" kern="1200" dirty="0" smtClean="0">
                <a:solidFill>
                  <a:schemeClr val="tx1"/>
                </a:solidFill>
                <a:effectLst/>
                <a:latin typeface="Arial" pitchFamily="-107" charset="0"/>
                <a:ea typeface="+mn-ea"/>
                <a:cs typeface="+mn-cs"/>
              </a:rPr>
              <a:t>for the groups responsible for Internet infrastructure standards, including the</a:t>
            </a:r>
          </a:p>
          <a:p>
            <a:r>
              <a:rPr lang="en-US" sz="1200" kern="1200" dirty="0" smtClean="0">
                <a:solidFill>
                  <a:schemeClr val="tx1"/>
                </a:solidFill>
                <a:effectLst/>
                <a:latin typeface="Arial" pitchFamily="-107" charset="0"/>
                <a:ea typeface="+mn-ea"/>
                <a:cs typeface="+mn-cs"/>
              </a:rPr>
              <a:t>Internet Engineering Task Force (IETF) and the Internet Architecture Board</a:t>
            </a:r>
          </a:p>
          <a:p>
            <a:r>
              <a:rPr lang="en-US" sz="1200" kern="1200" dirty="0" smtClean="0">
                <a:solidFill>
                  <a:schemeClr val="tx1"/>
                </a:solidFill>
                <a:effectLst/>
                <a:latin typeface="Arial" pitchFamily="-107" charset="0"/>
                <a:ea typeface="+mn-ea"/>
                <a:cs typeface="+mn-cs"/>
              </a:rPr>
              <a:t>(IAB). These organizations develop Internet standards and related specifications,</a:t>
            </a:r>
          </a:p>
          <a:p>
            <a:r>
              <a:rPr lang="en-US" sz="1200" kern="1200" dirty="0" smtClean="0">
                <a:solidFill>
                  <a:schemeClr val="tx1"/>
                </a:solidFill>
                <a:effectLst/>
                <a:latin typeface="Arial" pitchFamily="-107" charset="0"/>
                <a:ea typeface="+mn-ea"/>
                <a:cs typeface="+mn-cs"/>
              </a:rPr>
              <a:t>all of which are published as Requests for Comments (RFCs).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ITU-T</a:t>
            </a:r>
            <a:r>
              <a:rPr lang="en-US" sz="1200" kern="1200" dirty="0" smtClean="0">
                <a:solidFill>
                  <a:schemeClr val="tx1"/>
                </a:solidFill>
                <a:effectLst/>
                <a:latin typeface="Arial" pitchFamily="-107" charset="0"/>
                <a:ea typeface="+mn-ea"/>
                <a:cs typeface="+mn-cs"/>
              </a:rPr>
              <a:t>: The International Telecommunication Union (ITU) is a United Nations</a:t>
            </a:r>
          </a:p>
          <a:p>
            <a:r>
              <a:rPr lang="en-US" sz="1200" kern="1200" dirty="0" smtClean="0">
                <a:solidFill>
                  <a:schemeClr val="tx1"/>
                </a:solidFill>
                <a:effectLst/>
                <a:latin typeface="Arial" pitchFamily="-107" charset="0"/>
                <a:ea typeface="+mn-ea"/>
                <a:cs typeface="+mn-cs"/>
              </a:rPr>
              <a:t>agency in which governments and the private sector coordinate global telecom</a:t>
            </a:r>
          </a:p>
          <a:p>
            <a:r>
              <a:rPr lang="en-US" sz="1200" kern="1200" dirty="0" smtClean="0">
                <a:solidFill>
                  <a:schemeClr val="tx1"/>
                </a:solidFill>
                <a:effectLst/>
                <a:latin typeface="Arial" pitchFamily="-107" charset="0"/>
                <a:ea typeface="+mn-ea"/>
                <a:cs typeface="+mn-cs"/>
              </a:rPr>
              <a:t>networks and services. The ITU Telecommunication Standardization Sector</a:t>
            </a:r>
          </a:p>
          <a:p>
            <a:r>
              <a:rPr lang="en-US" sz="1200" kern="1200" dirty="0" smtClean="0">
                <a:solidFill>
                  <a:schemeClr val="tx1"/>
                </a:solidFill>
                <a:effectLst/>
                <a:latin typeface="Arial" pitchFamily="-107" charset="0"/>
                <a:ea typeface="+mn-ea"/>
                <a:cs typeface="+mn-cs"/>
              </a:rPr>
              <a:t>(ITU-T) is one of the three sectors of the ITU. ITU-T’s mission is the production</a:t>
            </a:r>
          </a:p>
          <a:p>
            <a:r>
              <a:rPr lang="en-US" sz="1200" kern="1200" dirty="0" smtClean="0">
                <a:solidFill>
                  <a:schemeClr val="tx1"/>
                </a:solidFill>
                <a:effectLst/>
                <a:latin typeface="Arial" pitchFamily="-107" charset="0"/>
                <a:ea typeface="+mn-ea"/>
                <a:cs typeface="+mn-cs"/>
              </a:rPr>
              <a:t>of standards covering all fields of telecommunications. ITU-T standards</a:t>
            </a:r>
          </a:p>
          <a:p>
            <a:r>
              <a:rPr lang="en-US" sz="1200" kern="1200" dirty="0" smtClean="0">
                <a:solidFill>
                  <a:schemeClr val="tx1"/>
                </a:solidFill>
                <a:effectLst/>
                <a:latin typeface="Arial" pitchFamily="-107" charset="0"/>
                <a:ea typeface="+mn-ea"/>
                <a:cs typeface="+mn-cs"/>
              </a:rPr>
              <a:t>are referred to as Recommendations.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ISO:</a:t>
            </a:r>
            <a:r>
              <a:rPr lang="en-US" sz="1200" kern="1200" dirty="0" smtClean="0">
                <a:solidFill>
                  <a:schemeClr val="tx1"/>
                </a:solidFill>
                <a:effectLst/>
                <a:latin typeface="Arial" pitchFamily="-107" charset="0"/>
                <a:ea typeface="+mn-ea"/>
                <a:cs typeface="+mn-cs"/>
              </a:rPr>
              <a:t> The International Organization for Standardization (ISO) is a worldwide</a:t>
            </a:r>
          </a:p>
          <a:p>
            <a:r>
              <a:rPr lang="en-US" sz="1200" kern="1200" dirty="0" smtClean="0">
                <a:solidFill>
                  <a:schemeClr val="tx1"/>
                </a:solidFill>
                <a:effectLst/>
                <a:latin typeface="Arial" pitchFamily="-107" charset="0"/>
                <a:ea typeface="+mn-ea"/>
                <a:cs typeface="+mn-cs"/>
              </a:rPr>
              <a:t>federation of national standards bodies from more than 140 countries. ISO is a</a:t>
            </a:r>
          </a:p>
          <a:p>
            <a:r>
              <a:rPr lang="en-US" sz="1200" kern="1200" dirty="0" smtClean="0">
                <a:solidFill>
                  <a:schemeClr val="tx1"/>
                </a:solidFill>
                <a:effectLst/>
                <a:latin typeface="Arial" pitchFamily="-107" charset="0"/>
                <a:ea typeface="+mn-ea"/>
                <a:cs typeface="+mn-cs"/>
              </a:rPr>
              <a:t>nongovernmental organization that promotes the development of standardization</a:t>
            </a:r>
          </a:p>
          <a:p>
            <a:r>
              <a:rPr lang="en-US" sz="1200" kern="1200" dirty="0" smtClean="0">
                <a:solidFill>
                  <a:schemeClr val="tx1"/>
                </a:solidFill>
                <a:effectLst/>
                <a:latin typeface="Arial" pitchFamily="-107" charset="0"/>
                <a:ea typeface="+mn-ea"/>
                <a:cs typeface="+mn-cs"/>
              </a:rPr>
              <a:t>and related activities with a view to facilitating the international exchange</a:t>
            </a:r>
          </a:p>
          <a:p>
            <a:r>
              <a:rPr lang="en-US" sz="1200" kern="1200" dirty="0" smtClean="0">
                <a:solidFill>
                  <a:schemeClr val="tx1"/>
                </a:solidFill>
                <a:effectLst/>
                <a:latin typeface="Arial" pitchFamily="-107" charset="0"/>
                <a:ea typeface="+mn-ea"/>
                <a:cs typeface="+mn-cs"/>
              </a:rPr>
              <a:t>of goods and services, and to developing cooperation in the spheres of intellectual,</a:t>
            </a:r>
          </a:p>
          <a:p>
            <a:r>
              <a:rPr lang="en-US" sz="1200" kern="1200" dirty="0" smtClean="0">
                <a:solidFill>
                  <a:schemeClr val="tx1"/>
                </a:solidFill>
                <a:effectLst/>
                <a:latin typeface="Arial" pitchFamily="-107" charset="0"/>
                <a:ea typeface="+mn-ea"/>
                <a:cs typeface="+mn-cs"/>
              </a:rPr>
              <a:t>scientific, technological, and economic activity. ISO’s work results in</a:t>
            </a:r>
          </a:p>
          <a:p>
            <a:r>
              <a:rPr lang="en-US" sz="1200" kern="1200" dirty="0" smtClean="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26</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dirty="0" smtClean="0">
                <a:solidFill>
                  <a:schemeClr val="tx1"/>
                </a:solidFill>
                <a:effectLst/>
                <a:latin typeface="Arial" pitchFamily="-107" charset="0"/>
                <a:ea typeface="+mn-ea"/>
                <a:cs typeface="+mn-cs"/>
              </a:rPr>
              <a:t> The NIST Internal/Interagency Report NISTIR 7298 (</a:t>
            </a:r>
            <a:r>
              <a:rPr lang="en-US" sz="1200" i="1" kern="1200" dirty="0" smtClean="0">
                <a:solidFill>
                  <a:schemeClr val="tx1"/>
                </a:solidFill>
                <a:effectLst/>
                <a:latin typeface="Arial" pitchFamily="-107" charset="0"/>
                <a:ea typeface="+mn-ea"/>
                <a:cs typeface="+mn-cs"/>
              </a:rPr>
              <a:t>Glossary of Key Information</a:t>
            </a:r>
          </a:p>
          <a:p>
            <a:r>
              <a:rPr lang="en-US" sz="1200" i="1" kern="1200" dirty="0" smtClean="0">
                <a:solidFill>
                  <a:schemeClr val="tx1"/>
                </a:solidFill>
                <a:effectLst/>
                <a:latin typeface="Arial" pitchFamily="-107" charset="0"/>
                <a:ea typeface="+mn-ea"/>
                <a:cs typeface="+mn-cs"/>
              </a:rPr>
              <a:t>Security Terms </a:t>
            </a:r>
            <a:r>
              <a:rPr lang="en-US" sz="1200" kern="1200" dirty="0" smtClean="0">
                <a:solidFill>
                  <a:schemeClr val="tx1"/>
                </a:solidFill>
                <a:effectLst/>
                <a:latin typeface="Arial" pitchFamily="-107" charset="0"/>
                <a:ea typeface="+mn-ea"/>
                <a:cs typeface="+mn-cs"/>
              </a:rPr>
              <a:t>, May 2013) defines the term </a:t>
            </a:r>
            <a:r>
              <a:rPr lang="en-US" sz="1200" i="1" kern="1200" dirty="0" smtClean="0">
                <a:solidFill>
                  <a:schemeClr val="tx1"/>
                </a:solidFill>
                <a:effectLst/>
                <a:latin typeface="Arial" pitchFamily="-107" charset="0"/>
                <a:ea typeface="+mn-ea"/>
                <a:cs typeface="+mn-cs"/>
              </a:rPr>
              <a:t>computer security</a:t>
            </a:r>
            <a:r>
              <a:rPr lang="en-US" sz="1200" kern="1200" dirty="0" smtClean="0">
                <a:solidFill>
                  <a:schemeClr val="tx1"/>
                </a:solidFill>
                <a:effectLst/>
                <a:latin typeface="Arial" pitchFamily="-107" charset="0"/>
                <a:ea typeface="+mn-ea"/>
                <a:cs typeface="+mn-cs"/>
              </a:rPr>
              <a:t>  as follows:</a:t>
            </a:r>
          </a:p>
          <a:p>
            <a:endParaRPr lang="en-US" sz="1200" b="0" kern="1200" baseline="0" dirty="0" smtClean="0">
              <a:solidFill>
                <a:schemeClr val="tx1"/>
              </a:solidFill>
              <a:latin typeface="Arial" pitchFamily="-107" charset="0"/>
              <a:ea typeface="+mn-ea"/>
              <a:cs typeface="+mn-cs"/>
            </a:endParaRP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Computer Security: </a:t>
            </a:r>
            <a:r>
              <a:rPr lang="en-US" sz="1200" kern="1200" dirty="0" smtClean="0">
                <a:solidFill>
                  <a:schemeClr val="tx1"/>
                </a:solidFill>
                <a:effectLst/>
                <a:latin typeface="Arial" pitchFamily="-107" charset="0"/>
                <a:ea typeface="+mn-ea"/>
                <a:cs typeface="+mn-cs"/>
              </a:rPr>
              <a:t> Measures and controls that ensure confidentiality, integrity,</a:t>
            </a:r>
          </a:p>
          <a:p>
            <a:r>
              <a:rPr lang="en-US" sz="1200" kern="1200" dirty="0" smtClean="0">
                <a:solidFill>
                  <a:schemeClr val="tx1"/>
                </a:solidFill>
                <a:effectLst/>
                <a:latin typeface="Arial" pitchFamily="-107" charset="0"/>
                <a:ea typeface="+mn-ea"/>
                <a:cs typeface="+mn-cs"/>
              </a:rPr>
              <a:t>and availability of information system assets including hardware, software, firmware,</a:t>
            </a:r>
          </a:p>
          <a:p>
            <a:r>
              <a:rPr lang="en-US" sz="1200" kern="1200" dirty="0" smtClean="0">
                <a:solidFill>
                  <a:schemeClr val="tx1"/>
                </a:solidFill>
                <a:effectLst/>
                <a:latin typeface="Arial" pitchFamily="-107" charset="0"/>
                <a:ea typeface="+mn-ea"/>
                <a:cs typeface="+mn-cs"/>
              </a:rPr>
              <a:t>and information being processed, stored, and communicated.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kern="1200" baseline="0" dirty="0" smtClean="0">
                <a:solidFill>
                  <a:schemeClr val="tx1"/>
                </a:solidFill>
                <a:latin typeface="Arial" pitchFamily="-107" charset="0"/>
                <a:ea typeface="+mn-ea"/>
                <a:cs typeface="+mn-cs"/>
              </a:rPr>
              <a:t>security: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confidentiality : Assures that private or confidential information is</a:t>
            </a:r>
          </a:p>
          <a:p>
            <a:r>
              <a:rPr lang="en-US" sz="1200" b="0" kern="1200" baseline="0" dirty="0" smtClean="0">
                <a:solidFill>
                  <a:schemeClr val="tx1"/>
                </a:solidFill>
                <a:latin typeface="Arial" pitchFamily="-107" charset="0"/>
                <a:ea typeface="+mn-ea"/>
                <a:cs typeface="+mn-cs"/>
              </a:rPr>
              <a:t>not made available or disclosed to unauthorized individuals.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Privacy : Assures that individuals control or influence what information</a:t>
            </a:r>
          </a:p>
          <a:p>
            <a:r>
              <a:rPr lang="en-US" sz="1200" b="0" kern="1200" baseline="0" dirty="0" smtClean="0">
                <a:solidFill>
                  <a:schemeClr val="tx1"/>
                </a:solidFill>
                <a:latin typeface="Arial" pitchFamily="-107" charset="0"/>
                <a:ea typeface="+mn-ea"/>
                <a:cs typeface="+mn-cs"/>
              </a:rPr>
              <a:t>related to them may be collected and stored and by whom and to whom</a:t>
            </a:r>
          </a:p>
          <a:p>
            <a:r>
              <a:rPr lang="en-US" sz="1200" b="0" kern="1200" baseline="0" dirty="0" smtClean="0">
                <a:solidFill>
                  <a:schemeClr val="tx1"/>
                </a:solidFill>
                <a:latin typeface="Arial" pitchFamily="-107" charset="0"/>
                <a:ea typeface="+mn-ea"/>
                <a:cs typeface="+mn-cs"/>
              </a:rPr>
              <a:t>that information may be disclosed.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integrity : Assures that information and programs are changed only</a:t>
            </a:r>
          </a:p>
          <a:p>
            <a:r>
              <a:rPr lang="en-US" sz="1200" b="0" kern="1200" baseline="0" dirty="0" smtClean="0">
                <a:solidFill>
                  <a:schemeClr val="tx1"/>
                </a:solidFill>
                <a:latin typeface="Arial" pitchFamily="-107" charset="0"/>
                <a:ea typeface="+mn-ea"/>
                <a:cs typeface="+mn-cs"/>
              </a:rPr>
              <a:t>in a specified and authorized manner.</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System integrity : Assures that a system performs its intended function in</a:t>
            </a:r>
          </a:p>
          <a:p>
            <a:r>
              <a:rPr lang="en-US" sz="1200" b="0" kern="1200" baseline="0" dirty="0" smtClean="0">
                <a:solidFill>
                  <a:schemeClr val="tx1"/>
                </a:solidFill>
                <a:latin typeface="Arial" pitchFamily="-107" charset="0"/>
                <a:ea typeface="+mn-ea"/>
                <a:cs typeface="+mn-cs"/>
              </a:rPr>
              <a:t>an unimpaired manner, free from deliberate or inadvertent unauthorized</a:t>
            </a:r>
          </a:p>
          <a:p>
            <a:r>
              <a:rPr lang="en-US" sz="1200" b="0" kern="1200" baseline="0" dirty="0" smtClean="0">
                <a:solidFill>
                  <a:schemeClr val="tx1"/>
                </a:solidFill>
                <a:latin typeface="Arial" pitchFamily="-107" charset="0"/>
                <a:ea typeface="+mn-ea"/>
                <a:cs typeface="+mn-cs"/>
              </a:rPr>
              <a:t>manipulation of the system.</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Assures that systems work promptly and service is not denied to</a:t>
            </a:r>
          </a:p>
          <a:p>
            <a:r>
              <a:rPr lang="en-US" sz="1200" b="0" kern="1200" baseline="0" dirty="0" smtClean="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392336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dirty="0" smtClean="0">
                <a:solidFill>
                  <a:schemeClr val="tx1"/>
                </a:solidFill>
                <a:effectLst/>
                <a:latin typeface="Arial" pitchFamily="-107" charset="0"/>
                <a:ea typeface="+mn-ea"/>
                <a:cs typeface="+mn-cs"/>
              </a:rPr>
              <a:t>These three concepts form what is often referred to as the CIA triad . The three</a:t>
            </a:r>
          </a:p>
          <a:p>
            <a:r>
              <a:rPr lang="en-US" sz="1200" kern="1200" dirty="0" smtClean="0">
                <a:solidFill>
                  <a:schemeClr val="tx1"/>
                </a:solidFill>
                <a:effectLst/>
                <a:latin typeface="Arial" pitchFamily="-107" charset="0"/>
                <a:ea typeface="+mn-ea"/>
                <a:cs typeface="+mn-cs"/>
              </a:rPr>
              <a:t>concepts embody the fundamental security objectives for both data and for information</a:t>
            </a:r>
          </a:p>
          <a:p>
            <a:r>
              <a:rPr lang="en-US" sz="1200" kern="1200" dirty="0" smtClean="0">
                <a:solidFill>
                  <a:schemeClr val="tx1"/>
                </a:solidFill>
                <a:effectLst/>
                <a:latin typeface="Arial" pitchFamily="-107" charset="0"/>
                <a:ea typeface="+mn-ea"/>
                <a:cs typeface="+mn-cs"/>
              </a:rPr>
              <a:t>and computing services. For example, the NIST standard FIPS 199 (Standards for Security</a:t>
            </a:r>
          </a:p>
          <a:p>
            <a:r>
              <a:rPr lang="en-US" sz="1200" kern="1200" dirty="0" smtClean="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smtClean="0">
                <a:solidFill>
                  <a:schemeClr val="tx1"/>
                </a:solidFill>
                <a:effectLst/>
                <a:latin typeface="Arial" pitchFamily="-107" charset="0"/>
                <a:ea typeface="+mn-ea"/>
                <a:cs typeface="+mn-cs"/>
              </a:rPr>
              <a:t>integrity, and availability as the three security objectives for information and</a:t>
            </a:r>
          </a:p>
          <a:p>
            <a:r>
              <a:rPr lang="en-US" sz="1200" kern="1200" dirty="0" smtClean="0">
                <a:solidFill>
                  <a:schemeClr val="tx1"/>
                </a:solidFill>
                <a:effectLst/>
                <a:latin typeface="Arial" pitchFamily="-107" charset="0"/>
                <a:ea typeface="+mn-ea"/>
                <a:cs typeface="+mn-cs"/>
              </a:rPr>
              <a:t>for information systems. </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Although the use of the CIA triad to define security objectives is well established,</a:t>
            </a:r>
          </a:p>
          <a:p>
            <a:r>
              <a:rPr lang="en-US" sz="1200" kern="1200" dirty="0" smtClean="0">
                <a:solidFill>
                  <a:schemeClr val="tx1"/>
                </a:solidFill>
                <a:effectLst/>
                <a:latin typeface="Arial" pitchFamily="-107" charset="0"/>
                <a:ea typeface="+mn-ea"/>
                <a:cs typeface="+mn-cs"/>
              </a:rPr>
              <a:t>some in the security field feel that additional concepts are needed to present a</a:t>
            </a:r>
          </a:p>
          <a:p>
            <a:r>
              <a:rPr lang="en-US" sz="1200" kern="1200" dirty="0" smtClean="0">
                <a:solidFill>
                  <a:schemeClr val="tx1"/>
                </a:solidFill>
                <a:effectLst/>
                <a:latin typeface="Arial" pitchFamily="-107" charset="0"/>
                <a:ea typeface="+mn-ea"/>
                <a:cs typeface="+mn-cs"/>
              </a:rPr>
              <a:t>complete picture (see Figure 1.1).</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Two of the most commonly mentioned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Authenticity:  The property of being genuine and being able to be verified and</a:t>
            </a:r>
          </a:p>
          <a:p>
            <a:r>
              <a:rPr lang="en-US" sz="1200" kern="1200" dirty="0" smtClean="0">
                <a:solidFill>
                  <a:schemeClr val="tx1"/>
                </a:solidFill>
                <a:effectLst/>
                <a:latin typeface="Arial" pitchFamily="-107" charset="0"/>
                <a:ea typeface="+mn-ea"/>
                <a:cs typeface="+mn-cs"/>
              </a:rPr>
              <a:t>trusted; confidence in the validity of a transmission, a message, or message</a:t>
            </a:r>
          </a:p>
          <a:p>
            <a:r>
              <a:rPr lang="en-US" sz="1200" kern="1200" dirty="0" smtClean="0">
                <a:solidFill>
                  <a:schemeClr val="tx1"/>
                </a:solidFill>
                <a:effectLst/>
                <a:latin typeface="Arial" pitchFamily="-107" charset="0"/>
                <a:ea typeface="+mn-ea"/>
                <a:cs typeface="+mn-cs"/>
              </a:rPr>
              <a:t> originator. This means verifying that users are who they say they are and that</a:t>
            </a:r>
          </a:p>
          <a:p>
            <a:r>
              <a:rPr lang="en-US" sz="1200" kern="1200" dirty="0" smtClean="0">
                <a:solidFill>
                  <a:schemeClr val="tx1"/>
                </a:solidFill>
                <a:effectLst/>
                <a:latin typeface="Arial" pitchFamily="-107" charset="0"/>
                <a:ea typeface="+mn-ea"/>
                <a:cs typeface="+mn-cs"/>
              </a:rPr>
              <a:t>each input arriving at the system came from a trusted source.</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Accountability:  The security goal that generates the requirement for actions</a:t>
            </a:r>
          </a:p>
          <a:p>
            <a:r>
              <a:rPr lang="en-US" sz="1200" kern="1200" dirty="0" smtClean="0">
                <a:solidFill>
                  <a:schemeClr val="tx1"/>
                </a:solidFill>
                <a:effectLst/>
                <a:latin typeface="Arial" pitchFamily="-107" charset="0"/>
                <a:ea typeface="+mn-ea"/>
                <a:cs typeface="+mn-cs"/>
              </a:rPr>
              <a:t>of an entity to be traced uniquely to that entity. This supports nonrepudiation,</a:t>
            </a:r>
          </a:p>
          <a:p>
            <a:r>
              <a:rPr lang="en-US" sz="1200" kern="1200" dirty="0" smtClean="0">
                <a:solidFill>
                  <a:schemeClr val="tx1"/>
                </a:solidFill>
                <a:effectLst/>
                <a:latin typeface="Arial" pitchFamily="-107" charset="0"/>
                <a:ea typeface="+mn-ea"/>
                <a:cs typeface="+mn-cs"/>
              </a:rPr>
              <a:t>deterrence, fault isolation, intrusion detection and prevention, and after-action</a:t>
            </a:r>
          </a:p>
          <a:p>
            <a:r>
              <a:rPr lang="en-US" sz="1200" kern="1200" dirty="0" smtClean="0">
                <a:solidFill>
                  <a:schemeClr val="tx1"/>
                </a:solidFill>
                <a:effectLst/>
                <a:latin typeface="Arial" pitchFamily="-107" charset="0"/>
                <a:ea typeface="+mn-ea"/>
                <a:cs typeface="+mn-cs"/>
              </a:rPr>
              <a:t>recovery and legal action. Because truly secure systems are not yet an achievable</a:t>
            </a:r>
          </a:p>
          <a:p>
            <a:r>
              <a:rPr lang="en-US" sz="1200" kern="1200" dirty="0" smtClean="0">
                <a:solidFill>
                  <a:schemeClr val="tx1"/>
                </a:solidFill>
                <a:effectLst/>
                <a:latin typeface="Arial" pitchFamily="-107" charset="0"/>
                <a:ea typeface="+mn-ea"/>
                <a:cs typeface="+mn-cs"/>
              </a:rPr>
              <a:t>goal, we must be able to trace a security breach to a responsible party.</a:t>
            </a:r>
          </a:p>
          <a:p>
            <a:r>
              <a:rPr lang="en-US" sz="1200" kern="1200" dirty="0" smtClean="0">
                <a:solidFill>
                  <a:schemeClr val="tx1"/>
                </a:solidFill>
                <a:effectLst/>
                <a:latin typeface="Arial" pitchFamily="-107" charset="0"/>
                <a:ea typeface="+mn-ea"/>
                <a:cs typeface="+mn-cs"/>
              </a:rPr>
              <a:t>Systems must keep records of their activities to permit later forensic analysis</a:t>
            </a:r>
          </a:p>
          <a:p>
            <a:r>
              <a:rPr lang="en-US" sz="1200" kern="1200" dirty="0" smtClean="0">
                <a:solidFill>
                  <a:schemeClr val="tx1"/>
                </a:solidFill>
                <a:effectLst/>
                <a:latin typeface="Arial" pitchFamily="-107" charset="0"/>
                <a:ea typeface="+mn-ea"/>
                <a:cs typeface="+mn-cs"/>
              </a:rPr>
              <a:t>to trace security breaches or to aid in transaction disputes.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Note that FIPS 199 includes authenticity under integrity.</a:t>
            </a:r>
          </a:p>
          <a:p>
            <a:endParaRPr lang="en-US" sz="1200" kern="1200" dirty="0" smtClean="0">
              <a:solidFill>
                <a:schemeClr val="tx1"/>
              </a:solidFill>
              <a:effectLst/>
              <a:latin typeface="Arial" pitchFamily="-107" charset="0"/>
              <a:ea typeface="+mn-ea"/>
              <a:cs typeface="+mn-cs"/>
            </a:endParaRPr>
          </a:p>
          <a:p>
            <a:endParaRPr lang="en-US" sz="1200" b="0" kern="1200" baseline="0" dirty="0" smtClean="0">
              <a:solidFill>
                <a:schemeClr val="tx1"/>
              </a:solidFill>
              <a:latin typeface="Arial" pitchFamily="-107" charset="0"/>
              <a:ea typeface="+mn-ea"/>
              <a:cs typeface="+mn-cs"/>
            </a:endParaRPr>
          </a:p>
        </p:txBody>
      </p:sp>
    </p:spTree>
    <p:extLst>
      <p:ext uri="{BB962C8B-B14F-4D97-AF65-F5344CB8AC3E}">
        <p14:creationId xmlns:p14="http://schemas.microsoft.com/office/powerpoint/2010/main" val="39766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smtClean="0">
                <a:solidFill>
                  <a:schemeClr val="tx1"/>
                </a:solidFill>
                <a:latin typeface="Arial" pitchFamily="-107" charset="0"/>
                <a:ea typeface="+mn-ea"/>
                <a:cs typeface="+mn-cs"/>
              </a:rPr>
              <a:t>and the definition of a loss of security in each category: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Preserving authorized restrictions on information access</a:t>
            </a:r>
          </a:p>
          <a:p>
            <a:r>
              <a:rPr lang="en-US" sz="1200" b="0" kern="1200" baseline="0" dirty="0" smtClean="0">
                <a:solidFill>
                  <a:schemeClr val="tx1"/>
                </a:solidFill>
                <a:latin typeface="Arial" pitchFamily="-107" charset="0"/>
                <a:ea typeface="+mn-ea"/>
                <a:cs typeface="+mn-cs"/>
              </a:rPr>
              <a:t>and disclosure, including means for protecting personal privacy and proprietary</a:t>
            </a:r>
          </a:p>
          <a:p>
            <a:r>
              <a:rPr lang="en-US" sz="1200" b="0" kern="1200" baseline="0" dirty="0" smtClean="0">
                <a:solidFill>
                  <a:schemeClr val="tx1"/>
                </a:solidFill>
                <a:latin typeface="Arial" pitchFamily="-107" charset="0"/>
                <a:ea typeface="+mn-ea"/>
                <a:cs typeface="+mn-cs"/>
              </a:rPr>
              <a:t>information. A loss of confidentiality is the unauthorized disclosure of</a:t>
            </a:r>
          </a:p>
          <a:p>
            <a:r>
              <a:rPr lang="en-US" sz="1200" b="0" kern="1200" baseline="0" dirty="0" smtClean="0">
                <a:solidFill>
                  <a:schemeClr val="tx1"/>
                </a:solidFill>
                <a:latin typeface="Arial" pitchFamily="-107" charset="0"/>
                <a:ea typeface="+mn-ea"/>
                <a:cs typeface="+mn-cs"/>
              </a:rPr>
              <a:t>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Guarding against improper information modification or destruction,</a:t>
            </a:r>
          </a:p>
          <a:p>
            <a:r>
              <a:rPr lang="en-US" sz="1200" b="0" kern="1200" baseline="0" dirty="0" smtClean="0">
                <a:solidFill>
                  <a:schemeClr val="tx1"/>
                </a:solidFill>
                <a:latin typeface="Arial" pitchFamily="-107" charset="0"/>
                <a:ea typeface="+mn-ea"/>
                <a:cs typeface="+mn-cs"/>
              </a:rPr>
              <a:t>including ensuring information non-repudiation and authenticity. A loss of</a:t>
            </a:r>
          </a:p>
          <a:p>
            <a:r>
              <a:rPr lang="en-US" sz="1200" b="0" kern="1200" baseline="0" dirty="0" smtClean="0">
                <a:solidFill>
                  <a:schemeClr val="tx1"/>
                </a:solidFill>
                <a:latin typeface="Arial" pitchFamily="-107" charset="0"/>
                <a:ea typeface="+mn-ea"/>
                <a:cs typeface="+mn-cs"/>
              </a:rPr>
              <a:t>integrity is the unauthorized modification or destruction of 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Ensuring timely and reliable access to and use of information.</a:t>
            </a:r>
          </a:p>
          <a:p>
            <a:r>
              <a:rPr lang="en-US" sz="1200" b="0" kern="1200" baseline="0" dirty="0" smtClean="0">
                <a:solidFill>
                  <a:schemeClr val="tx1"/>
                </a:solidFill>
                <a:latin typeface="Arial" pitchFamily="-107" charset="0"/>
                <a:ea typeface="+mn-ea"/>
                <a:cs typeface="+mn-cs"/>
              </a:rPr>
              <a:t>A loss of availability is the disruption of access to or use of information or an</a:t>
            </a:r>
          </a:p>
          <a:p>
            <a:r>
              <a:rPr lang="en-US" sz="1200" b="0" kern="1200" baseline="0" dirty="0" smtClean="0">
                <a:solidFill>
                  <a:schemeClr val="tx1"/>
                </a:solidFill>
                <a:latin typeface="Arial" pitchFamily="-107" charset="0"/>
                <a:ea typeface="+mn-ea"/>
                <a:cs typeface="+mn-cs"/>
              </a:rPr>
              <a:t>information system.</a:t>
            </a:r>
          </a:p>
          <a:p>
            <a:endParaRPr lang="en-US" b="0" dirty="0" smtClean="0">
              <a:latin typeface="Times New Roman" pitchFamily="-107" charset="0"/>
            </a:endParaRPr>
          </a:p>
          <a:p>
            <a:r>
              <a:rPr lang="en-US" sz="1200" b="0" kern="1200" baseline="0" dirty="0" smtClean="0">
                <a:solidFill>
                  <a:schemeClr val="tx1"/>
                </a:solidFill>
                <a:latin typeface="Arial" pitchFamily="-107" charset="0"/>
                <a:ea typeface="+mn-ea"/>
                <a:cs typeface="+mn-cs"/>
              </a:rPr>
              <a:t>Although the use of the CIA triad to define security objectives is well established,</a:t>
            </a:r>
          </a:p>
          <a:p>
            <a:r>
              <a:rPr lang="en-US" sz="1200" b="0" kern="1200" baseline="0" dirty="0" smtClean="0">
                <a:solidFill>
                  <a:schemeClr val="tx1"/>
                </a:solidFill>
                <a:latin typeface="Arial" pitchFamily="-107" charset="0"/>
                <a:ea typeface="+mn-ea"/>
                <a:cs typeface="+mn-cs"/>
              </a:rPr>
              <a:t>some in the security field feel that additional concepts are needed to present</a:t>
            </a:r>
          </a:p>
          <a:p>
            <a:r>
              <a:rPr lang="en-US" sz="1200" b="0" kern="1200" baseline="0" dirty="0" smtClean="0">
                <a:solidFill>
                  <a:schemeClr val="tx1"/>
                </a:solidFill>
                <a:latin typeface="Arial" pitchFamily="-107" charset="0"/>
                <a:ea typeface="+mn-ea"/>
                <a:cs typeface="+mn-cs"/>
              </a:rPr>
              <a:t>a complete picture. Two of the most commonly mentioned are 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Authenticity: The property of being genuine and being able to be verified and</a:t>
            </a:r>
          </a:p>
          <a:p>
            <a:r>
              <a:rPr lang="en-US" sz="1200" b="0" kern="1200" baseline="0" dirty="0" smtClean="0">
                <a:solidFill>
                  <a:schemeClr val="tx1"/>
                </a:solidFill>
                <a:latin typeface="Arial" pitchFamily="-107" charset="0"/>
                <a:ea typeface="+mn-ea"/>
                <a:cs typeface="+mn-cs"/>
              </a:rPr>
              <a:t>trusted; confidence in the validity of a transmission, a message, or message</a:t>
            </a:r>
          </a:p>
          <a:p>
            <a:r>
              <a:rPr lang="en-US" sz="1200" b="0" kern="1200" baseline="0" dirty="0" smtClean="0">
                <a:solidFill>
                  <a:schemeClr val="tx1"/>
                </a:solidFill>
                <a:latin typeface="Arial" pitchFamily="-107" charset="0"/>
                <a:ea typeface="+mn-ea"/>
                <a:cs typeface="+mn-cs"/>
              </a:rPr>
              <a:t>originator. This means verifying that users are who they say they are and that</a:t>
            </a:r>
          </a:p>
          <a:p>
            <a:r>
              <a:rPr lang="en-US" sz="1200" b="0" kern="1200" baseline="0" dirty="0" smtClean="0">
                <a:solidFill>
                  <a:schemeClr val="tx1"/>
                </a:solidFill>
                <a:latin typeface="Arial" pitchFamily="-107" charset="0"/>
                <a:ea typeface="+mn-ea"/>
                <a:cs typeface="+mn-cs"/>
              </a:rPr>
              <a:t>each input arriving at the system came from a trusted source.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Accountability: The security goal that generates the requirement for actions</a:t>
            </a:r>
          </a:p>
          <a:p>
            <a:r>
              <a:rPr lang="en-US" sz="1200" b="0" kern="1200" baseline="0" dirty="0" smtClean="0">
                <a:solidFill>
                  <a:schemeClr val="tx1"/>
                </a:solidFill>
                <a:latin typeface="Arial" pitchFamily="-107" charset="0"/>
                <a:ea typeface="+mn-ea"/>
                <a:cs typeface="+mn-cs"/>
              </a:rPr>
              <a:t>of an entity to be traced uniquely to that entity. This supports nonrepudiation,</a:t>
            </a:r>
          </a:p>
          <a:p>
            <a:r>
              <a:rPr lang="en-US" sz="1200" b="0" kern="1200" baseline="0" dirty="0" smtClean="0">
                <a:solidFill>
                  <a:schemeClr val="tx1"/>
                </a:solidFill>
                <a:latin typeface="Arial" pitchFamily="-107" charset="0"/>
                <a:ea typeface="+mn-ea"/>
                <a:cs typeface="+mn-cs"/>
              </a:rPr>
              <a:t>deterrence, fault isolation, intrusion detection and prevention, and after-action</a:t>
            </a:r>
          </a:p>
          <a:p>
            <a:r>
              <a:rPr lang="en-US" sz="1200" b="0" kern="1200" baseline="0" dirty="0" smtClean="0">
                <a:solidFill>
                  <a:schemeClr val="tx1"/>
                </a:solidFill>
                <a:latin typeface="Arial" pitchFamily="-107" charset="0"/>
                <a:ea typeface="+mn-ea"/>
                <a:cs typeface="+mn-cs"/>
              </a:rPr>
              <a:t>recovery and legal action. Because truly secure systems aren’t yet an achievable</a:t>
            </a:r>
          </a:p>
          <a:p>
            <a:r>
              <a:rPr lang="en-US" sz="1200" b="0" kern="1200" baseline="0" dirty="0" smtClean="0">
                <a:solidFill>
                  <a:schemeClr val="tx1"/>
                </a:solidFill>
                <a:latin typeface="Arial" pitchFamily="-107" charset="0"/>
                <a:ea typeface="+mn-ea"/>
                <a:cs typeface="+mn-cs"/>
              </a:rPr>
              <a:t>goal, we must be able to trace a security breach to a responsible party. Systems</a:t>
            </a:r>
          </a:p>
          <a:p>
            <a:r>
              <a:rPr lang="en-US" sz="1200" b="0" kern="1200" baseline="0" dirty="0" smtClean="0">
                <a:solidFill>
                  <a:schemeClr val="tx1"/>
                </a:solidFill>
                <a:latin typeface="Arial" pitchFamily="-107" charset="0"/>
                <a:ea typeface="+mn-ea"/>
                <a:cs typeface="+mn-cs"/>
              </a:rPr>
              <a:t>must keep records of their activities to permit later forensic analysis to trace</a:t>
            </a:r>
          </a:p>
          <a:p>
            <a:r>
              <a:rPr lang="en-US" sz="1200" b="0" kern="1200" baseline="0" dirty="0" smtClean="0">
                <a:solidFill>
                  <a:schemeClr val="tx1"/>
                </a:solidFill>
                <a:latin typeface="Arial" pitchFamily="-107" charset="0"/>
                <a:ea typeface="+mn-ea"/>
                <a:cs typeface="+mn-cs"/>
              </a:rPr>
              <a:t>security breaches or to aid in transaction disputes.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Note </a:t>
            </a:r>
            <a:r>
              <a:rPr lang="en-US" sz="1200" b="0" kern="1200" baseline="0" smtClean="0">
                <a:solidFill>
                  <a:schemeClr val="tx1"/>
                </a:solidFill>
                <a:latin typeface="Arial" pitchFamily="-107" charset="0"/>
                <a:ea typeface="+mn-ea"/>
                <a:cs typeface="+mn-cs"/>
              </a:rPr>
              <a:t>that FIPS </a:t>
            </a:r>
            <a:r>
              <a:rPr lang="en-US" sz="1200" b="0" kern="1200" baseline="0" dirty="0" smtClean="0">
                <a:solidFill>
                  <a:schemeClr val="tx1"/>
                </a:solidFill>
                <a:latin typeface="Arial" pitchFamily="-107" charset="0"/>
                <a:ea typeface="+mn-ea"/>
                <a:cs typeface="+mn-cs"/>
              </a:rPr>
              <a:t>199 includes authenticity under integrity.</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We use three levels of impact on organizations or</a:t>
            </a:r>
          </a:p>
          <a:p>
            <a:r>
              <a:rPr lang="en-US" sz="1200" b="0" i="0" u="none" strike="noStrike" kern="1200" baseline="0" dirty="0" smtClean="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smtClean="0">
                <a:solidFill>
                  <a:schemeClr val="tx1"/>
                </a:solidFill>
                <a:latin typeface="Arial" pitchFamily="-107" charset="0"/>
                <a:ea typeface="+mn-ea"/>
                <a:cs typeface="+mn-cs"/>
              </a:rPr>
              <a:t>or availability). These levels are defined in FIPS 199:</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smtClean="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smtClean="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smtClean="0">
                <a:solidFill>
                  <a:schemeClr val="tx1"/>
                </a:solidFill>
                <a:latin typeface="Arial" pitchFamily="-107" charset="0"/>
                <a:ea typeface="+mn-ea"/>
                <a:cs typeface="+mn-cs"/>
              </a:rPr>
              <a:t>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smtClean="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smtClean="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smtClean="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smtClean="0">
                <a:solidFill>
                  <a:schemeClr val="tx1"/>
                </a:solidFill>
                <a:latin typeface="Arial" pitchFamily="-107" charset="0"/>
                <a:ea typeface="+mn-ea"/>
                <a:cs typeface="+mn-cs"/>
              </a:rPr>
              <a:t>harm to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smtClean="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smtClean="0">
                <a:solidFill>
                  <a:schemeClr val="tx1"/>
                </a:solidFill>
                <a:latin typeface="Arial" pitchFamily="-107" charset="0"/>
                <a:ea typeface="+mn-ea"/>
                <a:cs typeface="+mn-cs"/>
              </a:rPr>
              <a:t>adverse effect means that, for example, the loss 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significant</a:t>
            </a:r>
          </a:p>
          <a:p>
            <a:r>
              <a:rPr lang="en-US" sz="1200" b="0" i="0" u="none" strike="noStrike" kern="1200" baseline="0" dirty="0" smtClean="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smtClean="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smtClean="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smtClean="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smtClean="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smtClean="0">
                <a:solidFill>
                  <a:schemeClr val="tx1"/>
                </a:solidFill>
                <a:latin typeface="Arial" pitchFamily="-107" charset="0"/>
                <a:ea typeface="+mn-ea"/>
                <a:cs typeface="+mn-cs"/>
              </a:rPr>
              <a:t>injuries.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smtClean="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smtClean="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smtClean="0">
                <a:solidFill>
                  <a:schemeClr val="tx1"/>
                </a:solidFill>
                <a:latin typeface="Arial" pitchFamily="-107" charset="0"/>
                <a:ea typeface="+mn-ea"/>
                <a:cs typeface="+mn-cs"/>
              </a:rPr>
              <a:t>(</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smtClean="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smtClean="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smtClean="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smtClean="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sz="1200" kern="1200" dirty="0" smtClean="0">
                <a:solidFill>
                  <a:schemeClr val="tx1"/>
                </a:solidFill>
                <a:effectLst/>
                <a:latin typeface="Arial" pitchFamily="-107" charset="0"/>
                <a:ea typeface="+mn-ea"/>
                <a:cs typeface="+mn-cs"/>
              </a:rPr>
              <a:t> 1. Computer security is not as simple as it might first appear to the novice. The</a:t>
            </a:r>
          </a:p>
          <a:p>
            <a:r>
              <a:rPr lang="en-US" sz="1200" kern="1200" dirty="0" smtClean="0">
                <a:solidFill>
                  <a:schemeClr val="tx1"/>
                </a:solidFill>
                <a:effectLst/>
                <a:latin typeface="Arial" pitchFamily="-107" charset="0"/>
                <a:ea typeface="+mn-ea"/>
                <a:cs typeface="+mn-cs"/>
              </a:rPr>
              <a:t>requirements seem to be straightforward; indeed, most of the major requirements</a:t>
            </a:r>
          </a:p>
          <a:p>
            <a:r>
              <a:rPr lang="en-US" sz="1200" kern="1200" dirty="0" smtClean="0">
                <a:solidFill>
                  <a:schemeClr val="tx1"/>
                </a:solidFill>
                <a:effectLst/>
                <a:latin typeface="Arial" pitchFamily="-107" charset="0"/>
                <a:ea typeface="+mn-ea"/>
                <a:cs typeface="+mn-cs"/>
              </a:rPr>
              <a:t>for security services can be given self-explanatory one-word labels:</a:t>
            </a:r>
          </a:p>
          <a:p>
            <a:r>
              <a:rPr lang="en-US" sz="1200" kern="1200" dirty="0" smtClean="0">
                <a:solidFill>
                  <a:schemeClr val="tx1"/>
                </a:solidFill>
                <a:effectLst/>
                <a:latin typeface="Arial" pitchFamily="-107" charset="0"/>
                <a:ea typeface="+mn-ea"/>
                <a:cs typeface="+mn-cs"/>
              </a:rPr>
              <a:t>confidentiality,</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authentication, nonrepudiation, and integrity. But the mechanisms</a:t>
            </a:r>
          </a:p>
          <a:p>
            <a:r>
              <a:rPr lang="en-US" sz="1200" kern="1200" dirty="0" smtClean="0">
                <a:solidFill>
                  <a:schemeClr val="tx1"/>
                </a:solidFill>
                <a:effectLst/>
                <a:latin typeface="Arial" pitchFamily="-107" charset="0"/>
                <a:ea typeface="+mn-ea"/>
                <a:cs typeface="+mn-cs"/>
              </a:rPr>
              <a:t>used to meet those requirements can be quite complex, and understanding</a:t>
            </a:r>
          </a:p>
          <a:p>
            <a:r>
              <a:rPr lang="en-US" sz="1200" kern="1200" dirty="0" smtClean="0">
                <a:solidFill>
                  <a:schemeClr val="tx1"/>
                </a:solidFill>
                <a:effectLst/>
                <a:latin typeface="Arial" pitchFamily="-107" charset="0"/>
                <a:ea typeface="+mn-ea"/>
                <a:cs typeface="+mn-cs"/>
              </a:rPr>
              <a:t>them may involve rather subtle reasoning.</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2. In developing a particular security mechanism or algorithm, one must always consider</a:t>
            </a:r>
          </a:p>
          <a:p>
            <a:r>
              <a:rPr lang="en-US" sz="1200" kern="1200" dirty="0" smtClean="0">
                <a:solidFill>
                  <a:schemeClr val="tx1"/>
                </a:solidFill>
                <a:effectLst/>
                <a:latin typeface="Arial" pitchFamily="-107" charset="0"/>
                <a:ea typeface="+mn-ea"/>
                <a:cs typeface="+mn-cs"/>
              </a:rPr>
              <a:t>potential attacks on those security features. In many cases, successful attacks</a:t>
            </a:r>
          </a:p>
          <a:p>
            <a:r>
              <a:rPr lang="en-US" sz="1200" kern="1200" dirty="0" smtClean="0">
                <a:solidFill>
                  <a:schemeClr val="tx1"/>
                </a:solidFill>
                <a:effectLst/>
                <a:latin typeface="Arial" pitchFamily="-107" charset="0"/>
                <a:ea typeface="+mn-ea"/>
                <a:cs typeface="+mn-cs"/>
              </a:rPr>
              <a:t>are designed by looking at the problem in a completely different way, therefore</a:t>
            </a:r>
          </a:p>
          <a:p>
            <a:r>
              <a:rPr lang="en-US" sz="1200" kern="1200" dirty="0" smtClean="0">
                <a:solidFill>
                  <a:schemeClr val="tx1"/>
                </a:solidFill>
                <a:effectLst/>
                <a:latin typeface="Arial" pitchFamily="-107" charset="0"/>
                <a:ea typeface="+mn-ea"/>
                <a:cs typeface="+mn-cs"/>
              </a:rPr>
              <a:t>exploiting an unexpected weakness in the mechanism.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3. Because of Point 2, the procedures used to provide particular services are often</a:t>
            </a:r>
          </a:p>
          <a:p>
            <a:r>
              <a:rPr lang="en-US" sz="1200" kern="1200" dirty="0" smtClean="0">
                <a:solidFill>
                  <a:schemeClr val="tx1"/>
                </a:solidFill>
                <a:effectLst/>
                <a:latin typeface="Arial" pitchFamily="-107" charset="0"/>
                <a:ea typeface="+mn-ea"/>
                <a:cs typeface="+mn-cs"/>
              </a:rPr>
              <a:t>counterintuitive. Typically, a security mechanism is complex, and it is not obvious</a:t>
            </a:r>
          </a:p>
          <a:p>
            <a:r>
              <a:rPr lang="en-US" sz="1200" kern="1200" dirty="0" smtClean="0">
                <a:solidFill>
                  <a:schemeClr val="tx1"/>
                </a:solidFill>
                <a:effectLst/>
                <a:latin typeface="Arial" pitchFamily="-107" charset="0"/>
                <a:ea typeface="+mn-ea"/>
                <a:cs typeface="+mn-cs"/>
              </a:rPr>
              <a:t>from the statement of a particular requirement that such elaborate measures are</a:t>
            </a:r>
          </a:p>
          <a:p>
            <a:r>
              <a:rPr lang="en-US" sz="1200" kern="1200" dirty="0" smtClean="0">
                <a:solidFill>
                  <a:schemeClr val="tx1"/>
                </a:solidFill>
                <a:effectLst/>
                <a:latin typeface="Arial" pitchFamily="-107" charset="0"/>
                <a:ea typeface="+mn-ea"/>
                <a:cs typeface="+mn-cs"/>
              </a:rPr>
              <a:t>needed. Only when the various aspects of the threat are considered do elaborate</a:t>
            </a:r>
          </a:p>
          <a:p>
            <a:r>
              <a:rPr lang="en-US" sz="1200" kern="1200" dirty="0" smtClean="0">
                <a:solidFill>
                  <a:schemeClr val="tx1"/>
                </a:solidFill>
                <a:effectLst/>
                <a:latin typeface="Arial" pitchFamily="-107" charset="0"/>
                <a:ea typeface="+mn-ea"/>
                <a:cs typeface="+mn-cs"/>
              </a:rPr>
              <a:t>security mechanisms make sense.</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4. Having designed various security mechanisms, it is necessary to decide where to</a:t>
            </a:r>
          </a:p>
          <a:p>
            <a:r>
              <a:rPr lang="en-US" sz="1200" kern="1200" dirty="0" smtClean="0">
                <a:solidFill>
                  <a:schemeClr val="tx1"/>
                </a:solidFill>
                <a:effectLst/>
                <a:latin typeface="Arial" pitchFamily="-107" charset="0"/>
                <a:ea typeface="+mn-ea"/>
                <a:cs typeface="+mn-cs"/>
              </a:rPr>
              <a:t>use them. This is true both in terms of physical placement (e.g., at what points in</a:t>
            </a:r>
          </a:p>
          <a:p>
            <a:r>
              <a:rPr lang="en-US" sz="1200" kern="1200" dirty="0" smtClean="0">
                <a:solidFill>
                  <a:schemeClr val="tx1"/>
                </a:solidFill>
                <a:effectLst/>
                <a:latin typeface="Arial" pitchFamily="-107" charset="0"/>
                <a:ea typeface="+mn-ea"/>
                <a:cs typeface="+mn-cs"/>
              </a:rPr>
              <a:t>a network are certain security mechanisms needed) and in a logical sense [e.g.,</a:t>
            </a:r>
          </a:p>
          <a:p>
            <a:r>
              <a:rPr lang="en-US" sz="1200" kern="1200" dirty="0" smtClean="0">
                <a:solidFill>
                  <a:schemeClr val="tx1"/>
                </a:solidFill>
                <a:effectLst/>
                <a:latin typeface="Arial" pitchFamily="-107" charset="0"/>
                <a:ea typeface="+mn-ea"/>
                <a:cs typeface="+mn-cs"/>
              </a:rPr>
              <a:t>at what layer or layers of an architecture such as TCP/IP (Transmission Control</a:t>
            </a:r>
          </a:p>
          <a:p>
            <a:r>
              <a:rPr lang="en-US" sz="1200" kern="1200" dirty="0" smtClean="0">
                <a:solidFill>
                  <a:schemeClr val="tx1"/>
                </a:solidFill>
                <a:effectLst/>
                <a:latin typeface="Arial" pitchFamily="-107" charset="0"/>
                <a:ea typeface="+mn-ea"/>
                <a:cs typeface="+mn-cs"/>
              </a:rPr>
              <a:t>Protocol/Internet Protocol) should mechanisms be placed].</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5. Security mechanisms typically involve more than a particular algorithm or</a:t>
            </a:r>
          </a:p>
          <a:p>
            <a:r>
              <a:rPr lang="en-US" sz="1200" kern="1200" dirty="0" smtClean="0">
                <a:solidFill>
                  <a:schemeClr val="tx1"/>
                </a:solidFill>
                <a:effectLst/>
                <a:latin typeface="Arial" pitchFamily="-107" charset="0"/>
                <a:ea typeface="+mn-ea"/>
                <a:cs typeface="+mn-cs"/>
              </a:rPr>
              <a:t>protocol.</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They also require that participants be in possession of some secret</a:t>
            </a:r>
          </a:p>
          <a:p>
            <a:r>
              <a:rPr lang="en-US" sz="1200" kern="1200" dirty="0" smtClean="0">
                <a:solidFill>
                  <a:schemeClr val="tx1"/>
                </a:solidFill>
                <a:effectLst/>
                <a:latin typeface="Arial" pitchFamily="-107" charset="0"/>
                <a:ea typeface="+mn-ea"/>
                <a:cs typeface="+mn-cs"/>
              </a:rPr>
              <a:t>information (e.g., an encryption key), which raises questions about the creation,</a:t>
            </a:r>
          </a:p>
          <a:p>
            <a:r>
              <a:rPr lang="en-US" sz="1200" kern="1200" dirty="0" smtClean="0">
                <a:solidFill>
                  <a:schemeClr val="tx1"/>
                </a:solidFill>
                <a:effectLst/>
                <a:latin typeface="Arial" pitchFamily="-107" charset="0"/>
                <a:ea typeface="+mn-ea"/>
                <a:cs typeface="+mn-cs"/>
              </a:rPr>
              <a:t>distribution, and protection of that secret information. There may also be a reliance</a:t>
            </a:r>
          </a:p>
          <a:p>
            <a:r>
              <a:rPr lang="en-US" sz="1200" kern="1200" dirty="0" smtClean="0">
                <a:solidFill>
                  <a:schemeClr val="tx1"/>
                </a:solidFill>
                <a:effectLst/>
                <a:latin typeface="Arial" pitchFamily="-107" charset="0"/>
                <a:ea typeface="+mn-ea"/>
                <a:cs typeface="+mn-cs"/>
              </a:rPr>
              <a:t>on communications protocols whose behavior may complicate the task of</a:t>
            </a:r>
          </a:p>
          <a:p>
            <a:r>
              <a:rPr lang="en-US" sz="1200" kern="1200" dirty="0" smtClean="0">
                <a:solidFill>
                  <a:schemeClr val="tx1"/>
                </a:solidFill>
                <a:effectLst/>
                <a:latin typeface="Arial" pitchFamily="-107" charset="0"/>
                <a:ea typeface="+mn-ea"/>
                <a:cs typeface="+mn-cs"/>
              </a:rPr>
              <a:t> developing the security mechanism. For example, if the proper functioning of the</a:t>
            </a:r>
          </a:p>
          <a:p>
            <a:r>
              <a:rPr lang="en-US" sz="1200" kern="1200" dirty="0" smtClean="0">
                <a:solidFill>
                  <a:schemeClr val="tx1"/>
                </a:solidFill>
                <a:effectLst/>
                <a:latin typeface="Arial" pitchFamily="-107" charset="0"/>
                <a:ea typeface="+mn-ea"/>
                <a:cs typeface="+mn-cs"/>
              </a:rPr>
              <a:t>security mechanism requires setting time limits on the transit time of a message</a:t>
            </a:r>
          </a:p>
          <a:p>
            <a:r>
              <a:rPr lang="en-US" sz="1200" kern="1200" dirty="0" smtClean="0">
                <a:solidFill>
                  <a:schemeClr val="tx1"/>
                </a:solidFill>
                <a:effectLst/>
                <a:latin typeface="Arial" pitchFamily="-107" charset="0"/>
                <a:ea typeface="+mn-ea"/>
                <a:cs typeface="+mn-cs"/>
              </a:rPr>
              <a:t>from sender to receiver, then any protocol or network that introduces variable,</a:t>
            </a:r>
          </a:p>
          <a:p>
            <a:r>
              <a:rPr lang="en-US" sz="1200" kern="1200" dirty="0" smtClean="0">
                <a:solidFill>
                  <a:schemeClr val="tx1"/>
                </a:solidFill>
                <a:effectLst/>
                <a:latin typeface="Arial" pitchFamily="-107" charset="0"/>
                <a:ea typeface="+mn-ea"/>
                <a:cs typeface="+mn-cs"/>
              </a:rPr>
              <a:t>unpredictable delays may render such time limits meaningless.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6.  Computer security is essentially a battle of wits between a perpetrator who tries</a:t>
            </a:r>
          </a:p>
          <a:p>
            <a:r>
              <a:rPr lang="en-US" sz="1200" kern="1200" dirty="0" smtClean="0">
                <a:solidFill>
                  <a:schemeClr val="tx1"/>
                </a:solidFill>
                <a:effectLst/>
                <a:latin typeface="Arial" pitchFamily="-107" charset="0"/>
                <a:ea typeface="+mn-ea"/>
                <a:cs typeface="+mn-cs"/>
              </a:rPr>
              <a:t>to find holes, and the designer or administrator who tries to close them. The great</a:t>
            </a:r>
          </a:p>
          <a:p>
            <a:r>
              <a:rPr lang="en-US" sz="1200" kern="1200" dirty="0" smtClean="0">
                <a:solidFill>
                  <a:schemeClr val="tx1"/>
                </a:solidFill>
                <a:effectLst/>
                <a:latin typeface="Arial" pitchFamily="-107" charset="0"/>
                <a:ea typeface="+mn-ea"/>
                <a:cs typeface="+mn-cs"/>
              </a:rPr>
              <a:t>advantage that the attacker has is that he or she need only find a single weakness,</a:t>
            </a:r>
          </a:p>
          <a:p>
            <a:r>
              <a:rPr lang="en-US" sz="1200" kern="1200" dirty="0" smtClean="0">
                <a:solidFill>
                  <a:schemeClr val="tx1"/>
                </a:solidFill>
                <a:effectLst/>
                <a:latin typeface="Arial" pitchFamily="-107" charset="0"/>
                <a:ea typeface="+mn-ea"/>
                <a:cs typeface="+mn-cs"/>
              </a:rPr>
              <a:t>while the designer must find and eliminate all weaknesses to achieve perfect</a:t>
            </a:r>
          </a:p>
          <a:p>
            <a:r>
              <a:rPr lang="en-US" sz="1200" kern="1200" dirty="0" smtClean="0">
                <a:solidFill>
                  <a:schemeClr val="tx1"/>
                </a:solidFill>
                <a:effectLst/>
                <a:latin typeface="Arial" pitchFamily="-107" charset="0"/>
                <a:ea typeface="+mn-ea"/>
                <a:cs typeface="+mn-cs"/>
              </a:rPr>
              <a:t>security.</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7.  There is a natural tendency on the part of users and system managers to perceive</a:t>
            </a:r>
          </a:p>
          <a:p>
            <a:r>
              <a:rPr lang="en-US" sz="1200" kern="1200" dirty="0" smtClean="0">
                <a:solidFill>
                  <a:schemeClr val="tx1"/>
                </a:solidFill>
                <a:effectLst/>
                <a:latin typeface="Arial" pitchFamily="-107" charset="0"/>
                <a:ea typeface="+mn-ea"/>
                <a:cs typeface="+mn-cs"/>
              </a:rPr>
              <a:t>little benefit from security investment until a security failure occurs.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8.  Security requires regular, even constant monitoring, and this is difficult in today’s</a:t>
            </a:r>
          </a:p>
          <a:p>
            <a:r>
              <a:rPr lang="en-US" sz="1200" kern="1200" dirty="0" smtClean="0">
                <a:solidFill>
                  <a:schemeClr val="tx1"/>
                </a:solidFill>
                <a:effectLst/>
                <a:latin typeface="Arial" pitchFamily="-107" charset="0"/>
                <a:ea typeface="+mn-ea"/>
                <a:cs typeface="+mn-cs"/>
              </a:rPr>
              <a:t>short-term, overloaded environment.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9.  Security is still too often an afterthought to be incorporated into a system after</a:t>
            </a:r>
          </a:p>
          <a:p>
            <a:r>
              <a:rPr lang="en-US" sz="1200" kern="1200" dirty="0" smtClean="0">
                <a:solidFill>
                  <a:schemeClr val="tx1"/>
                </a:solidFill>
                <a:effectLst/>
                <a:latin typeface="Arial" pitchFamily="-107" charset="0"/>
                <a:ea typeface="+mn-ea"/>
                <a:cs typeface="+mn-cs"/>
              </a:rPr>
              <a:t>the design is complete, rather than being an integral part of the design process.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10.  Many users and even security administrators view strong security as an impediment</a:t>
            </a:r>
          </a:p>
          <a:p>
            <a:r>
              <a:rPr lang="en-US" sz="1200" kern="1200" dirty="0" smtClean="0">
                <a:solidFill>
                  <a:schemeClr val="tx1"/>
                </a:solidFill>
                <a:effectLst/>
                <a:latin typeface="Arial" pitchFamily="-107" charset="0"/>
                <a:ea typeface="+mn-ea"/>
                <a:cs typeface="+mn-cs"/>
              </a:rPr>
              <a:t>to efficient and user-friendly operation of an information system or use</a:t>
            </a:r>
          </a:p>
          <a:p>
            <a:r>
              <a:rPr lang="en-US" sz="1200" kern="1200" dirty="0" smtClean="0">
                <a:solidFill>
                  <a:schemeClr val="tx1"/>
                </a:solidFill>
                <a:effectLst/>
                <a:latin typeface="Arial" pitchFamily="-107" charset="0"/>
                <a:ea typeface="+mn-ea"/>
                <a:cs typeface="+mn-cs"/>
              </a:rPr>
              <a:t>of information.</a:t>
            </a:r>
          </a:p>
          <a:p>
            <a:endParaRPr lang="en-US" sz="1200" kern="1200" dirty="0" smtClean="0">
              <a:solidFill>
                <a:schemeClr val="tx1"/>
              </a:solidFill>
              <a:effectLst/>
              <a:latin typeface="Arial" pitchFamily="-107" charset="0"/>
              <a:ea typeface="+mn-ea"/>
              <a:cs typeface="+mn-cs"/>
            </a:endParaRPr>
          </a:p>
          <a:p>
            <a:endParaRPr lang="en-US" dirty="0" smtClean="0">
              <a:latin typeface="Times New Roman" pitchFamily="-107" charset="0"/>
            </a:endParaRPr>
          </a:p>
        </p:txBody>
      </p:sp>
    </p:spTree>
    <p:extLst>
      <p:ext uri="{BB962C8B-B14F-4D97-AF65-F5344CB8AC3E}">
        <p14:creationId xmlns:p14="http://schemas.microsoft.com/office/powerpoint/2010/main" val="13901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Arial" pitchFamily="-107" charset="0"/>
                <a:ea typeface="+mn-ea"/>
                <a:cs typeface="+mn-cs"/>
              </a:rPr>
              <a:t>We now introduce some terminology that will be useful throughout the book, relying</a:t>
            </a:r>
          </a:p>
          <a:p>
            <a:r>
              <a:rPr lang="en-US" sz="1200" i="0" kern="1200" baseline="0" dirty="0" smtClean="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Figure 1.2, based on [CCPS12a], shows the relationship among some of these terms.</a:t>
            </a:r>
          </a:p>
          <a:p>
            <a:endParaRPr lang="en-US" i="1" dirty="0" smtClean="0">
              <a:latin typeface="Times New Roman" pitchFamily="-107" charset="0"/>
            </a:endParaRPr>
          </a:p>
          <a:p>
            <a:r>
              <a:rPr lang="en-US" sz="1200" b="0" i="0" u="none" strike="noStrike" kern="1200" baseline="0" dirty="0" smtClean="0">
                <a:solidFill>
                  <a:schemeClr val="tx1"/>
                </a:solidFill>
                <a:latin typeface="Arial" pitchFamily="-107" charset="0"/>
                <a:ea typeface="+mn-ea"/>
                <a:cs typeface="+mn-cs"/>
              </a:rPr>
              <a:t> We start with the concept of a system resource , or asset , that users and owners wish to protect.</a:t>
            </a:r>
            <a:endParaRPr lang="en-US" i="0" dirty="0" smtClean="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smtClean="0"/>
              <a:t>Assets of a Computer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smtClean="0">
                <a:solidFill>
                  <a:schemeClr val="accent3">
                    <a:lumMod val="60000"/>
                    <a:lumOff val="40000"/>
                  </a:schemeClr>
                </a:solidFill>
              </a:rPr>
              <a:t>Vulnerabilities, Threats </a:t>
            </a:r>
            <a:br>
              <a:rPr lang="en-US" dirty="0" smtClean="0">
                <a:solidFill>
                  <a:schemeClr val="accent3">
                    <a:lumMod val="60000"/>
                    <a:lumOff val="40000"/>
                  </a:schemeClr>
                </a:solidFill>
              </a:rPr>
            </a:br>
            <a:r>
              <a:rPr lang="en-US" dirty="0" smtClean="0">
                <a:solidFill>
                  <a:schemeClr val="accent3">
                    <a:lumMod val="60000"/>
                    <a:lumOff val="40000"/>
                  </a:schemeClr>
                </a:solidFill>
              </a:rPr>
              <a:t>and </a:t>
            </a:r>
            <a:r>
              <a:rPr lang="en-US" dirty="0">
                <a:solidFill>
                  <a:schemeClr val="accent3">
                    <a:lumMod val="60000"/>
                    <a:lumOff val="40000"/>
                  </a:schemeClr>
                </a:solidFill>
              </a:rPr>
              <a:t>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
            </a:r>
            <a:r>
              <a:rPr lang="en-US" sz="2595" dirty="0" smtClean="0"/>
              <a:t>ategories of vulnerabilities</a:t>
            </a:r>
          </a:p>
          <a:p>
            <a:pPr lvl="2"/>
            <a:r>
              <a:rPr lang="en-US" dirty="0"/>
              <a:t>C</a:t>
            </a:r>
            <a:r>
              <a:rPr lang="en-US" dirty="0" smtClean="0"/>
              <a:t>orrupted </a:t>
            </a:r>
            <a:r>
              <a:rPr lang="en-US" dirty="0"/>
              <a:t>(loss of integrity)</a:t>
            </a:r>
            <a:endParaRPr lang="en-US" dirty="0" smtClean="0"/>
          </a:p>
          <a:p>
            <a:pPr lvl="2"/>
            <a:r>
              <a:rPr lang="en-US" dirty="0"/>
              <a:t>L</a:t>
            </a:r>
            <a:r>
              <a:rPr lang="en-US" dirty="0" smtClean="0"/>
              <a:t>eaky </a:t>
            </a:r>
            <a:r>
              <a:rPr lang="en-US" dirty="0"/>
              <a:t>(loss of confidentiality)</a:t>
            </a:r>
            <a:endParaRPr lang="en-US" dirty="0" smtClean="0"/>
          </a:p>
          <a:p>
            <a:pPr lvl="2"/>
            <a:r>
              <a:rPr lang="en-US" dirty="0"/>
              <a:t>U</a:t>
            </a:r>
            <a:r>
              <a:rPr lang="en-US" dirty="0" smtClean="0"/>
              <a:t>navailable or very slow </a:t>
            </a:r>
            <a:r>
              <a:rPr lang="en-US" dirty="0"/>
              <a:t>(loss of availability</a:t>
            </a:r>
            <a:r>
              <a:rPr lang="en-US" dirty="0" smtClean="0"/>
              <a:t>)</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t>
            </a:r>
            <a:r>
              <a:rPr lang="en-US" dirty="0" smtClean="0"/>
              <a:t>apable of exploiting vulnerabilities</a:t>
            </a:r>
          </a:p>
          <a:p>
            <a:pPr lvl="2"/>
            <a:r>
              <a:rPr lang="en-US" dirty="0"/>
              <a:t>R</a:t>
            </a:r>
            <a:r>
              <a:rPr lang="en-US" dirty="0" smtClean="0"/>
              <a:t>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t>
            </a:r>
            <a:r>
              <a:rPr lang="en-US" dirty="0" smtClean="0"/>
              <a:t>assive – attempt to learn or make use of information from the system 	    that does not affect system resources</a:t>
            </a:r>
          </a:p>
          <a:p>
            <a:pPr lvl="2"/>
            <a:r>
              <a:rPr lang="en-US" dirty="0"/>
              <a:t>A</a:t>
            </a:r>
            <a:r>
              <a:rPr lang="en-US" dirty="0" smtClean="0"/>
              <a:t>ctive – attempt to alter system resources or affect their operation</a:t>
            </a:r>
          </a:p>
          <a:p>
            <a:pPr lvl="2"/>
            <a:r>
              <a:rPr lang="en-US" dirty="0"/>
              <a:t>I</a:t>
            </a:r>
            <a:r>
              <a:rPr lang="en-US" dirty="0" smtClean="0"/>
              <a:t>nsider – initiated by an entity inside the security parameter</a:t>
            </a:r>
          </a:p>
          <a:p>
            <a:pPr lvl="2"/>
            <a:r>
              <a:rPr lang="en-US" dirty="0"/>
              <a:t>O</a:t>
            </a:r>
            <a:r>
              <a:rPr lang="en-US" dirty="0" smtClean="0"/>
              <a:t>utsider – initiated from outside the perimeter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smtClean="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01198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smtClean="0">
                <a:latin typeface="+mj-lt"/>
              </a:rPr>
              <a:t>**Table is on page 10 in the textbook</a:t>
            </a:r>
            <a:r>
              <a:rPr lang="en-US" sz="1200" dirty="0" smtClean="0">
                <a:latin typeface="+mn-lt"/>
              </a:rPr>
              <a:t>.</a:t>
            </a:r>
            <a:endParaRPr lang="en-US" dirty="0"/>
          </a:p>
        </p:txBody>
      </p:sp>
      <p:sp>
        <p:nvSpPr>
          <p:cNvPr id="3" name="Rectangle 2"/>
          <p:cNvSpPr/>
          <p:nvPr/>
        </p:nvSpPr>
        <p:spPr>
          <a:xfrm>
            <a:off x="6781800" y="762000"/>
            <a:ext cx="1979712" cy="4780797"/>
          </a:xfrm>
          <a:prstGeom prst="rect">
            <a:avLst/>
          </a:prstGeom>
        </p:spPr>
        <p:txBody>
          <a:bodyPr wrap="square">
            <a:spAutoFit/>
          </a:bodyPr>
          <a:lstStyle/>
          <a:p>
            <a:pPr algn="ctr"/>
            <a:r>
              <a:rPr lang="en-US" sz="2400" b="1" dirty="0">
                <a:latin typeface="+mn-lt"/>
              </a:rPr>
              <a:t>Table 1.2   </a:t>
            </a:r>
            <a:endParaRPr lang="en-US" sz="2400" b="1" dirty="0" smtClean="0">
              <a:latin typeface="+mn-lt"/>
            </a:endParaRPr>
          </a:p>
          <a:p>
            <a:pPr algn="ctr"/>
            <a:endParaRPr lang="en-US" dirty="0" smtClean="0">
              <a:latin typeface="+mj-lt"/>
            </a:endParaRPr>
          </a:p>
          <a:p>
            <a:pPr algn="ctr">
              <a:lnSpc>
                <a:spcPct val="150000"/>
              </a:lnSpc>
            </a:pPr>
            <a:r>
              <a:rPr lang="en-US" sz="1600" dirty="0" smtClean="0">
                <a:latin typeface="+mn-lt"/>
              </a:rPr>
              <a:t>Threat </a:t>
            </a:r>
            <a:r>
              <a:rPr lang="en-US" sz="1600" dirty="0">
                <a:latin typeface="+mn-lt"/>
              </a:rPr>
              <a:t>Consequences, </a:t>
            </a:r>
            <a:endParaRPr lang="en-US" sz="1600" dirty="0" smtClean="0">
              <a:latin typeface="+mn-lt"/>
            </a:endParaRPr>
          </a:p>
          <a:p>
            <a:pPr algn="ctr">
              <a:lnSpc>
                <a:spcPct val="150000"/>
              </a:lnSpc>
            </a:pPr>
            <a:r>
              <a:rPr lang="en-US" sz="1600" dirty="0" smtClean="0">
                <a:latin typeface="+mn-lt"/>
              </a:rPr>
              <a:t>and </a:t>
            </a:r>
            <a:r>
              <a:rPr lang="en-US" sz="1600" dirty="0">
                <a:latin typeface="+mn-lt"/>
              </a:rPr>
              <a:t>the </a:t>
            </a:r>
            <a:endParaRPr lang="en-US" sz="1600" dirty="0" smtClean="0">
              <a:latin typeface="+mn-lt"/>
            </a:endParaRPr>
          </a:p>
          <a:p>
            <a:pPr algn="ctr">
              <a:lnSpc>
                <a:spcPct val="150000"/>
              </a:lnSpc>
            </a:pPr>
            <a:r>
              <a:rPr lang="en-US" sz="1600" dirty="0" smtClean="0">
                <a:latin typeface="+mn-lt"/>
              </a:rPr>
              <a:t>Types </a:t>
            </a:r>
            <a:r>
              <a:rPr lang="en-US" sz="1600" dirty="0">
                <a:latin typeface="+mn-lt"/>
              </a:rPr>
              <a:t>of </a:t>
            </a:r>
            <a:endParaRPr lang="en-US" sz="1600" dirty="0" smtClean="0">
              <a:latin typeface="+mn-lt"/>
            </a:endParaRPr>
          </a:p>
          <a:p>
            <a:pPr algn="ctr">
              <a:lnSpc>
                <a:spcPct val="150000"/>
              </a:lnSpc>
            </a:pPr>
            <a:r>
              <a:rPr lang="en-US" sz="1600" dirty="0" smtClean="0">
                <a:latin typeface="+mn-lt"/>
              </a:rPr>
              <a:t>Threat </a:t>
            </a:r>
            <a:r>
              <a:rPr lang="en-US" sz="1600" dirty="0">
                <a:latin typeface="+mn-lt"/>
              </a:rPr>
              <a:t>Actions </a:t>
            </a:r>
            <a:endParaRPr lang="en-US" sz="1600" dirty="0" smtClean="0">
              <a:latin typeface="+mn-lt"/>
            </a:endParaRPr>
          </a:p>
          <a:p>
            <a:pPr algn="ctr">
              <a:lnSpc>
                <a:spcPct val="150000"/>
              </a:lnSpc>
            </a:pPr>
            <a:r>
              <a:rPr lang="en-US" sz="1600" dirty="0" smtClean="0">
                <a:latin typeface="+mn-lt"/>
              </a:rPr>
              <a:t>That </a:t>
            </a:r>
            <a:r>
              <a:rPr lang="en-US" sz="1600" dirty="0">
                <a:latin typeface="+mn-lt"/>
              </a:rPr>
              <a:t>Cause </a:t>
            </a:r>
            <a:endParaRPr lang="en-US" sz="1600" dirty="0" smtClean="0">
              <a:latin typeface="+mn-lt"/>
            </a:endParaRPr>
          </a:p>
          <a:p>
            <a:pPr algn="ctr">
              <a:lnSpc>
                <a:spcPct val="150000"/>
              </a:lnSpc>
            </a:pPr>
            <a:r>
              <a:rPr lang="en-US" sz="1600" dirty="0" smtClean="0">
                <a:latin typeface="+mn-lt"/>
              </a:rPr>
              <a:t>Each </a:t>
            </a:r>
          </a:p>
          <a:p>
            <a:pPr algn="ctr">
              <a:lnSpc>
                <a:spcPct val="150000"/>
              </a:lnSpc>
            </a:pPr>
            <a:r>
              <a:rPr lang="en-US" sz="1600" dirty="0" smtClean="0">
                <a:latin typeface="+mn-lt"/>
              </a:rPr>
              <a:t>Consequence </a:t>
            </a:r>
          </a:p>
          <a:p>
            <a:pPr algn="ctr">
              <a:lnSpc>
                <a:spcPct val="150000"/>
              </a:lnSpc>
            </a:pPr>
            <a:endParaRPr lang="en-US" sz="1600" dirty="0">
              <a:latin typeface="+mn-lt"/>
            </a:endParaRPr>
          </a:p>
          <a:p>
            <a:pPr algn="ctr">
              <a:lnSpc>
                <a:spcPct val="150000"/>
              </a:lnSpc>
            </a:pPr>
            <a:r>
              <a:rPr lang="en-US" sz="1600" dirty="0" smtClean="0">
                <a:latin typeface="+mn-lt"/>
              </a:rPr>
              <a:t>Based </a:t>
            </a:r>
            <a:r>
              <a:rPr lang="en-US" sz="1600" dirty="0">
                <a:latin typeface="+mn-lt"/>
              </a:rPr>
              <a:t>on </a:t>
            </a:r>
            <a:endParaRPr lang="en-US" sz="1600" dirty="0" smtClean="0">
              <a:latin typeface="+mn-lt"/>
            </a:endParaRPr>
          </a:p>
          <a:p>
            <a:pPr algn="ctr">
              <a:lnSpc>
                <a:spcPct val="150000"/>
              </a:lnSpc>
            </a:pPr>
            <a:r>
              <a:rPr lang="en-US" sz="1600" dirty="0" smtClean="0">
                <a:latin typeface="+mn-lt"/>
              </a:rPr>
              <a:t>RFC 4949 </a:t>
            </a:r>
            <a:endParaRPr lang="en-US" sz="1600" dirty="0">
              <a:latin typeface="+mn-lt"/>
            </a:endParaRPr>
          </a:p>
        </p:txBody>
      </p:sp>
      <p:pic>
        <p:nvPicPr>
          <p:cNvPr id="6" name="Picture 5"/>
          <p:cNvPicPr>
            <a:picLocks noChangeAspect="1"/>
          </p:cNvPicPr>
          <p:nvPr/>
        </p:nvPicPr>
        <p:blipFill>
          <a:blip r:embed="rId3"/>
          <a:stretch>
            <a:fillRect/>
          </a:stretch>
        </p:blipFill>
        <p:spPr>
          <a:xfrm>
            <a:off x="533400" y="152400"/>
            <a:ext cx="5791200" cy="6549416"/>
          </a:xfrm>
          <a:prstGeom prst="rect">
            <a:avLst/>
          </a:prstGeom>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37" t="4851" r="6103" b="4851"/>
          <a:stretch/>
        </p:blipFill>
        <p:spPr>
          <a:xfrm>
            <a:off x="467544" y="332656"/>
            <a:ext cx="7992887" cy="6192688"/>
          </a:xfrm>
          <a:prstGeom prst="rect">
            <a:avLst/>
          </a:prstGeom>
          <a:solidFill>
            <a:schemeClr val="tx1"/>
          </a:solidFill>
        </p:spPr>
      </p:pic>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smtClean="0">
                <a:latin typeface="+mn-lt"/>
              </a:rPr>
              <a:t>Table 1.3    </a:t>
            </a:r>
          </a:p>
          <a:p>
            <a:pPr algn="ctr"/>
            <a:r>
              <a:rPr lang="en-US" sz="2200" b="1" dirty="0" smtClean="0">
                <a:latin typeface="+mn-lt"/>
              </a:rPr>
              <a:t>Computer and Network Assets, with Examples of Threats </a:t>
            </a:r>
            <a:endParaRPr lang="en-US" sz="2200" b="1" dirty="0">
              <a:latin typeface="+mn-lt"/>
            </a:endParaRP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smtClean="0">
                <a:solidFill>
                  <a:schemeClr val="accent6">
                    <a:lumMod val="60000"/>
                    <a:lumOff val="40000"/>
                  </a:schemeClr>
                </a:solidFill>
              </a:rPr>
              <a:t>Passive and Active </a:t>
            </a:r>
            <a:r>
              <a:rPr lang="en-US" dirty="0">
                <a:solidFill>
                  <a:schemeClr val="accent6">
                    <a:lumMod val="60000"/>
                    <a:lumOff val="40000"/>
                  </a:schemeClr>
                </a:solidFill>
              </a:rPr>
              <a:t>Attacks</a:t>
            </a:r>
          </a:p>
        </p:txBody>
      </p:sp>
      <p:sp>
        <p:nvSpPr>
          <p:cNvPr id="2" name="Text Placeholder 1"/>
          <p:cNvSpPr>
            <a:spLocks noGrp="1"/>
          </p:cNvSpPr>
          <p:nvPr>
            <p:ph type="body" idx="1"/>
          </p:nvPr>
        </p:nvSpPr>
        <p:spPr>
          <a:solidFill>
            <a:schemeClr val="accent1"/>
          </a:solidFill>
        </p:spPr>
        <p:txBody>
          <a:bodyPr/>
          <a:lstStyle/>
          <a:p>
            <a:r>
              <a:rPr lang="en-US" dirty="0" smtClean="0"/>
              <a:t>Passive Attack</a:t>
            </a:r>
            <a:endParaRPr lang="en-US" dirty="0"/>
          </a:p>
        </p:txBody>
      </p:sp>
      <p:sp>
        <p:nvSpPr>
          <p:cNvPr id="3" name="Text Placeholder 2"/>
          <p:cNvSpPr>
            <a:spLocks noGrp="1"/>
          </p:cNvSpPr>
          <p:nvPr>
            <p:ph type="body" sz="quarter" idx="3"/>
          </p:nvPr>
        </p:nvSpPr>
        <p:spPr>
          <a:xfrm>
            <a:off x="4932039" y="1586508"/>
            <a:ext cx="3899031" cy="609600"/>
          </a:xfrm>
          <a:solidFill>
            <a:schemeClr val="accent1"/>
          </a:solidFill>
        </p:spPr>
        <p:txBody>
          <a:bodyPr/>
          <a:lstStyle/>
          <a:p>
            <a:r>
              <a:rPr lang="en-US" dirty="0" smtClean="0"/>
              <a:t>Active Attack</a:t>
            </a:r>
            <a:endParaRPr lang="en-US" dirty="0"/>
          </a:p>
        </p:txBody>
      </p:sp>
      <p:sp>
        <p:nvSpPr>
          <p:cNvPr id="223235" name="Rectangle 3"/>
          <p:cNvSpPr>
            <a:spLocks noGrp="1" noChangeArrowheads="1"/>
          </p:cNvSpPr>
          <p:nvPr>
            <p:ph sz="quarter" idx="13"/>
          </p:nvPr>
        </p:nvSpPr>
        <p:spPr>
          <a:xfrm>
            <a:off x="457200" y="2196108"/>
            <a:ext cx="4041648" cy="4473252"/>
          </a:xfrm>
          <a:ln>
            <a:solidFill>
              <a:schemeClr val="accent1"/>
            </a:solidFill>
          </a:ln>
        </p:spPr>
        <p:txBody>
          <a:bodyPr>
            <a:normAutofit fontScale="70000" lnSpcReduction="20000"/>
          </a:bodyPr>
          <a:lstStyle/>
          <a:p>
            <a:pPr>
              <a:lnSpc>
                <a:spcPct val="90000"/>
              </a:lnSpc>
              <a:buNone/>
            </a:pPr>
            <a:endParaRPr lang="en-US" sz="2800" dirty="0" smtClean="0"/>
          </a:p>
          <a:p>
            <a:pPr>
              <a:lnSpc>
                <a:spcPct val="120000"/>
              </a:lnSpc>
              <a:spcAft>
                <a:spcPts val="600"/>
              </a:spcAft>
            </a:pPr>
            <a:r>
              <a:rPr lang="en-US" sz="2600" dirty="0" smtClean="0"/>
              <a:t>Attempts to learn or make use of information from the system but does not affect system resources</a:t>
            </a:r>
          </a:p>
          <a:p>
            <a:pPr>
              <a:lnSpc>
                <a:spcPct val="120000"/>
              </a:lnSpc>
              <a:spcAft>
                <a:spcPts val="600"/>
              </a:spcAft>
            </a:pPr>
            <a:r>
              <a:rPr lang="en-US" sz="2600" dirty="0" smtClean="0"/>
              <a:t>Eavesdropping on, or monitoring of, transmissions</a:t>
            </a:r>
          </a:p>
          <a:p>
            <a:pPr>
              <a:lnSpc>
                <a:spcPct val="120000"/>
              </a:lnSpc>
              <a:spcAft>
                <a:spcPts val="600"/>
              </a:spcAft>
            </a:pPr>
            <a:r>
              <a:rPr lang="en-US" sz="2600" dirty="0" smtClean="0"/>
              <a:t>Goal of attacker is to obtain information that is being transmitted</a:t>
            </a:r>
          </a:p>
          <a:p>
            <a:pPr>
              <a:lnSpc>
                <a:spcPct val="120000"/>
              </a:lnSpc>
              <a:spcAft>
                <a:spcPts val="600"/>
              </a:spcAft>
            </a:pPr>
            <a:r>
              <a:rPr lang="en-US" sz="2600" dirty="0" smtClean="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932039" y="2196108"/>
            <a:ext cx="3898903" cy="4473252"/>
          </a:xfrm>
          <a:ln>
            <a:solidFill>
              <a:schemeClr val="accent1"/>
            </a:solidFill>
          </a:ln>
        </p:spPr>
        <p:txBody>
          <a:bodyPr>
            <a:normAutofit/>
          </a:bodyPr>
          <a:lstStyle/>
          <a:p>
            <a:r>
              <a:rPr lang="en-US" sz="2000" dirty="0" smtClean="0"/>
              <a:t>Attempts to alter system resources or affect their operation</a:t>
            </a:r>
          </a:p>
          <a:p>
            <a:r>
              <a:rPr lang="en-US" sz="2000" dirty="0" smtClean="0"/>
              <a:t>Involve some modification of the data stream or the creation of a false stream</a:t>
            </a:r>
          </a:p>
          <a:p>
            <a:r>
              <a:rPr lang="en-US" sz="2000" dirty="0" smtClean="0"/>
              <a:t>Four categories:</a:t>
            </a:r>
          </a:p>
          <a:p>
            <a:pPr lvl="1"/>
            <a:r>
              <a:rPr lang="en-US" dirty="0" smtClean="0"/>
              <a:t>Replay</a:t>
            </a:r>
          </a:p>
          <a:p>
            <a:pPr lvl="1"/>
            <a:r>
              <a:rPr lang="en-US" dirty="0" smtClean="0"/>
              <a:t>Masquerade</a:t>
            </a:r>
          </a:p>
          <a:p>
            <a:pPr lvl="1"/>
            <a:r>
              <a:rPr lang="en-US" dirty="0" smtClean="0"/>
              <a:t>Modification of messages</a:t>
            </a:r>
          </a:p>
          <a:p>
            <a:pPr lvl="1"/>
            <a:r>
              <a:rPr lang="en-US" dirty="0" smtClean="0"/>
              <a:t>Denial of service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endParaRPr lang="en-US" sz="3200" b="1" dirty="0" smtClean="0">
              <a:latin typeface="+mn-lt"/>
            </a:endParaRPr>
          </a:p>
          <a:p>
            <a:pPr algn="ctr"/>
            <a:endParaRPr lang="en-US" sz="3200" b="1" dirty="0">
              <a:latin typeface="+mn-lt"/>
            </a:endParaRPr>
          </a:p>
          <a:p>
            <a:pPr algn="ctr"/>
            <a:r>
              <a:rPr lang="en-US" sz="2800" b="1" dirty="0" smtClean="0">
                <a:latin typeface="+mn-lt"/>
              </a:rPr>
              <a:t>Security </a:t>
            </a:r>
          </a:p>
          <a:p>
            <a:pPr algn="ctr"/>
            <a:r>
              <a:rPr lang="en-US" sz="2800" b="1" dirty="0" smtClean="0">
                <a:latin typeface="+mn-lt"/>
              </a:rPr>
              <a:t>Requirements </a:t>
            </a:r>
          </a:p>
          <a:p>
            <a:pPr algn="ctr"/>
            <a:endParaRPr lang="en-US" sz="3200" b="1" dirty="0" smtClean="0">
              <a:latin typeface="+mn-lt"/>
            </a:endParaRPr>
          </a:p>
          <a:p>
            <a:pPr algn="ctr"/>
            <a:r>
              <a:rPr lang="en-US" sz="2000" b="1" dirty="0" smtClean="0">
                <a:latin typeface="+mn-lt"/>
              </a:rPr>
              <a:t>(</a:t>
            </a:r>
            <a:r>
              <a:rPr lang="en-US" sz="2000" b="1" dirty="0">
                <a:latin typeface="+mn-lt"/>
              </a:rPr>
              <a:t>FIPS </a:t>
            </a:r>
            <a:r>
              <a:rPr lang="en-US" sz="2000" b="1" dirty="0" smtClean="0">
                <a:latin typeface="+mn-lt"/>
              </a:rPr>
              <a:t>200</a:t>
            </a:r>
            <a:r>
              <a:rPr lang="en-US" sz="2000" b="1" dirty="0">
                <a:latin typeface="+mn-lt"/>
              </a:rPr>
              <a:t>) </a:t>
            </a:r>
            <a:endParaRPr lang="en-US" sz="2000" b="1" dirty="0" smtClean="0">
              <a:latin typeface="+mn-lt"/>
            </a:endParaRPr>
          </a:p>
          <a:p>
            <a:endParaRPr lang="en-US" b="1" dirty="0">
              <a:latin typeface="+mn-lt"/>
            </a:endParaRPr>
          </a:p>
          <a:p>
            <a:pPr algn="ctr"/>
            <a:r>
              <a:rPr lang="en-US" sz="1600" dirty="0" smtClean="0">
                <a:latin typeface="+mn-lt"/>
              </a:rPr>
              <a:t>(</a:t>
            </a:r>
            <a:r>
              <a:rPr lang="en-US" sz="1600" dirty="0">
                <a:latin typeface="+mn-lt"/>
              </a:rPr>
              <a:t>page </a:t>
            </a:r>
            <a:r>
              <a:rPr lang="en-US" sz="1600" dirty="0" smtClean="0">
                <a:latin typeface="+mn-lt"/>
              </a:rPr>
              <a:t>1 </a:t>
            </a:r>
            <a:r>
              <a:rPr lang="en-US" sz="1600" dirty="0">
                <a:latin typeface="+mn-lt"/>
              </a:rPr>
              <a:t>of 2) </a:t>
            </a: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a:t>
            </a:r>
            <a:r>
              <a:rPr lang="en-US" sz="1100" dirty="0" smtClean="0">
                <a:latin typeface="+mj-lt"/>
              </a:rPr>
              <a:t>Table can be found on pages 16-17  in the textbook.)</a:t>
            </a:r>
            <a:endParaRPr lang="en-US" sz="1100" dirty="0">
              <a:latin typeface="+mj-lt"/>
            </a:endParaRPr>
          </a:p>
        </p:txBody>
      </p:sp>
      <p:pic>
        <p:nvPicPr>
          <p:cNvPr id="24" name="Picture 23"/>
          <p:cNvPicPr>
            <a:picLocks noChangeAspect="1"/>
          </p:cNvPicPr>
          <p:nvPr/>
        </p:nvPicPr>
        <p:blipFill>
          <a:blip r:embed="rId3"/>
          <a:stretch>
            <a:fillRect/>
          </a:stretch>
        </p:blipFill>
        <p:spPr>
          <a:xfrm>
            <a:off x="107504" y="116632"/>
            <a:ext cx="5832648" cy="6840760"/>
          </a:xfrm>
          <a:prstGeom prst="rect">
            <a:avLst/>
          </a:prstGeom>
        </p:spPr>
      </p:pic>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endParaRPr lang="en-US" sz="3200" b="1" dirty="0" smtClean="0">
              <a:latin typeface="+mn-lt"/>
            </a:endParaRPr>
          </a:p>
          <a:p>
            <a:pPr algn="ctr"/>
            <a:endParaRPr lang="en-US" sz="3200" b="1" dirty="0">
              <a:latin typeface="+mn-lt"/>
            </a:endParaRPr>
          </a:p>
          <a:p>
            <a:pPr algn="ctr"/>
            <a:r>
              <a:rPr lang="en-US" sz="2800" b="1" dirty="0" smtClean="0">
                <a:latin typeface="+mn-lt"/>
              </a:rPr>
              <a:t>Security </a:t>
            </a:r>
          </a:p>
          <a:p>
            <a:pPr algn="ctr"/>
            <a:r>
              <a:rPr lang="en-US" sz="2800" b="1" dirty="0" smtClean="0">
                <a:latin typeface="+mn-lt"/>
              </a:rPr>
              <a:t>Requirements </a:t>
            </a:r>
          </a:p>
          <a:p>
            <a:pPr algn="ctr"/>
            <a:endParaRPr lang="en-US" sz="3200" b="1" dirty="0" smtClean="0">
              <a:latin typeface="+mn-lt"/>
            </a:endParaRPr>
          </a:p>
          <a:p>
            <a:pPr algn="ctr"/>
            <a:r>
              <a:rPr lang="en-US" sz="2000" b="1" dirty="0" smtClean="0">
                <a:latin typeface="+mn-lt"/>
              </a:rPr>
              <a:t>(</a:t>
            </a:r>
            <a:r>
              <a:rPr lang="en-US" sz="2000" b="1" dirty="0">
                <a:latin typeface="+mn-lt"/>
              </a:rPr>
              <a:t>FIPS </a:t>
            </a:r>
            <a:r>
              <a:rPr lang="en-US" sz="2000" b="1" dirty="0" smtClean="0">
                <a:latin typeface="+mn-lt"/>
              </a:rPr>
              <a:t>200</a:t>
            </a:r>
            <a:r>
              <a:rPr lang="en-US" sz="2000" b="1" dirty="0">
                <a:latin typeface="+mn-lt"/>
              </a:rPr>
              <a:t>) </a:t>
            </a:r>
            <a:endParaRPr lang="en-US" sz="2000" b="1" dirty="0" smtClean="0">
              <a:latin typeface="+mn-lt"/>
            </a:endParaRPr>
          </a:p>
          <a:p>
            <a:endParaRPr lang="en-US" b="1" dirty="0">
              <a:latin typeface="+mn-lt"/>
            </a:endParaRPr>
          </a:p>
          <a:p>
            <a:pPr algn="ctr"/>
            <a:r>
              <a:rPr lang="en-US" sz="1600" dirty="0" smtClean="0">
                <a:latin typeface="+mn-lt"/>
              </a:rPr>
              <a:t>(</a:t>
            </a:r>
            <a:r>
              <a:rPr lang="en-US" sz="1600" dirty="0">
                <a:latin typeface="+mn-lt"/>
              </a:rPr>
              <a:t>page 2</a:t>
            </a:r>
            <a:r>
              <a:rPr lang="en-US" sz="1600" dirty="0" smtClean="0">
                <a:latin typeface="+mn-lt"/>
              </a:rPr>
              <a:t> </a:t>
            </a:r>
            <a:r>
              <a:rPr lang="en-US" sz="1600" dirty="0">
                <a:latin typeface="+mn-lt"/>
              </a:rPr>
              <a:t>of 2) </a:t>
            </a:r>
          </a:p>
        </p:txBody>
      </p:sp>
      <p:sp>
        <p:nvSpPr>
          <p:cNvPr id="13" name="TextBox 12"/>
          <p:cNvSpPr txBox="1"/>
          <p:nvPr/>
        </p:nvSpPr>
        <p:spPr>
          <a:xfrm>
            <a:off x="6061504" y="6165304"/>
            <a:ext cx="3059832" cy="430887"/>
          </a:xfrm>
          <a:prstGeom prst="rect">
            <a:avLst/>
          </a:prstGeom>
          <a:noFill/>
        </p:spPr>
        <p:txBody>
          <a:bodyPr wrap="square" rtlCol="0">
            <a:spAutoFit/>
          </a:bodyPr>
          <a:lstStyle/>
          <a:p>
            <a:r>
              <a:rPr lang="en-US" sz="1100" dirty="0" smtClean="0">
                <a:latin typeface="+mj-lt"/>
              </a:rPr>
              <a:t>(Table can be found on pages 16-17 in the textbook.)</a:t>
            </a:r>
            <a:endParaRPr lang="en-US" sz="1100" dirty="0">
              <a:latin typeface="+mj-lt"/>
            </a:endParaRPr>
          </a:p>
        </p:txBody>
      </p:sp>
      <p:pic>
        <p:nvPicPr>
          <p:cNvPr id="2" name="Picture 1"/>
          <p:cNvPicPr>
            <a:picLocks noChangeAspect="1"/>
          </p:cNvPicPr>
          <p:nvPr/>
        </p:nvPicPr>
        <p:blipFill>
          <a:blip r:embed="rId3"/>
          <a:stretch>
            <a:fillRect/>
          </a:stretch>
        </p:blipFill>
        <p:spPr>
          <a:xfrm>
            <a:off x="107504" y="116632"/>
            <a:ext cx="5472608" cy="6840760"/>
          </a:xfrm>
          <a:prstGeom prst="rect">
            <a:avLst/>
          </a:prstGeom>
        </p:spPr>
      </p:pic>
    </p:spTree>
    <p:extLst>
      <p:ext uri="{BB962C8B-B14F-4D97-AF65-F5344CB8AC3E}">
        <p14:creationId xmlns:p14="http://schemas.microsoft.com/office/powerpoint/2010/main" val="1697029017"/>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lumMod val="60000"/>
                    <a:lumOff val="40000"/>
                  </a:schemeClr>
                </a:solidFill>
              </a:rPr>
              <a:t>Fundamental Security Design Principles</a:t>
            </a:r>
            <a:endParaRPr lang="en-US" dirty="0">
              <a:solidFill>
                <a:schemeClr val="accent3">
                  <a:lumMod val="60000"/>
                  <a:lumOff val="40000"/>
                </a:schemeClr>
              </a:solidFill>
            </a:endParaRP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75657"/>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1</a:t>
            </a:r>
            <a:endParaRPr lang="en-US" dirty="0"/>
          </a:p>
        </p:txBody>
      </p:sp>
      <p:sp>
        <p:nvSpPr>
          <p:cNvPr id="13" name="Subtitle 12"/>
          <p:cNvSpPr>
            <a:spLocks noGrp="1"/>
          </p:cNvSpPr>
          <p:nvPr>
            <p:ph type="subTitle" idx="1"/>
          </p:nvPr>
        </p:nvSpPr>
        <p:spPr/>
        <p:txBody>
          <a:bodyPr>
            <a:normAutofit/>
          </a:bodyPr>
          <a:lstStyle/>
          <a:p>
            <a:pPr algn="ctr"/>
            <a:r>
              <a:rPr lang="en-US" sz="3200" dirty="0" smtClean="0"/>
              <a:t>Overview</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smtClean="0">
                <a:solidFill>
                  <a:schemeClr val="accent6">
                    <a:lumMod val="60000"/>
                    <a:lumOff val="40000"/>
                  </a:schemeClr>
                </a:solidFill>
              </a:rPr>
              <a:t>Attack Surfaces</a:t>
            </a:r>
            <a:endParaRPr lang="en-US" dirty="0">
              <a:solidFill>
                <a:schemeClr val="accent6">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025533"/>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151427"/>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60000"/>
                    <a:lumOff val="40000"/>
                  </a:schemeClr>
                </a:solidFill>
              </a:rPr>
              <a:t>Attack Surface Categories</a:t>
            </a:r>
            <a:endParaRPr lang="en-US" dirty="0">
              <a:solidFill>
                <a:schemeClr val="accent6">
                  <a:lumMod val="60000"/>
                  <a:lumOff val="40000"/>
                </a:schemeClr>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79374417"/>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820219"/>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964" t="18500" b="13250"/>
          <a:stretch/>
        </p:blipFill>
        <p:spPr>
          <a:xfrm>
            <a:off x="1331640" y="332656"/>
            <a:ext cx="6486774" cy="6225043"/>
          </a:xfrm>
          <a:prstGeom prst="rect">
            <a:avLst/>
          </a:prstGeom>
          <a:solidFill>
            <a:schemeClr val="tx1"/>
          </a:solidFill>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951" b="15350"/>
          <a:stretch/>
        </p:blipFill>
        <p:spPr>
          <a:xfrm>
            <a:off x="1547664" y="332656"/>
            <a:ext cx="6169506" cy="6203533"/>
          </a:xfrm>
          <a:prstGeom prst="rect">
            <a:avLst/>
          </a:prstGeom>
          <a:solidFill>
            <a:schemeClr val="tx1"/>
          </a:solidFill>
        </p:spPr>
      </p:pic>
    </p:spTree>
    <p:extLst>
      <p:ext uri="{BB962C8B-B14F-4D97-AF65-F5344CB8AC3E}">
        <p14:creationId xmlns:p14="http://schemas.microsoft.com/office/powerpoint/2010/main" val="2305911441"/>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1872687360"/>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smtClean="0"/>
              <a:t>Computer Security Strategy</a:t>
            </a:r>
            <a:endParaRPr lang="en-US" dirty="0"/>
          </a:p>
        </p:txBody>
      </p:sp>
    </p:spTree>
    <p:extLst>
      <p:ext uri="{BB962C8B-B14F-4D97-AF65-F5344CB8AC3E}">
        <p14:creationId xmlns:p14="http://schemas.microsoft.com/office/powerpoint/2010/main" val="163150280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t>Standards</a:t>
            </a:r>
            <a:endParaRPr lang="en-US" dirty="0"/>
          </a:p>
        </p:txBody>
      </p:sp>
      <p:sp>
        <p:nvSpPr>
          <p:cNvPr id="3" name="Content Placeholder 2"/>
          <p:cNvSpPr>
            <a:spLocks noGrp="1"/>
          </p:cNvSpPr>
          <p:nvPr>
            <p:ph idx="1"/>
          </p:nvPr>
        </p:nvSpPr>
        <p:spPr>
          <a:xfrm>
            <a:off x="457200" y="1484784"/>
            <a:ext cx="8291264" cy="5472608"/>
          </a:xfrm>
        </p:spPr>
        <p:txBody>
          <a:bodyPr>
            <a:normAutofit lnSpcReduction="10000"/>
          </a:bodyPr>
          <a:lstStyle/>
          <a:p>
            <a:r>
              <a:rPr lang="en-US" dirty="0" smtClean="0"/>
              <a:t>Standards have been developed to cover management practices and the overall architecture of security mechanisms and services</a:t>
            </a:r>
          </a:p>
          <a:p>
            <a:r>
              <a:rPr lang="en-US" dirty="0" smtClean="0"/>
              <a:t>The most important of these organizations are:</a:t>
            </a:r>
          </a:p>
          <a:p>
            <a:pPr lvl="1"/>
            <a:r>
              <a:rPr lang="en-US" b="1" dirty="0" smtClean="0"/>
              <a:t>National Institute of Standards and Technology (NIST)</a:t>
            </a:r>
          </a:p>
          <a:p>
            <a:pPr lvl="2"/>
            <a:r>
              <a:rPr lang="en-US" b="1" dirty="0" smtClean="0"/>
              <a:t>NIST is a U.S. federal agency that deals with measurement science, standards, and technology related to U.S. government use and to the promotion of U.S. private sector innovation</a:t>
            </a:r>
          </a:p>
          <a:p>
            <a:pPr lvl="1"/>
            <a:r>
              <a:rPr lang="en-US" b="1" dirty="0" smtClean="0"/>
              <a:t>Internet Society (ISOC)</a:t>
            </a:r>
          </a:p>
          <a:p>
            <a:pPr lvl="2"/>
            <a:r>
              <a:rPr lang="en-US" b="1" dirty="0" smtClean="0"/>
              <a:t>ISOC is a professional membership society that provides leadership in addressing issues that confront the future of the Internet, and is the organization home for the groups responsible for Internet infrastructure standards</a:t>
            </a:r>
          </a:p>
          <a:p>
            <a:pPr lvl="1"/>
            <a:r>
              <a:rPr lang="en-US" b="1" dirty="0" smtClean="0"/>
              <a:t>International Telecommunication Union (ITU-T)</a:t>
            </a:r>
          </a:p>
          <a:p>
            <a:pPr lvl="2"/>
            <a:r>
              <a:rPr lang="en-US" b="1" dirty="0" smtClean="0"/>
              <a:t>ITU is a United Nations agency in which governments and the private sector coordinate global telecom networks and services</a:t>
            </a:r>
          </a:p>
          <a:p>
            <a:pPr lvl="1"/>
            <a:r>
              <a:rPr lang="en-US" b="1" dirty="0" smtClean="0"/>
              <a:t>International Organization for Standardization (ISO)</a:t>
            </a:r>
          </a:p>
          <a:p>
            <a:pPr lvl="2"/>
            <a:r>
              <a:rPr lang="en-US" b="1" dirty="0" smtClean="0"/>
              <a:t>ISO is a nongovernmental organization whose work results in international agreements that are published as International Standards</a:t>
            </a:r>
            <a:endParaRPr lang="en-US" b="1" dirty="0"/>
          </a:p>
        </p:txBody>
      </p:sp>
    </p:spTree>
    <p:extLst>
      <p:ext uri="{BB962C8B-B14F-4D97-AF65-F5344CB8AC3E}">
        <p14:creationId xmlns:p14="http://schemas.microsoft.com/office/powerpoint/2010/main" val="736129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a:t>
            </a:r>
            <a:r>
              <a:rPr lang="en-AU" sz="2400" dirty="0" smtClean="0"/>
              <a:t>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a:t>
            </a:r>
            <a:r>
              <a:rPr lang="en-AU" sz="2400" dirty="0" smtClean="0"/>
              <a:t>strategy</a:t>
            </a:r>
          </a:p>
          <a:p>
            <a:pPr lvl="1"/>
            <a:r>
              <a:rPr lang="en-AU" dirty="0"/>
              <a:t>Security policy</a:t>
            </a:r>
          </a:p>
          <a:p>
            <a:pPr lvl="1"/>
            <a:r>
              <a:rPr lang="en-AU" dirty="0"/>
              <a:t>Security implementation</a:t>
            </a:r>
          </a:p>
          <a:p>
            <a:pPr lvl="1"/>
            <a:r>
              <a:rPr lang="en-AU" dirty="0"/>
              <a:t>Assurance and evaluation</a:t>
            </a:r>
          </a:p>
          <a:p>
            <a:pPr lvl="1">
              <a:buNone/>
            </a:pPr>
            <a:endParaRPr lang="en-AU" dirty="0" smtClean="0"/>
          </a:p>
        </p:txBody>
      </p:sp>
      <p:sp>
        <p:nvSpPr>
          <p:cNvPr id="2" name="Content Placeholder 1"/>
          <p:cNvSpPr>
            <a:spLocks noGrp="1"/>
          </p:cNvSpPr>
          <p:nvPr>
            <p:ph sz="quarter" idx="13"/>
          </p:nvPr>
        </p:nvSpPr>
        <p:spPr>
          <a:xfrm>
            <a:off x="323528" y="1484784"/>
            <a:ext cx="4041648" cy="5373216"/>
          </a:xfrm>
        </p:spPr>
        <p:txBody>
          <a:bodyPr/>
          <a:lstStyle/>
          <a:p>
            <a:r>
              <a:rPr lang="en-US" dirty="0" smtClean="0"/>
              <a:t>Computer security concepts</a:t>
            </a:r>
          </a:p>
          <a:p>
            <a:pPr lvl="1"/>
            <a:r>
              <a:rPr lang="en-US" dirty="0" smtClean="0"/>
              <a:t>Definition </a:t>
            </a:r>
          </a:p>
          <a:p>
            <a:pPr lvl="1"/>
            <a:r>
              <a:rPr lang="en-US" dirty="0" smtClean="0"/>
              <a:t>Challenges</a:t>
            </a:r>
          </a:p>
          <a:p>
            <a:pPr lvl="1"/>
            <a:r>
              <a:rPr lang="en-US" dirty="0" smtClean="0"/>
              <a:t>Model </a:t>
            </a:r>
          </a:p>
          <a:p>
            <a:r>
              <a:rPr lang="en-US" dirty="0" smtClean="0"/>
              <a:t>Threats, attacks,       and assets</a:t>
            </a:r>
          </a:p>
          <a:p>
            <a:pPr lvl="1"/>
            <a:r>
              <a:rPr lang="en-US" dirty="0" smtClean="0"/>
              <a:t>Threats and attacks</a:t>
            </a:r>
          </a:p>
          <a:p>
            <a:pPr lvl="1"/>
            <a:r>
              <a:rPr lang="en-US" dirty="0" smtClean="0"/>
              <a:t>Threats and assets</a:t>
            </a:r>
          </a:p>
          <a:p>
            <a:r>
              <a:rPr lang="en-US" dirty="0" smtClean="0"/>
              <a:t>Security functional requirements</a:t>
            </a:r>
          </a:p>
          <a:p>
            <a:r>
              <a:rPr lang="en-US" dirty="0" smtClean="0"/>
              <a:t>Standards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692696"/>
            <a:ext cx="8445624" cy="1800200"/>
          </a:xfrm>
        </p:spPr>
        <p:txBody>
          <a:bodyPr>
            <a:noAutofit/>
          </a:bodyPr>
          <a:lstStyle/>
          <a:p>
            <a:pPr algn="l">
              <a:lnSpc>
                <a:spcPts val="4000"/>
              </a:lnSpc>
            </a:pPr>
            <a:r>
              <a:rPr lang="en-US" sz="3200" b="1" dirty="0" smtClean="0">
                <a:solidFill>
                  <a:srgbClr val="E3A988"/>
                </a:solidFill>
                <a:effectLst/>
              </a:rPr>
              <a:t>The </a:t>
            </a:r>
            <a:r>
              <a:rPr lang="en-US" sz="3200" b="1" dirty="0">
                <a:solidFill>
                  <a:srgbClr val="E3A988"/>
                </a:solidFill>
                <a:effectLst/>
              </a:rPr>
              <a:t>NIST Internal/Interagency Report NISTIR 7298 (</a:t>
            </a:r>
            <a:r>
              <a:rPr lang="en-US" sz="3200" b="1" i="1" dirty="0">
                <a:solidFill>
                  <a:srgbClr val="E3A988"/>
                </a:solidFill>
                <a:effectLst/>
              </a:rPr>
              <a:t>Glossary of Key </a:t>
            </a:r>
            <a:r>
              <a:rPr lang="en-US" sz="3200" b="1" i="1" dirty="0" smtClean="0">
                <a:solidFill>
                  <a:srgbClr val="E3A988"/>
                </a:solidFill>
                <a:effectLst/>
              </a:rPr>
              <a:t>Information Security </a:t>
            </a:r>
            <a:r>
              <a:rPr lang="en-US" sz="3200" b="1" i="1" dirty="0">
                <a:solidFill>
                  <a:srgbClr val="E3A988"/>
                </a:solidFill>
                <a:effectLst/>
              </a:rPr>
              <a:t>Terms , </a:t>
            </a:r>
            <a:r>
              <a:rPr lang="en-US" sz="3200" b="1" dirty="0">
                <a:solidFill>
                  <a:srgbClr val="E3A988"/>
                </a:solidFill>
                <a:effectLst/>
              </a:rPr>
              <a:t>May 2013) defines the term </a:t>
            </a:r>
            <a:r>
              <a:rPr lang="en-US" sz="3200" b="1" i="1" dirty="0">
                <a:solidFill>
                  <a:srgbClr val="E3A988"/>
                </a:solidFill>
                <a:effectLst/>
              </a:rPr>
              <a:t>computer </a:t>
            </a:r>
            <a:r>
              <a:rPr lang="en-US" sz="3200" b="1" i="1" dirty="0" smtClean="0">
                <a:solidFill>
                  <a:srgbClr val="E3A988"/>
                </a:solidFill>
                <a:effectLst/>
              </a:rPr>
              <a:t>security</a:t>
            </a:r>
            <a:r>
              <a:rPr lang="en-US" sz="3200" b="1" dirty="0">
                <a:solidFill>
                  <a:srgbClr val="E3A988"/>
                </a:solidFill>
                <a:effectLst/>
              </a:rPr>
              <a:t> </a:t>
            </a:r>
            <a:r>
              <a:rPr lang="en-US" sz="3200" b="1" dirty="0" smtClean="0">
                <a:solidFill>
                  <a:srgbClr val="E3A988"/>
                </a:solidFill>
                <a:effectLst/>
              </a:rPr>
              <a:t>as </a:t>
            </a:r>
            <a:r>
              <a:rPr lang="en-US" sz="3200" b="1" dirty="0">
                <a:solidFill>
                  <a:srgbClr val="E3A988"/>
                </a:solidFill>
                <a:effectLst/>
              </a:rPr>
              <a:t>follows:</a:t>
            </a:r>
          </a:p>
        </p:txBody>
      </p:sp>
      <p:sp>
        <p:nvSpPr>
          <p:cNvPr id="200707" name="Rectangle 3"/>
          <p:cNvSpPr>
            <a:spLocks noGrp="1" noChangeArrowheads="1"/>
          </p:cNvSpPr>
          <p:nvPr>
            <p:ph idx="1"/>
          </p:nvPr>
        </p:nvSpPr>
        <p:spPr>
          <a:xfrm>
            <a:off x="467544" y="2996952"/>
            <a:ext cx="8229600" cy="3456384"/>
          </a:xfrm>
        </p:spPr>
        <p:txBody>
          <a:bodyPr>
            <a:normAutofit/>
          </a:bodyPr>
          <a:lstStyle/>
          <a:p>
            <a:pPr marL="0" indent="0">
              <a:spcBef>
                <a:spcPts val="72"/>
              </a:spcBef>
              <a:buNone/>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t> Measures and controls that ensure </a:t>
            </a:r>
            <a:r>
              <a:rPr lang="en-US" sz="2800" dirty="0" smtClean="0"/>
              <a:t>	   	   confidentiality</a:t>
            </a:r>
            <a:r>
              <a:rPr lang="en-US" sz="2800" dirty="0"/>
              <a:t>, </a:t>
            </a:r>
            <a:r>
              <a:rPr lang="en-US" sz="2800" dirty="0" smtClean="0"/>
              <a:t>integrity, and 	   	 	   availability of </a:t>
            </a:r>
            <a:r>
              <a:rPr lang="en-US" sz="2800" dirty="0"/>
              <a:t>information system </a:t>
            </a:r>
            <a:endParaRPr lang="en-US" sz="2800" dirty="0" smtClean="0"/>
          </a:p>
          <a:p>
            <a:pPr marL="0" indent="0">
              <a:spcBef>
                <a:spcPts val="72"/>
              </a:spcBef>
              <a:buNone/>
            </a:pPr>
            <a:r>
              <a:rPr lang="en-US" sz="2800" dirty="0"/>
              <a:t>	</a:t>
            </a:r>
            <a:r>
              <a:rPr lang="en-US" sz="2800" dirty="0" smtClean="0"/>
              <a:t>   assets </a:t>
            </a:r>
            <a:r>
              <a:rPr lang="en-US" sz="2800" dirty="0"/>
              <a:t>including hardware, software, </a:t>
            </a:r>
            <a:r>
              <a:rPr lang="en-US" sz="2800" dirty="0" smtClean="0"/>
              <a:t>	   firmware, and </a:t>
            </a:r>
            <a:r>
              <a:rPr lang="en-US" sz="2800" dirty="0"/>
              <a:t>information being </a:t>
            </a:r>
            <a:r>
              <a:rPr lang="en-US" sz="2800" dirty="0" smtClean="0"/>
              <a:t>	   	   processed</a:t>
            </a:r>
            <a:r>
              <a:rPr lang="en-US" sz="2800" dirty="0"/>
              <a:t>, stored, </a:t>
            </a:r>
            <a:r>
              <a:rPr lang="en-US" sz="2800" dirty="0" smtClean="0"/>
              <a:t>and 	 	  	 	   communicated</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82" t="-2857" r="-7182" b="-2857"/>
          <a:stretch/>
        </p:blipFill>
        <p:spPr>
          <a:xfrm>
            <a:off x="-600" y="-2547664"/>
            <a:ext cx="9284422" cy="12015122"/>
          </a:xfrm>
          <a:prstGeom prst="rect">
            <a:avLst/>
          </a:prstGeom>
          <a:solidFill>
            <a:schemeClr val="accent4">
              <a:lumMod val="60000"/>
              <a:lumOff val="40000"/>
              <a:alpha val="63000"/>
            </a:schemeClr>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smtClean="0"/>
              <a:t>Key Security Concepts</a:t>
            </a:r>
            <a:endParaRPr lang="en-US"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smtClean="0">
                <a:solidFill>
                  <a:schemeClr val="accent6">
                    <a:lumMod val="60000"/>
                    <a:lumOff val="40000"/>
                  </a:schemeClr>
                </a:solidFill>
              </a:rPr>
              <a:t>Levels of Impact</a:t>
            </a:r>
            <a:endParaRPr lang="en-US" sz="7200" dirty="0">
              <a:solidFill>
                <a:schemeClr val="accent6">
                  <a:lumMod val="60000"/>
                  <a:lumOff val="40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63090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rmAutofit/>
          </a:bodyPr>
          <a:lstStyle/>
          <a:p>
            <a:r>
              <a:rPr lang="en-US" sz="4400"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99751016"/>
              </p:ext>
            </p:extLst>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9512" y="188640"/>
            <a:ext cx="8778240" cy="6451612"/>
          </a:xfrm>
          <a:prstGeom prst="rect">
            <a:avLst/>
          </a:prstGeom>
          <a:solidFill>
            <a:schemeClr val="accent5">
              <a:lumMod val="50000"/>
            </a:schemeClr>
          </a:solidFill>
          <a:ln w="38100" cmpd="thinThick">
            <a:solidFill>
              <a:schemeClr val="accent6">
                <a:lumMod val="75000"/>
              </a:schemeClr>
            </a:solidFill>
            <a:miter lim="800000"/>
          </a:ln>
        </p:spPr>
        <p:txBody>
          <a:bodyPr wrap="square">
            <a:normAutofit lnSpcReduction="10000"/>
          </a:bodyPr>
          <a:lstStyle/>
          <a:p>
            <a:pPr marL="0" marR="0" algn="ctr">
              <a:spcBef>
                <a:spcPts val="0"/>
              </a:spcBef>
              <a:spcAft>
                <a:spcPts val="0"/>
              </a:spcAft>
            </a:pPr>
            <a:r>
              <a:rPr lang="en-US" sz="1600" b="1" dirty="0">
                <a:solidFill>
                  <a:schemeClr val="accent6">
                    <a:lumMod val="60000"/>
                    <a:lumOff val="40000"/>
                  </a:schemeClr>
                </a:solidFill>
                <a:latin typeface="Times" charset="0"/>
                <a:ea typeface="Times New Roman" charset="0"/>
                <a:cs typeface="Times New Roman" charset="0"/>
              </a:rPr>
              <a:t>Table 1.1   </a:t>
            </a:r>
            <a:endParaRPr lang="en-US" sz="1600" b="1" dirty="0" smtClean="0">
              <a:solidFill>
                <a:schemeClr val="accent6">
                  <a:lumMod val="60000"/>
                  <a:lumOff val="40000"/>
                </a:schemeClr>
              </a:solidFill>
              <a:latin typeface="Times" charset="0"/>
              <a:ea typeface="Times New Roman" charset="0"/>
              <a:cs typeface="Times New Roman" charset="0"/>
            </a:endParaRPr>
          </a:p>
          <a:p>
            <a:pPr marL="0" marR="0" algn="ctr">
              <a:spcBef>
                <a:spcPts val="0"/>
              </a:spcBef>
              <a:spcAft>
                <a:spcPts val="0"/>
              </a:spcAft>
            </a:pPr>
            <a:endParaRPr lang="en-US" sz="1600" b="1" dirty="0" smtClean="0">
              <a:latin typeface="Times" charset="0"/>
              <a:ea typeface="Times New Roman" charset="0"/>
              <a:cs typeface="Times New Roman" charset="0"/>
            </a:endParaRPr>
          </a:p>
          <a:p>
            <a:pPr marL="0" marR="0" algn="ctr">
              <a:spcBef>
                <a:spcPts val="0"/>
              </a:spcBef>
              <a:spcAft>
                <a:spcPts val="0"/>
              </a:spcAft>
            </a:pPr>
            <a:r>
              <a:rPr lang="en-US" sz="1200" b="1" dirty="0" smtClean="0">
                <a:solidFill>
                  <a:schemeClr val="accent6">
                    <a:lumMod val="60000"/>
                    <a:lumOff val="40000"/>
                  </a:schemeClr>
                </a:solidFill>
                <a:latin typeface="Times" charset="0"/>
                <a:ea typeface="Times New Roman" charset="0"/>
                <a:cs typeface="Times New Roman" charset="0"/>
              </a:rPr>
              <a:t>Computer </a:t>
            </a:r>
            <a:r>
              <a:rPr lang="en-US" sz="1200" b="1" dirty="0">
                <a:solidFill>
                  <a:schemeClr val="accent6">
                    <a:lumMod val="60000"/>
                    <a:lumOff val="40000"/>
                  </a:schemeClr>
                </a:solidFill>
                <a:latin typeface="Times" charset="0"/>
                <a:ea typeface="Times New Roman" charset="0"/>
                <a:cs typeface="Times New Roman" charset="0"/>
              </a:rPr>
              <a:t>Security Terminology, from RFC 2828, </a:t>
            </a:r>
            <a:r>
              <a:rPr lang="en-US" sz="1200" b="1" i="1" dirty="0">
                <a:solidFill>
                  <a:schemeClr val="accent6">
                    <a:lumMod val="60000"/>
                    <a:lumOff val="40000"/>
                  </a:schemeClr>
                </a:solidFill>
                <a:latin typeface="Times" charset="0"/>
                <a:ea typeface="Times New Roman" charset="0"/>
                <a:cs typeface="Times New Roman" charset="0"/>
              </a:rPr>
              <a:t>Internet Security Glossary</a:t>
            </a:r>
            <a:r>
              <a:rPr lang="en-US" sz="1200" b="1" dirty="0">
                <a:solidFill>
                  <a:schemeClr val="accent6">
                    <a:lumMod val="60000"/>
                    <a:lumOff val="40000"/>
                  </a:schemeClr>
                </a:solidFill>
                <a:latin typeface="Times" charset="0"/>
                <a:ea typeface="Times New Roman" charset="0"/>
                <a:cs typeface="Times New Roman" charset="0"/>
              </a:rPr>
              <a:t>, May 2000</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Adversary (threat agent)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Individual, group, organization, or government that conducts or has the intent to conduct detrimental activities. </a:t>
            </a:r>
            <a:br>
              <a:rPr lang="en-US" sz="1200" dirty="0">
                <a:latin typeface="Times" charset="0"/>
                <a:ea typeface="Times New Roman" charset="0"/>
                <a:cs typeface="Times New Roman" charset="0"/>
              </a:rPr>
            </a:b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smtClean="0">
                <a:solidFill>
                  <a:schemeClr val="accent6">
                    <a:lumMod val="60000"/>
                    <a:lumOff val="40000"/>
                  </a:schemeClr>
                </a:solidFill>
                <a:latin typeface="Times" charset="0"/>
                <a:ea typeface="Times New Roman" charset="0"/>
                <a:cs typeface="Times New Roman" charset="0"/>
              </a:rPr>
              <a:t>Attack</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kind of malicious activity that attempts to collect, disrupt, deny, degrade, or destroy information system resources or the information itself.</a:t>
            </a:r>
          </a:p>
          <a:p>
            <a:pPr marL="0" marR="0">
              <a:spcBef>
                <a:spcPts val="0"/>
              </a:spcBef>
              <a:spcAft>
                <a:spcPts val="0"/>
              </a:spcAft>
              <a:tabLst>
                <a:tab pos="342900" algn="l"/>
              </a:tabLst>
            </a:pP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Countermeasure</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Risk</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Security Policy</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System Resource (Asset)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Threat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a:spcBef>
                <a:spcPts val="0"/>
              </a:spcBef>
              <a:spcAft>
                <a:spcPts val="0"/>
              </a:spcAft>
              <a:tabLst>
                <a:tab pos="342900" algn="l"/>
              </a:tabLst>
            </a:pPr>
            <a:r>
              <a:rPr lang="en-US" sz="1200" dirty="0">
                <a:latin typeface="Times" charset="0"/>
                <a:ea typeface="Times New Roman" charset="0"/>
                <a:cs typeface="Times New Roman" charset="0"/>
              </a:rPr>
              <a:t/>
            </a:r>
            <a:br>
              <a:rPr lang="en-US" sz="1200"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Vulnerability</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dirty="0">
                <a:latin typeface="Times" charset="0"/>
                <a:ea typeface="Times New Roman" charset="0"/>
                <a:cs typeface="Times New Roman" charset="0"/>
              </a:rPr>
              <a:t>	Weakness in an information system, system security procedures, internal controls, or implementation that could be exploited or triggered by a threat source. </a:t>
            </a:r>
            <a:endParaRPr lang="en-US" sz="1200" dirty="0" smtClean="0">
              <a:latin typeface="Times" charset="0"/>
              <a:ea typeface="Times New Roman" charset="0"/>
              <a:cs typeface="Times New Roman" charset="0"/>
            </a:endParaRPr>
          </a:p>
          <a:p>
            <a:pPr marL="0" marR="0">
              <a:spcBef>
                <a:spcPts val="0"/>
              </a:spcBef>
              <a:spcAft>
                <a:spcPts val="0"/>
              </a:spcAft>
              <a:tabLst>
                <a:tab pos="342900" algn="l"/>
              </a:tabLst>
            </a:pPr>
            <a:endParaRPr lang="en-US" sz="1200" dirty="0">
              <a:effectLst/>
              <a:latin typeface="Times" charset="0"/>
              <a:ea typeface="Times New Roman" charset="0"/>
              <a:cs typeface="Times New Roman" charset="0"/>
            </a:endParaRPr>
          </a:p>
          <a:p>
            <a:pPr marL="0" marR="0" algn="r">
              <a:spcBef>
                <a:spcPts val="0"/>
              </a:spcBef>
              <a:spcAft>
                <a:spcPts val="0"/>
              </a:spcAft>
              <a:tabLst>
                <a:tab pos="342900" algn="l"/>
              </a:tabLst>
            </a:pPr>
            <a:r>
              <a:rPr lang="en-US" sz="1000" dirty="0" smtClean="0">
                <a:latin typeface="Times" charset="0"/>
                <a:ea typeface="Times New Roman" charset="0"/>
                <a:cs typeface="Times New Roman" charset="0"/>
              </a:rPr>
              <a:t>(Table can be found on page 8 in the textbook)</a:t>
            </a:r>
            <a:endParaRPr lang="en-US" sz="1000" dirty="0">
              <a:effectLst/>
              <a:latin typeface="Times" charset="0"/>
              <a:ea typeface="Times New Roman" charset="0"/>
              <a:cs typeface="Times New Roman" charset="0"/>
            </a:endParaRP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r="2355" b="24800"/>
          <a:stretch/>
        </p:blipFill>
        <p:spPr>
          <a:xfrm>
            <a:off x="323528" y="260648"/>
            <a:ext cx="8496944" cy="6330490"/>
          </a:xfrm>
          <a:prstGeom prst="rect">
            <a:avLst/>
          </a:prstGeom>
          <a:solidFill>
            <a:schemeClr val="tx1"/>
          </a:solidFill>
        </p:spPr>
      </p:pic>
    </p:spTree>
  </p:cSld>
  <p:clrMapOvr>
    <a:masterClrMapping/>
  </p:clrMapOvr>
  <p:transition spd="slow">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0">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76651</TotalTime>
  <Words>6375</Words>
  <Application>Microsoft Office PowerPoint</Application>
  <PresentationFormat>On-screen Show (4:3)</PresentationFormat>
  <Paragraphs>1001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ＭＳ Ｐゴシック</vt:lpstr>
      <vt:lpstr>Arial</vt:lpstr>
      <vt:lpstr>Baskerville Bold Italic</vt:lpstr>
      <vt:lpstr>Century Gothic</vt:lpstr>
      <vt:lpstr>Courier New</vt:lpstr>
      <vt:lpstr>Palatino Linotype</vt:lpstr>
      <vt:lpstr>Times</vt:lpstr>
      <vt:lpstr>Times New Roman</vt:lpstr>
      <vt:lpstr>Executive</vt:lpstr>
      <vt:lpstr>PowerPoint Presentation</vt:lpstr>
      <vt:lpstr>Chapter 1</vt:lpstr>
      <vt:lpstr>The NIST Internal/Interagency Report NISTIR 7298 (Glossary of Key Information Security Terms , May 2013) defines the term computer security as follows:</vt:lpstr>
      <vt:lpstr>PowerPoint Presentation</vt:lpstr>
      <vt:lpstr>Key Security Concepts</vt:lpstr>
      <vt:lpstr>Levels of Impact</vt:lpstr>
      <vt:lpstr>Computer Security Challenges</vt:lpstr>
      <vt:lpstr>PowerPoint Presentation</vt:lpstr>
      <vt:lpstr>PowerPoint Presentation</vt:lpstr>
      <vt:lpstr>Assets of a Computer System</vt:lpstr>
      <vt:lpstr>Vulnerabilities, Threats  and Attacks</vt:lpstr>
      <vt:lpstr>Countermeasures</vt:lpstr>
      <vt:lpstr>PowerPoint Presentation</vt:lpstr>
      <vt:lpstr>PowerPoint Presentation</vt:lpstr>
      <vt:lpstr>PowerPoint Presentation</vt:lpstr>
      <vt:lpstr>Passive and Active Attacks</vt:lpstr>
      <vt:lpstr>PowerPoint Presentation</vt:lpstr>
      <vt:lpstr>PowerPoint Presentation</vt:lpstr>
      <vt:lpstr>Fundamental Security Design Principles</vt:lpstr>
      <vt:lpstr>Attack Surfaces</vt:lpstr>
      <vt:lpstr>Attack Surface Categories</vt:lpstr>
      <vt:lpstr>PowerPoint Presentation</vt:lpstr>
      <vt:lpstr>PowerPoint Presentation</vt:lpstr>
      <vt:lpstr>Computer Security Strategy</vt:lpstr>
      <vt:lpstr>Standards</vt:lpstr>
      <vt:lpstr>Summary</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Jacoby, Meghan M</cp:lastModifiedBy>
  <cp:revision>282</cp:revision>
  <dcterms:created xsi:type="dcterms:W3CDTF">2014-08-18T03:27:50Z</dcterms:created>
  <dcterms:modified xsi:type="dcterms:W3CDTF">2017-11-29T16:06:54Z</dcterms:modified>
</cp:coreProperties>
</file>