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8"/>
  </p:notesMasterIdLst>
  <p:sldIdLst>
    <p:sldId id="397" r:id="rId2"/>
    <p:sldId id="395" r:id="rId3"/>
    <p:sldId id="359" r:id="rId4"/>
    <p:sldId id="363" r:id="rId5"/>
    <p:sldId id="364" r:id="rId6"/>
    <p:sldId id="366" r:id="rId7"/>
    <p:sldId id="385" r:id="rId8"/>
    <p:sldId id="384" r:id="rId9"/>
    <p:sldId id="386" r:id="rId10"/>
    <p:sldId id="367" r:id="rId11"/>
    <p:sldId id="388" r:id="rId12"/>
    <p:sldId id="389" r:id="rId13"/>
    <p:sldId id="390" r:id="rId14"/>
    <p:sldId id="391" r:id="rId15"/>
    <p:sldId id="368" r:id="rId16"/>
    <p:sldId id="369" r:id="rId17"/>
    <p:sldId id="370" r:id="rId18"/>
    <p:sldId id="371" r:id="rId19"/>
    <p:sldId id="372" r:id="rId20"/>
    <p:sldId id="373" r:id="rId21"/>
    <p:sldId id="377" r:id="rId22"/>
    <p:sldId id="378" r:id="rId23"/>
    <p:sldId id="379" r:id="rId24"/>
    <p:sldId id="392" r:id="rId25"/>
    <p:sldId id="393" r:id="rId26"/>
    <p:sldId id="396" r:id="rId2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/>
    <p:restoredTop sz="90208" autoAdjust="0"/>
  </p:normalViewPr>
  <p:slideViewPr>
    <p:cSldViewPr>
      <p:cViewPr varScale="1">
        <p:scale>
          <a:sx n="81" d="100"/>
          <a:sy n="81" d="100"/>
        </p:scale>
        <p:origin x="3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3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09A42-F2A3-F344-A1D5-6D527D4E6C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01948-E2B2-4B45-914C-B3B7DE0BF3E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Logical security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BCF0416C-3351-5747-B648-97FBC35991DE}" type="parTrans" cxnId="{62B6C8D8-D4E8-A44C-A70B-24E35A25E344}">
      <dgm:prSet/>
      <dgm:spPr/>
      <dgm:t>
        <a:bodyPr/>
        <a:lstStyle/>
        <a:p>
          <a:endParaRPr lang="en-US"/>
        </a:p>
      </dgm:t>
    </dgm:pt>
    <dgm:pt modelId="{60A547CA-75E5-D043-9F91-9BB94CF83B01}" type="sibTrans" cxnId="{62B6C8D8-D4E8-A44C-A70B-24E35A25E344}">
      <dgm:prSet/>
      <dgm:spPr/>
      <dgm:t>
        <a:bodyPr/>
        <a:lstStyle/>
        <a:p>
          <a:endParaRPr lang="en-US"/>
        </a:p>
      </dgm:t>
    </dgm:pt>
    <dgm:pt modelId="{B2F296F2-8E56-8448-BAF2-E4BA4309081E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Protects computer-based data from software-based and communication-based threats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1E6F507B-B650-0544-B58B-46B8DC61A3F1}" type="parTrans" cxnId="{25440C06-9F8D-D94B-B5C7-9BE6EB33F3F1}">
      <dgm:prSet/>
      <dgm:spPr/>
      <dgm:t>
        <a:bodyPr/>
        <a:lstStyle/>
        <a:p>
          <a:endParaRPr lang="en-US"/>
        </a:p>
      </dgm:t>
    </dgm:pt>
    <dgm:pt modelId="{9F6FF95E-76EE-E548-9220-44215227101C}" type="sibTrans" cxnId="{25440C06-9F8D-D94B-B5C7-9BE6EB33F3F1}">
      <dgm:prSet/>
      <dgm:spPr/>
      <dgm:t>
        <a:bodyPr/>
        <a:lstStyle/>
        <a:p>
          <a:endParaRPr lang="en-US"/>
        </a:p>
      </dgm:t>
    </dgm:pt>
    <dgm:pt modelId="{B6383917-2ECD-8A42-B242-3522D422C2E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Physical security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25E22FCA-3B64-9840-B5F5-AFF61F97F2B1}" type="parTrans" cxnId="{4297880C-C169-5142-AA2F-257FE03B677D}">
      <dgm:prSet/>
      <dgm:spPr/>
      <dgm:t>
        <a:bodyPr/>
        <a:lstStyle/>
        <a:p>
          <a:endParaRPr lang="en-US"/>
        </a:p>
      </dgm:t>
    </dgm:pt>
    <dgm:pt modelId="{DEEFAD0C-B7A9-6B47-940A-E2F0139A951C}" type="sibTrans" cxnId="{4297880C-C169-5142-AA2F-257FE03B677D}">
      <dgm:prSet/>
      <dgm:spPr/>
      <dgm:t>
        <a:bodyPr/>
        <a:lstStyle/>
        <a:p>
          <a:endParaRPr lang="en-US"/>
        </a:p>
      </dgm:t>
    </dgm:pt>
    <dgm:pt modelId="{A64CA9C8-A5CB-104D-87E7-237E3E40DA9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Also called infrastructure security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58E44461-F524-AA47-B3EC-ED4B0EBC3D49}" type="parTrans" cxnId="{9D6F066F-239C-4049-8AA1-59B1BC0D284F}">
      <dgm:prSet/>
      <dgm:spPr/>
      <dgm:t>
        <a:bodyPr/>
        <a:lstStyle/>
        <a:p>
          <a:endParaRPr lang="en-US"/>
        </a:p>
      </dgm:t>
    </dgm:pt>
    <dgm:pt modelId="{528DF3D2-D43E-3B42-8EA8-E9A39BDFA746}" type="sibTrans" cxnId="{9D6F066F-239C-4049-8AA1-59B1BC0D284F}">
      <dgm:prSet/>
      <dgm:spPr/>
      <dgm:t>
        <a:bodyPr/>
        <a:lstStyle/>
        <a:p>
          <a:endParaRPr lang="en-US"/>
        </a:p>
      </dgm:t>
    </dgm:pt>
    <dgm:pt modelId="{669703E8-5BA6-B14A-AA4C-2313FD87A667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Protects the information systems that contain data and the people who use, operate, and maintain the systems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E48F101A-7C56-D34F-A2FA-CE32B609F630}" type="parTrans" cxnId="{82C791B8-12EB-604C-9796-33D8A4A5B98C}">
      <dgm:prSet/>
      <dgm:spPr/>
      <dgm:t>
        <a:bodyPr/>
        <a:lstStyle/>
        <a:p>
          <a:endParaRPr lang="en-US"/>
        </a:p>
      </dgm:t>
    </dgm:pt>
    <dgm:pt modelId="{7C4DB050-AC99-C345-80F6-89BC8A41135B}" type="sibTrans" cxnId="{82C791B8-12EB-604C-9796-33D8A4A5B98C}">
      <dgm:prSet/>
      <dgm:spPr/>
      <dgm:t>
        <a:bodyPr/>
        <a:lstStyle/>
        <a:p>
          <a:endParaRPr lang="en-US"/>
        </a:p>
      </dgm:t>
    </dgm:pt>
    <dgm:pt modelId="{13EC4B11-3F2A-2042-B751-C25EF4D943D5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Must prevent any type of physical access or intrusion that can compromise logical security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52161897-73C7-114C-840F-506A7F6FD2FE}" type="parTrans" cxnId="{CF63B968-4E32-574C-BFE0-DA53096EAB4E}">
      <dgm:prSet/>
      <dgm:spPr/>
      <dgm:t>
        <a:bodyPr/>
        <a:lstStyle/>
        <a:p>
          <a:endParaRPr lang="en-US"/>
        </a:p>
      </dgm:t>
    </dgm:pt>
    <dgm:pt modelId="{CE5ABA59-F8D0-3043-B1A9-88AB4B5541FA}" type="sibTrans" cxnId="{CF63B968-4E32-574C-BFE0-DA53096EAB4E}">
      <dgm:prSet/>
      <dgm:spPr/>
      <dgm:t>
        <a:bodyPr/>
        <a:lstStyle/>
        <a:p>
          <a:endParaRPr lang="en-US"/>
        </a:p>
      </dgm:t>
    </dgm:pt>
    <dgm:pt modelId="{3DCC92F0-8C60-CB4A-BCEF-011A26734E2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Premises security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29299B48-3CEB-C04B-910A-27ED3C5DEF47}" type="parTrans" cxnId="{FF1CE7C3-B4BA-4042-BD7C-0EA5ADB72344}">
      <dgm:prSet/>
      <dgm:spPr/>
      <dgm:t>
        <a:bodyPr/>
        <a:lstStyle/>
        <a:p>
          <a:endParaRPr lang="en-US"/>
        </a:p>
      </dgm:t>
    </dgm:pt>
    <dgm:pt modelId="{3033AA9F-313B-E34D-969F-7B7472B42BF2}" type="sibTrans" cxnId="{FF1CE7C3-B4BA-4042-BD7C-0EA5ADB72344}">
      <dgm:prSet/>
      <dgm:spPr/>
      <dgm:t>
        <a:bodyPr/>
        <a:lstStyle/>
        <a:p>
          <a:endParaRPr lang="en-US"/>
        </a:p>
      </dgm:t>
    </dgm:pt>
    <dgm:pt modelId="{8F94554E-48B0-514E-9643-9DD4C543BF9D}">
      <dgm:prSet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Also known as corporate or facilities security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8C9CF90F-8BAF-234E-AA4A-635D56544FC4}" type="parTrans" cxnId="{7773978B-2CFF-C74B-A771-5E146233A692}">
      <dgm:prSet/>
      <dgm:spPr/>
      <dgm:t>
        <a:bodyPr/>
        <a:lstStyle/>
        <a:p>
          <a:endParaRPr lang="en-US"/>
        </a:p>
      </dgm:t>
    </dgm:pt>
    <dgm:pt modelId="{3803D43D-260A-8D4F-956B-DE5BEE617923}" type="sibTrans" cxnId="{7773978B-2CFF-C74B-A771-5E146233A692}">
      <dgm:prSet/>
      <dgm:spPr/>
      <dgm:t>
        <a:bodyPr/>
        <a:lstStyle/>
        <a:p>
          <a:endParaRPr lang="en-US"/>
        </a:p>
      </dgm:t>
    </dgm:pt>
    <dgm:pt modelId="{357BA0A0-6F40-D64D-975B-30A82C62BCC7}">
      <dgm:prSet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Protects the people and property within an entire area, facility, or building(s), and is usually required by laws, regulations, and fiduciary obligations 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1A1E9D28-D2FA-A942-8486-95A4708980BD}" type="parTrans" cxnId="{241B1D31-C72E-E847-9671-9B6FFB3284BE}">
      <dgm:prSet/>
      <dgm:spPr/>
      <dgm:t>
        <a:bodyPr/>
        <a:lstStyle/>
        <a:p>
          <a:endParaRPr lang="en-US"/>
        </a:p>
      </dgm:t>
    </dgm:pt>
    <dgm:pt modelId="{8C0239CB-789B-0942-BA3F-5DF8021FAD27}" type="sibTrans" cxnId="{241B1D31-C72E-E847-9671-9B6FFB3284BE}">
      <dgm:prSet/>
      <dgm:spPr/>
      <dgm:t>
        <a:bodyPr/>
        <a:lstStyle/>
        <a:p>
          <a:endParaRPr lang="en-US"/>
        </a:p>
      </dgm:t>
    </dgm:pt>
    <dgm:pt modelId="{2635E2F2-9D89-C541-A947-2EF49135702A}">
      <dgm:prSet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Provides perimeter security, access control, smoke and fire detection, fire suppression, some environmental protection, and usually surveillance systems, alarms, and guards</a:t>
          </a:r>
          <a:endParaRPr lang="en-AU" b="0" dirty="0">
            <a:solidFill>
              <a:schemeClr val="bg1"/>
            </a:solidFill>
            <a:latin typeface="+mn-lt"/>
          </a:endParaRPr>
        </a:p>
      </dgm:t>
    </dgm:pt>
    <dgm:pt modelId="{A2678795-DBF6-1E4F-9FA1-2CC1451A0BB7}" type="parTrans" cxnId="{7D76122E-B07C-7D4A-B483-916FE7051946}">
      <dgm:prSet/>
      <dgm:spPr/>
      <dgm:t>
        <a:bodyPr/>
        <a:lstStyle/>
        <a:p>
          <a:endParaRPr lang="en-US"/>
        </a:p>
      </dgm:t>
    </dgm:pt>
    <dgm:pt modelId="{7340E362-552B-FC44-94B1-A3A1E1931E77}" type="sibTrans" cxnId="{7D76122E-B07C-7D4A-B483-916FE7051946}">
      <dgm:prSet/>
      <dgm:spPr/>
      <dgm:t>
        <a:bodyPr/>
        <a:lstStyle/>
        <a:p>
          <a:endParaRPr lang="en-US"/>
        </a:p>
      </dgm:t>
    </dgm:pt>
    <dgm:pt modelId="{86459763-9CEF-9548-A4EB-7158102095EA}" type="pres">
      <dgm:prSet presAssocID="{57E09A42-F2A3-F344-A1D5-6D527D4E6C1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36C9D-ABE9-0644-B407-1EE7C94F58A1}" type="pres">
      <dgm:prSet presAssocID="{ADD01948-E2B2-4B45-914C-B3B7DE0BF3EF}" presName="parentLin" presStyleCnt="0"/>
      <dgm:spPr/>
      <dgm:t>
        <a:bodyPr/>
        <a:lstStyle/>
        <a:p>
          <a:endParaRPr lang="en-US"/>
        </a:p>
      </dgm:t>
    </dgm:pt>
    <dgm:pt modelId="{8CDA6C29-1704-8644-9B5F-9AD107EC591F}" type="pres">
      <dgm:prSet presAssocID="{ADD01948-E2B2-4B45-914C-B3B7DE0BF3E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93686E-745F-D744-A837-9F78DA48E019}" type="pres">
      <dgm:prSet presAssocID="{ADD01948-E2B2-4B45-914C-B3B7DE0BF3E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FB112-9CDF-DC47-AE63-63342462390A}" type="pres">
      <dgm:prSet presAssocID="{ADD01948-E2B2-4B45-914C-B3B7DE0BF3EF}" presName="negativeSpace" presStyleCnt="0"/>
      <dgm:spPr/>
      <dgm:t>
        <a:bodyPr/>
        <a:lstStyle/>
        <a:p>
          <a:endParaRPr lang="en-US"/>
        </a:p>
      </dgm:t>
    </dgm:pt>
    <dgm:pt modelId="{B9B2D0D9-2979-7748-8FAE-1FA281653660}" type="pres">
      <dgm:prSet presAssocID="{ADD01948-E2B2-4B45-914C-B3B7DE0BF3E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3ECCB-61E1-C64D-B50A-EFC1980DC237}" type="pres">
      <dgm:prSet presAssocID="{60A547CA-75E5-D043-9F91-9BB94CF83B01}" presName="spaceBetweenRectangles" presStyleCnt="0"/>
      <dgm:spPr/>
      <dgm:t>
        <a:bodyPr/>
        <a:lstStyle/>
        <a:p>
          <a:endParaRPr lang="en-US"/>
        </a:p>
      </dgm:t>
    </dgm:pt>
    <dgm:pt modelId="{F8A77696-2868-494C-B08A-2EC2D12DFEF6}" type="pres">
      <dgm:prSet presAssocID="{B6383917-2ECD-8A42-B242-3522D422C2EE}" presName="parentLin" presStyleCnt="0"/>
      <dgm:spPr/>
      <dgm:t>
        <a:bodyPr/>
        <a:lstStyle/>
        <a:p>
          <a:endParaRPr lang="en-US"/>
        </a:p>
      </dgm:t>
    </dgm:pt>
    <dgm:pt modelId="{D83BAB51-4D9E-5446-9B7C-C0B808C7806A}" type="pres">
      <dgm:prSet presAssocID="{B6383917-2ECD-8A42-B242-3522D422C2E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8FFAF89-7268-A84D-A821-C8246E3452AC}" type="pres">
      <dgm:prSet presAssocID="{B6383917-2ECD-8A42-B242-3522D422C2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63BC0-4509-0D43-A8CB-0E5E665A76A4}" type="pres">
      <dgm:prSet presAssocID="{B6383917-2ECD-8A42-B242-3522D422C2EE}" presName="negativeSpace" presStyleCnt="0"/>
      <dgm:spPr/>
      <dgm:t>
        <a:bodyPr/>
        <a:lstStyle/>
        <a:p>
          <a:endParaRPr lang="en-US"/>
        </a:p>
      </dgm:t>
    </dgm:pt>
    <dgm:pt modelId="{F5F473F5-8A9D-FB46-88BB-91E74FAA6BCF}" type="pres">
      <dgm:prSet presAssocID="{B6383917-2ECD-8A42-B242-3522D422C2E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D81D5-8B10-8440-A84F-EC1DB74D6D70}" type="pres">
      <dgm:prSet presAssocID="{DEEFAD0C-B7A9-6B47-940A-E2F0139A951C}" presName="spaceBetweenRectangles" presStyleCnt="0"/>
      <dgm:spPr/>
      <dgm:t>
        <a:bodyPr/>
        <a:lstStyle/>
        <a:p>
          <a:endParaRPr lang="en-US"/>
        </a:p>
      </dgm:t>
    </dgm:pt>
    <dgm:pt modelId="{DA8720FD-3CE7-5341-8CD1-A26FB9215FEC}" type="pres">
      <dgm:prSet presAssocID="{3DCC92F0-8C60-CB4A-BCEF-011A26734E28}" presName="parentLin" presStyleCnt="0"/>
      <dgm:spPr/>
      <dgm:t>
        <a:bodyPr/>
        <a:lstStyle/>
        <a:p>
          <a:endParaRPr lang="en-US"/>
        </a:p>
      </dgm:t>
    </dgm:pt>
    <dgm:pt modelId="{42B8504A-C96D-014D-B115-B714BA6761F0}" type="pres">
      <dgm:prSet presAssocID="{3DCC92F0-8C60-CB4A-BCEF-011A26734E2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E99A383-DC6F-0D41-9134-5B9ECBA7EEE8}" type="pres">
      <dgm:prSet presAssocID="{3DCC92F0-8C60-CB4A-BCEF-011A26734E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82557-5074-4340-B0CC-A2103C306F87}" type="pres">
      <dgm:prSet presAssocID="{3DCC92F0-8C60-CB4A-BCEF-011A26734E28}" presName="negativeSpace" presStyleCnt="0"/>
      <dgm:spPr/>
      <dgm:t>
        <a:bodyPr/>
        <a:lstStyle/>
        <a:p>
          <a:endParaRPr lang="en-US"/>
        </a:p>
      </dgm:t>
    </dgm:pt>
    <dgm:pt modelId="{20310E11-10F2-B640-BB4A-95A5FA0E7242}" type="pres">
      <dgm:prSet presAssocID="{3DCC92F0-8C60-CB4A-BCEF-011A26734E2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DE357B-4CB6-4A47-9C28-7D0D60B5581E}" type="presOf" srcId="{ADD01948-E2B2-4B45-914C-B3B7DE0BF3EF}" destId="{8CDA6C29-1704-8644-9B5F-9AD107EC591F}" srcOrd="0" destOrd="0" presId="urn:microsoft.com/office/officeart/2005/8/layout/list1"/>
    <dgm:cxn modelId="{25440C06-9F8D-D94B-B5C7-9BE6EB33F3F1}" srcId="{ADD01948-E2B2-4B45-914C-B3B7DE0BF3EF}" destId="{B2F296F2-8E56-8448-BAF2-E4BA4309081E}" srcOrd="0" destOrd="0" parTransId="{1E6F507B-B650-0544-B58B-46B8DC61A3F1}" sibTransId="{9F6FF95E-76EE-E548-9220-44215227101C}"/>
    <dgm:cxn modelId="{F90DB7CB-90F7-6A49-B734-1AB201B1CB28}" type="presOf" srcId="{A64CA9C8-A5CB-104D-87E7-237E3E40DA9D}" destId="{F5F473F5-8A9D-FB46-88BB-91E74FAA6BCF}" srcOrd="0" destOrd="0" presId="urn:microsoft.com/office/officeart/2005/8/layout/list1"/>
    <dgm:cxn modelId="{079C53A1-8D65-C54D-B2A9-CA2E88F59FD8}" type="presOf" srcId="{2635E2F2-9D89-C541-A947-2EF49135702A}" destId="{20310E11-10F2-B640-BB4A-95A5FA0E7242}" srcOrd="0" destOrd="2" presId="urn:microsoft.com/office/officeart/2005/8/layout/list1"/>
    <dgm:cxn modelId="{FA6F6F46-F419-034F-B66A-B683B5344FFA}" type="presOf" srcId="{B6383917-2ECD-8A42-B242-3522D422C2EE}" destId="{D8FFAF89-7268-A84D-A821-C8246E3452AC}" srcOrd="1" destOrd="0" presId="urn:microsoft.com/office/officeart/2005/8/layout/list1"/>
    <dgm:cxn modelId="{D982FDE9-6FFE-A747-A4A7-D591198B3DE6}" type="presOf" srcId="{3DCC92F0-8C60-CB4A-BCEF-011A26734E28}" destId="{42B8504A-C96D-014D-B115-B714BA6761F0}" srcOrd="0" destOrd="0" presId="urn:microsoft.com/office/officeart/2005/8/layout/list1"/>
    <dgm:cxn modelId="{E5147544-EB9B-7447-85A5-076D09B0D603}" type="presOf" srcId="{57E09A42-F2A3-F344-A1D5-6D527D4E6C1C}" destId="{86459763-9CEF-9548-A4EB-7158102095EA}" srcOrd="0" destOrd="0" presId="urn:microsoft.com/office/officeart/2005/8/layout/list1"/>
    <dgm:cxn modelId="{785F2CFF-E506-BC49-8C6E-C58262C5825A}" type="presOf" srcId="{ADD01948-E2B2-4B45-914C-B3B7DE0BF3EF}" destId="{0393686E-745F-D744-A837-9F78DA48E019}" srcOrd="1" destOrd="0" presId="urn:microsoft.com/office/officeart/2005/8/layout/list1"/>
    <dgm:cxn modelId="{62B6C8D8-D4E8-A44C-A70B-24E35A25E344}" srcId="{57E09A42-F2A3-F344-A1D5-6D527D4E6C1C}" destId="{ADD01948-E2B2-4B45-914C-B3B7DE0BF3EF}" srcOrd="0" destOrd="0" parTransId="{BCF0416C-3351-5747-B648-97FBC35991DE}" sibTransId="{60A547CA-75E5-D043-9F91-9BB94CF83B01}"/>
    <dgm:cxn modelId="{9D6F066F-239C-4049-8AA1-59B1BC0D284F}" srcId="{B6383917-2ECD-8A42-B242-3522D422C2EE}" destId="{A64CA9C8-A5CB-104D-87E7-237E3E40DA9D}" srcOrd="0" destOrd="0" parTransId="{58E44461-F524-AA47-B3EC-ED4B0EBC3D49}" sibTransId="{528DF3D2-D43E-3B42-8EA8-E9A39BDFA746}"/>
    <dgm:cxn modelId="{188DFA68-45C7-C045-8141-BAED10943B21}" type="presOf" srcId="{B2F296F2-8E56-8448-BAF2-E4BA4309081E}" destId="{B9B2D0D9-2979-7748-8FAE-1FA281653660}" srcOrd="0" destOrd="0" presId="urn:microsoft.com/office/officeart/2005/8/layout/list1"/>
    <dgm:cxn modelId="{B42469C1-5752-E04D-9AE3-9AAD7A82319D}" type="presOf" srcId="{13EC4B11-3F2A-2042-B751-C25EF4D943D5}" destId="{F5F473F5-8A9D-FB46-88BB-91E74FAA6BCF}" srcOrd="0" destOrd="2" presId="urn:microsoft.com/office/officeart/2005/8/layout/list1"/>
    <dgm:cxn modelId="{CF63B968-4E32-574C-BFE0-DA53096EAB4E}" srcId="{B6383917-2ECD-8A42-B242-3522D422C2EE}" destId="{13EC4B11-3F2A-2042-B751-C25EF4D943D5}" srcOrd="2" destOrd="0" parTransId="{52161897-73C7-114C-840F-506A7F6FD2FE}" sibTransId="{CE5ABA59-F8D0-3043-B1A9-88AB4B5541FA}"/>
    <dgm:cxn modelId="{241B1D31-C72E-E847-9671-9B6FFB3284BE}" srcId="{3DCC92F0-8C60-CB4A-BCEF-011A26734E28}" destId="{357BA0A0-6F40-D64D-975B-30A82C62BCC7}" srcOrd="1" destOrd="0" parTransId="{1A1E9D28-D2FA-A942-8486-95A4708980BD}" sibTransId="{8C0239CB-789B-0942-BA3F-5DF8021FAD27}"/>
    <dgm:cxn modelId="{EE050015-BF4B-9B46-BED7-1DD7EE73BA4D}" type="presOf" srcId="{B6383917-2ECD-8A42-B242-3522D422C2EE}" destId="{D83BAB51-4D9E-5446-9B7C-C0B808C7806A}" srcOrd="0" destOrd="0" presId="urn:microsoft.com/office/officeart/2005/8/layout/list1"/>
    <dgm:cxn modelId="{4297880C-C169-5142-AA2F-257FE03B677D}" srcId="{57E09A42-F2A3-F344-A1D5-6D527D4E6C1C}" destId="{B6383917-2ECD-8A42-B242-3522D422C2EE}" srcOrd="1" destOrd="0" parTransId="{25E22FCA-3B64-9840-B5F5-AFF61F97F2B1}" sibTransId="{DEEFAD0C-B7A9-6B47-940A-E2F0139A951C}"/>
    <dgm:cxn modelId="{2621F3D9-99F2-B94B-BFB5-546A9F6593C8}" type="presOf" srcId="{8F94554E-48B0-514E-9643-9DD4C543BF9D}" destId="{20310E11-10F2-B640-BB4A-95A5FA0E7242}" srcOrd="0" destOrd="0" presId="urn:microsoft.com/office/officeart/2005/8/layout/list1"/>
    <dgm:cxn modelId="{7773978B-2CFF-C74B-A771-5E146233A692}" srcId="{3DCC92F0-8C60-CB4A-BCEF-011A26734E28}" destId="{8F94554E-48B0-514E-9643-9DD4C543BF9D}" srcOrd="0" destOrd="0" parTransId="{8C9CF90F-8BAF-234E-AA4A-635D56544FC4}" sibTransId="{3803D43D-260A-8D4F-956B-DE5BEE617923}"/>
    <dgm:cxn modelId="{82C791B8-12EB-604C-9796-33D8A4A5B98C}" srcId="{B6383917-2ECD-8A42-B242-3522D422C2EE}" destId="{669703E8-5BA6-B14A-AA4C-2313FD87A667}" srcOrd="1" destOrd="0" parTransId="{E48F101A-7C56-D34F-A2FA-CE32B609F630}" sibTransId="{7C4DB050-AC99-C345-80F6-89BC8A41135B}"/>
    <dgm:cxn modelId="{882A15B8-1836-7344-9824-0C20A7B51BD3}" type="presOf" srcId="{357BA0A0-6F40-D64D-975B-30A82C62BCC7}" destId="{20310E11-10F2-B640-BB4A-95A5FA0E7242}" srcOrd="0" destOrd="1" presId="urn:microsoft.com/office/officeart/2005/8/layout/list1"/>
    <dgm:cxn modelId="{1BB0F076-430A-7F43-ACF9-76317952F6D9}" type="presOf" srcId="{669703E8-5BA6-B14A-AA4C-2313FD87A667}" destId="{F5F473F5-8A9D-FB46-88BB-91E74FAA6BCF}" srcOrd="0" destOrd="1" presId="urn:microsoft.com/office/officeart/2005/8/layout/list1"/>
    <dgm:cxn modelId="{7D76122E-B07C-7D4A-B483-916FE7051946}" srcId="{3DCC92F0-8C60-CB4A-BCEF-011A26734E28}" destId="{2635E2F2-9D89-C541-A947-2EF49135702A}" srcOrd="2" destOrd="0" parTransId="{A2678795-DBF6-1E4F-9FA1-2CC1451A0BB7}" sibTransId="{7340E362-552B-FC44-94B1-A3A1E1931E77}"/>
    <dgm:cxn modelId="{2A0FE52C-9D99-5B4D-B250-9630AFD47AE2}" type="presOf" srcId="{3DCC92F0-8C60-CB4A-BCEF-011A26734E28}" destId="{1E99A383-DC6F-0D41-9134-5B9ECBA7EEE8}" srcOrd="1" destOrd="0" presId="urn:microsoft.com/office/officeart/2005/8/layout/list1"/>
    <dgm:cxn modelId="{FF1CE7C3-B4BA-4042-BD7C-0EA5ADB72344}" srcId="{57E09A42-F2A3-F344-A1D5-6D527D4E6C1C}" destId="{3DCC92F0-8C60-CB4A-BCEF-011A26734E28}" srcOrd="2" destOrd="0" parTransId="{29299B48-3CEB-C04B-910A-27ED3C5DEF47}" sibTransId="{3033AA9F-313B-E34D-969F-7B7472B42BF2}"/>
    <dgm:cxn modelId="{930FE3FC-9BD5-A24B-A952-ECE69753CF48}" type="presParOf" srcId="{86459763-9CEF-9548-A4EB-7158102095EA}" destId="{76836C9D-ABE9-0644-B407-1EE7C94F58A1}" srcOrd="0" destOrd="0" presId="urn:microsoft.com/office/officeart/2005/8/layout/list1"/>
    <dgm:cxn modelId="{93A260B5-247C-484E-85E9-EDE3A2410099}" type="presParOf" srcId="{76836C9D-ABE9-0644-B407-1EE7C94F58A1}" destId="{8CDA6C29-1704-8644-9B5F-9AD107EC591F}" srcOrd="0" destOrd="0" presId="urn:microsoft.com/office/officeart/2005/8/layout/list1"/>
    <dgm:cxn modelId="{F153594B-5FA6-A642-A756-4D67D56B2311}" type="presParOf" srcId="{76836C9D-ABE9-0644-B407-1EE7C94F58A1}" destId="{0393686E-745F-D744-A837-9F78DA48E019}" srcOrd="1" destOrd="0" presId="urn:microsoft.com/office/officeart/2005/8/layout/list1"/>
    <dgm:cxn modelId="{02236CB5-9D7E-1A4A-B584-3AED533F94BB}" type="presParOf" srcId="{86459763-9CEF-9548-A4EB-7158102095EA}" destId="{EFCFB112-9CDF-DC47-AE63-63342462390A}" srcOrd="1" destOrd="0" presId="urn:microsoft.com/office/officeart/2005/8/layout/list1"/>
    <dgm:cxn modelId="{4189A32B-862E-3345-B99E-CDFA9DDC4DA7}" type="presParOf" srcId="{86459763-9CEF-9548-A4EB-7158102095EA}" destId="{B9B2D0D9-2979-7748-8FAE-1FA281653660}" srcOrd="2" destOrd="0" presId="urn:microsoft.com/office/officeart/2005/8/layout/list1"/>
    <dgm:cxn modelId="{7A71DCE8-9BE2-8947-8015-60846521E29E}" type="presParOf" srcId="{86459763-9CEF-9548-A4EB-7158102095EA}" destId="{42B3ECCB-61E1-C64D-B50A-EFC1980DC237}" srcOrd="3" destOrd="0" presId="urn:microsoft.com/office/officeart/2005/8/layout/list1"/>
    <dgm:cxn modelId="{B34E3555-9107-F246-8104-C376D9DEA2D3}" type="presParOf" srcId="{86459763-9CEF-9548-A4EB-7158102095EA}" destId="{F8A77696-2868-494C-B08A-2EC2D12DFEF6}" srcOrd="4" destOrd="0" presId="urn:microsoft.com/office/officeart/2005/8/layout/list1"/>
    <dgm:cxn modelId="{A2A1B09F-3D79-2A44-B74D-1F6F1AD6B8C9}" type="presParOf" srcId="{F8A77696-2868-494C-B08A-2EC2D12DFEF6}" destId="{D83BAB51-4D9E-5446-9B7C-C0B808C7806A}" srcOrd="0" destOrd="0" presId="urn:microsoft.com/office/officeart/2005/8/layout/list1"/>
    <dgm:cxn modelId="{B41682FB-44EC-5649-A1BF-B4218A8272C0}" type="presParOf" srcId="{F8A77696-2868-494C-B08A-2EC2D12DFEF6}" destId="{D8FFAF89-7268-A84D-A821-C8246E3452AC}" srcOrd="1" destOrd="0" presId="urn:microsoft.com/office/officeart/2005/8/layout/list1"/>
    <dgm:cxn modelId="{FDF815D3-C436-AB4D-A552-0F53DFE78438}" type="presParOf" srcId="{86459763-9CEF-9548-A4EB-7158102095EA}" destId="{85063BC0-4509-0D43-A8CB-0E5E665A76A4}" srcOrd="5" destOrd="0" presId="urn:microsoft.com/office/officeart/2005/8/layout/list1"/>
    <dgm:cxn modelId="{8A9D57EF-DF04-544D-95AA-E51A3DC5EAEF}" type="presParOf" srcId="{86459763-9CEF-9548-A4EB-7158102095EA}" destId="{F5F473F5-8A9D-FB46-88BB-91E74FAA6BCF}" srcOrd="6" destOrd="0" presId="urn:microsoft.com/office/officeart/2005/8/layout/list1"/>
    <dgm:cxn modelId="{CFB81C11-3BB2-C94B-B9E7-FA674987E4D9}" type="presParOf" srcId="{86459763-9CEF-9548-A4EB-7158102095EA}" destId="{09ED81D5-8B10-8440-A84F-EC1DB74D6D70}" srcOrd="7" destOrd="0" presId="urn:microsoft.com/office/officeart/2005/8/layout/list1"/>
    <dgm:cxn modelId="{53FDD30F-3F0F-8D45-8492-A2E7C2A9A618}" type="presParOf" srcId="{86459763-9CEF-9548-A4EB-7158102095EA}" destId="{DA8720FD-3CE7-5341-8CD1-A26FB9215FEC}" srcOrd="8" destOrd="0" presId="urn:microsoft.com/office/officeart/2005/8/layout/list1"/>
    <dgm:cxn modelId="{3B0BC5F0-E3AE-2A4A-9A91-C040743B1FA8}" type="presParOf" srcId="{DA8720FD-3CE7-5341-8CD1-A26FB9215FEC}" destId="{42B8504A-C96D-014D-B115-B714BA6761F0}" srcOrd="0" destOrd="0" presId="urn:microsoft.com/office/officeart/2005/8/layout/list1"/>
    <dgm:cxn modelId="{DF806B6E-F760-EA40-84B9-8D8ECA52E076}" type="presParOf" srcId="{DA8720FD-3CE7-5341-8CD1-A26FB9215FEC}" destId="{1E99A383-DC6F-0D41-9134-5B9ECBA7EEE8}" srcOrd="1" destOrd="0" presId="urn:microsoft.com/office/officeart/2005/8/layout/list1"/>
    <dgm:cxn modelId="{E96F57B4-3AA1-974C-A231-98ACB2E3609B}" type="presParOf" srcId="{86459763-9CEF-9548-A4EB-7158102095EA}" destId="{66A82557-5074-4340-B0CC-A2103C306F87}" srcOrd="9" destOrd="0" presId="urn:microsoft.com/office/officeart/2005/8/layout/list1"/>
    <dgm:cxn modelId="{CE7797A1-A439-F64E-99D4-AAA0F54882F2}" type="presParOf" srcId="{86459763-9CEF-9548-A4EB-7158102095EA}" destId="{20310E11-10F2-B640-BB4A-95A5FA0E72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578A3-6542-054E-97F4-767BFFBFF165}" type="doc">
      <dgm:prSet loTypeId="urn:microsoft.com/office/officeart/2005/8/layout/hierarchy2" loCatId="hierarchy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460DF9-21A1-E444-91C5-608EB6BA00C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n-lt"/>
            </a:rPr>
            <a:t>Involves two complementary requirements:</a:t>
          </a:r>
          <a:endParaRPr lang="en-US" b="1" dirty="0">
            <a:solidFill>
              <a:schemeClr val="tx1"/>
            </a:solidFill>
            <a:latin typeface="+mn-lt"/>
          </a:endParaRPr>
        </a:p>
      </dgm:t>
    </dgm:pt>
    <dgm:pt modelId="{BE39397E-4BB2-3749-96A5-6FCE3FCBDFFC}" type="parTrans" cxnId="{CD5D4A98-7CDF-3249-BF3A-FF6478551A57}">
      <dgm:prSet/>
      <dgm:spPr/>
      <dgm:t>
        <a:bodyPr/>
        <a:lstStyle/>
        <a:p>
          <a:endParaRPr lang="en-US"/>
        </a:p>
      </dgm:t>
    </dgm:pt>
    <dgm:pt modelId="{C0C0DD4F-9B44-BF45-9258-33CA17FBD6D7}" type="sibTrans" cxnId="{CD5D4A98-7CDF-3249-BF3A-FF6478551A57}">
      <dgm:prSet/>
      <dgm:spPr/>
      <dgm:t>
        <a:bodyPr/>
        <a:lstStyle/>
        <a:p>
          <a:endParaRPr lang="en-US"/>
        </a:p>
      </dgm:t>
    </dgm:pt>
    <dgm:pt modelId="{A9193DDC-1C38-AF4C-B8AA-9E36DA686A7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Prevent damage to physical infrastructure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C3CD45E1-BA21-6B44-BB11-4FF9682A08F7}" type="parTrans" cxnId="{245AF4FA-C53C-EE48-AD75-9549CF3BD96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6B0FE8B-79EE-1445-B15A-E5CC030E5B0D}" type="sibTrans" cxnId="{245AF4FA-C53C-EE48-AD75-9549CF3BD96A}">
      <dgm:prSet/>
      <dgm:spPr/>
      <dgm:t>
        <a:bodyPr/>
        <a:lstStyle/>
        <a:p>
          <a:endParaRPr lang="en-US"/>
        </a:p>
      </dgm:t>
    </dgm:pt>
    <dgm:pt modelId="{CEC64167-C60E-984F-9C3A-5772EC8F22B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Concerns include information system hardware, physical facility, support facilities, and personnel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3E79EA1A-DFC3-7F4E-8C5D-E86761FCF436}" type="parTrans" cxnId="{599A42B8-40B4-874A-88DA-92A477A1C8B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32E9E41-F520-C146-9C4F-E45B71D16E23}" type="sibTrans" cxnId="{599A42B8-40B4-874A-88DA-92A477A1C8B2}">
      <dgm:prSet/>
      <dgm:spPr/>
      <dgm:t>
        <a:bodyPr/>
        <a:lstStyle/>
        <a:p>
          <a:endParaRPr lang="en-US"/>
        </a:p>
      </dgm:t>
    </dgm:pt>
    <dgm:pt modelId="{D7EDF7A3-2679-654D-99AE-4D254C6EF9C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Prevent physical infrastructure misuse that leads to the misuse or damage of protected information</a:t>
          </a:r>
        </a:p>
      </dgm:t>
    </dgm:pt>
    <dgm:pt modelId="{178F6B15-45A4-7242-B2B7-E29BA0AAA489}" type="parTrans" cxnId="{DE4AF029-4281-BD46-946D-BC1563D9C58D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18088A4-152D-ED48-8B14-567F04372B00}" type="sibTrans" cxnId="{DE4AF029-4281-BD46-946D-BC1563D9C58D}">
      <dgm:prSet/>
      <dgm:spPr/>
      <dgm:t>
        <a:bodyPr/>
        <a:lstStyle/>
        <a:p>
          <a:endParaRPr lang="en-US"/>
        </a:p>
      </dgm:t>
    </dgm:pt>
    <dgm:pt modelId="{05DB899F-1844-E545-85E9-6D409754282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Includes vandalism, theft of equipment, theft by copying, theft of services, and unauthorized entry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58A12318-18B4-8E4D-BE2A-02CB94A8089C}" type="parTrans" cxnId="{5CACFA45-9D67-0E4F-B4FF-EF12BC0DA791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3994F5B-60E8-CA4D-B506-6A132E004263}" type="sibTrans" cxnId="{5CACFA45-9D67-0E4F-B4FF-EF12BC0DA791}">
      <dgm:prSet/>
      <dgm:spPr/>
      <dgm:t>
        <a:bodyPr/>
        <a:lstStyle/>
        <a:p>
          <a:endParaRPr lang="en-US"/>
        </a:p>
      </dgm:t>
    </dgm:pt>
    <dgm:pt modelId="{96EFA3C8-85BB-7E44-BC1C-84388A63260E}" type="pres">
      <dgm:prSet presAssocID="{19D578A3-6542-054E-97F4-767BFFBFF1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D621A-B91A-0643-8168-B0699640365D}" type="pres">
      <dgm:prSet presAssocID="{11460DF9-21A1-E444-91C5-608EB6BA00CB}" presName="root1" presStyleCnt="0"/>
      <dgm:spPr/>
      <dgm:t>
        <a:bodyPr/>
        <a:lstStyle/>
        <a:p>
          <a:endParaRPr lang="en-US"/>
        </a:p>
      </dgm:t>
    </dgm:pt>
    <dgm:pt modelId="{A40BE6AF-0AC5-194E-A677-1A20F33B2730}" type="pres">
      <dgm:prSet presAssocID="{11460DF9-21A1-E444-91C5-608EB6BA00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723DD-CB3D-7D4A-96C9-F54F8E3469E1}" type="pres">
      <dgm:prSet presAssocID="{11460DF9-21A1-E444-91C5-608EB6BA00CB}" presName="level2hierChild" presStyleCnt="0"/>
      <dgm:spPr/>
      <dgm:t>
        <a:bodyPr/>
        <a:lstStyle/>
        <a:p>
          <a:endParaRPr lang="en-US"/>
        </a:p>
      </dgm:t>
    </dgm:pt>
    <dgm:pt modelId="{56C9A2B0-0FFB-5E4D-ABA5-4B76C6C4D443}" type="pres">
      <dgm:prSet presAssocID="{C3CD45E1-BA21-6B44-BB11-4FF9682A08F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B0CC0BB-A5B5-9645-B99F-DE6D1CDAFFE8}" type="pres">
      <dgm:prSet presAssocID="{C3CD45E1-BA21-6B44-BB11-4FF9682A08F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E017F31-96E7-9B4B-AC31-22F46C29B682}" type="pres">
      <dgm:prSet presAssocID="{A9193DDC-1C38-AF4C-B8AA-9E36DA686A76}" presName="root2" presStyleCnt="0"/>
      <dgm:spPr/>
      <dgm:t>
        <a:bodyPr/>
        <a:lstStyle/>
        <a:p>
          <a:endParaRPr lang="en-US"/>
        </a:p>
      </dgm:t>
    </dgm:pt>
    <dgm:pt modelId="{AC105C0D-6426-2F41-94D8-E1D2D5AD9D08}" type="pres">
      <dgm:prSet presAssocID="{A9193DDC-1C38-AF4C-B8AA-9E36DA686A7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F47AF-0BDF-3344-8D00-4048E67060B3}" type="pres">
      <dgm:prSet presAssocID="{A9193DDC-1C38-AF4C-B8AA-9E36DA686A76}" presName="level3hierChild" presStyleCnt="0"/>
      <dgm:spPr/>
      <dgm:t>
        <a:bodyPr/>
        <a:lstStyle/>
        <a:p>
          <a:endParaRPr lang="en-US"/>
        </a:p>
      </dgm:t>
    </dgm:pt>
    <dgm:pt modelId="{5EFC5869-33C1-BE48-83EE-68C8A99A057B}" type="pres">
      <dgm:prSet presAssocID="{3E79EA1A-DFC3-7F4E-8C5D-E86761FCF436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7B8EA73-2B0F-A343-973C-E62BB3E8B093}" type="pres">
      <dgm:prSet presAssocID="{3E79EA1A-DFC3-7F4E-8C5D-E86761FCF436}" presName="connTx" presStyleLbl="parChTrans1D3" presStyleIdx="0" presStyleCnt="2"/>
      <dgm:spPr/>
      <dgm:t>
        <a:bodyPr/>
        <a:lstStyle/>
        <a:p>
          <a:endParaRPr lang="en-US"/>
        </a:p>
      </dgm:t>
    </dgm:pt>
    <dgm:pt modelId="{ADDA5693-9E73-7141-B3F0-063B38BD434A}" type="pres">
      <dgm:prSet presAssocID="{CEC64167-C60E-984F-9C3A-5772EC8F22BA}" presName="root2" presStyleCnt="0"/>
      <dgm:spPr/>
      <dgm:t>
        <a:bodyPr/>
        <a:lstStyle/>
        <a:p>
          <a:endParaRPr lang="en-US"/>
        </a:p>
      </dgm:t>
    </dgm:pt>
    <dgm:pt modelId="{0F8221ED-F066-F24F-A6CC-3C98DE4BB0AD}" type="pres">
      <dgm:prSet presAssocID="{CEC64167-C60E-984F-9C3A-5772EC8F22B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AA8B32-960C-004B-B108-8A10458D24DB}" type="pres">
      <dgm:prSet presAssocID="{CEC64167-C60E-984F-9C3A-5772EC8F22BA}" presName="level3hierChild" presStyleCnt="0"/>
      <dgm:spPr/>
      <dgm:t>
        <a:bodyPr/>
        <a:lstStyle/>
        <a:p>
          <a:endParaRPr lang="en-US"/>
        </a:p>
      </dgm:t>
    </dgm:pt>
    <dgm:pt modelId="{A657E94F-AEA1-B340-9566-AE0DA66B59BF}" type="pres">
      <dgm:prSet presAssocID="{178F6B15-45A4-7242-B2B7-E29BA0AAA48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D53D716-0649-2E4D-83AE-A2C5CD39E50A}" type="pres">
      <dgm:prSet presAssocID="{178F6B15-45A4-7242-B2B7-E29BA0AAA48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8AF0A1D-83F5-6042-B95A-10D4FC9F8A2A}" type="pres">
      <dgm:prSet presAssocID="{D7EDF7A3-2679-654D-99AE-4D254C6EF9C5}" presName="root2" presStyleCnt="0"/>
      <dgm:spPr/>
      <dgm:t>
        <a:bodyPr/>
        <a:lstStyle/>
        <a:p>
          <a:endParaRPr lang="en-US"/>
        </a:p>
      </dgm:t>
    </dgm:pt>
    <dgm:pt modelId="{59F7EB36-9312-EF43-96D2-3D5790587B5C}" type="pres">
      <dgm:prSet presAssocID="{D7EDF7A3-2679-654D-99AE-4D254C6EF9C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EC1C9D-7BA1-1243-A0C3-4DA7581D321B}" type="pres">
      <dgm:prSet presAssocID="{D7EDF7A3-2679-654D-99AE-4D254C6EF9C5}" presName="level3hierChild" presStyleCnt="0"/>
      <dgm:spPr/>
      <dgm:t>
        <a:bodyPr/>
        <a:lstStyle/>
        <a:p>
          <a:endParaRPr lang="en-US"/>
        </a:p>
      </dgm:t>
    </dgm:pt>
    <dgm:pt modelId="{F4B5949F-49E6-6646-A544-66C78AACA770}" type="pres">
      <dgm:prSet presAssocID="{58A12318-18B4-8E4D-BE2A-02CB94A8089C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FE31D5E8-02EC-224B-8D77-6DECB3BF03C2}" type="pres">
      <dgm:prSet presAssocID="{58A12318-18B4-8E4D-BE2A-02CB94A8089C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81613C9-E5B9-BA4A-9E72-17AA3FAE9FAE}" type="pres">
      <dgm:prSet presAssocID="{05DB899F-1844-E545-85E9-6D4097542824}" presName="root2" presStyleCnt="0"/>
      <dgm:spPr/>
      <dgm:t>
        <a:bodyPr/>
        <a:lstStyle/>
        <a:p>
          <a:endParaRPr lang="en-US"/>
        </a:p>
      </dgm:t>
    </dgm:pt>
    <dgm:pt modelId="{DF78D4CE-11EF-A243-909D-A7A20FD672AF}" type="pres">
      <dgm:prSet presAssocID="{05DB899F-1844-E545-85E9-6D409754282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1809D1-224C-0948-A5DD-7A43A17D1A4C}" type="pres">
      <dgm:prSet presAssocID="{05DB899F-1844-E545-85E9-6D4097542824}" presName="level3hierChild" presStyleCnt="0"/>
      <dgm:spPr/>
      <dgm:t>
        <a:bodyPr/>
        <a:lstStyle/>
        <a:p>
          <a:endParaRPr lang="en-US"/>
        </a:p>
      </dgm:t>
    </dgm:pt>
  </dgm:ptLst>
  <dgm:cxnLst>
    <dgm:cxn modelId="{245AF4FA-C53C-EE48-AD75-9549CF3BD96A}" srcId="{11460DF9-21A1-E444-91C5-608EB6BA00CB}" destId="{A9193DDC-1C38-AF4C-B8AA-9E36DA686A76}" srcOrd="0" destOrd="0" parTransId="{C3CD45E1-BA21-6B44-BB11-4FF9682A08F7}" sibTransId="{B6B0FE8B-79EE-1445-B15A-E5CC030E5B0D}"/>
    <dgm:cxn modelId="{8CD4123D-85F8-5D4B-A3EE-209279A22A8A}" type="presOf" srcId="{3E79EA1A-DFC3-7F4E-8C5D-E86761FCF436}" destId="{5EFC5869-33C1-BE48-83EE-68C8A99A057B}" srcOrd="0" destOrd="0" presId="urn:microsoft.com/office/officeart/2005/8/layout/hierarchy2"/>
    <dgm:cxn modelId="{DE4AF029-4281-BD46-946D-BC1563D9C58D}" srcId="{11460DF9-21A1-E444-91C5-608EB6BA00CB}" destId="{D7EDF7A3-2679-654D-99AE-4D254C6EF9C5}" srcOrd="1" destOrd="0" parTransId="{178F6B15-45A4-7242-B2B7-E29BA0AAA489}" sibTransId="{818088A4-152D-ED48-8B14-567F04372B00}"/>
    <dgm:cxn modelId="{D5F99099-37D7-B447-BA44-5EEC52DD1160}" type="presOf" srcId="{D7EDF7A3-2679-654D-99AE-4D254C6EF9C5}" destId="{59F7EB36-9312-EF43-96D2-3D5790587B5C}" srcOrd="0" destOrd="0" presId="urn:microsoft.com/office/officeart/2005/8/layout/hierarchy2"/>
    <dgm:cxn modelId="{6DE7C15E-EF23-5E48-AAAF-5DC957E476F2}" type="presOf" srcId="{A9193DDC-1C38-AF4C-B8AA-9E36DA686A76}" destId="{AC105C0D-6426-2F41-94D8-E1D2D5AD9D08}" srcOrd="0" destOrd="0" presId="urn:microsoft.com/office/officeart/2005/8/layout/hierarchy2"/>
    <dgm:cxn modelId="{AFC1C489-CAC6-5D48-9127-91B4F86D624C}" type="presOf" srcId="{178F6B15-45A4-7242-B2B7-E29BA0AAA489}" destId="{3D53D716-0649-2E4D-83AE-A2C5CD39E50A}" srcOrd="1" destOrd="0" presId="urn:microsoft.com/office/officeart/2005/8/layout/hierarchy2"/>
    <dgm:cxn modelId="{C8B4376D-6B03-C942-A4BB-1D5662DB6141}" type="presOf" srcId="{05DB899F-1844-E545-85E9-6D4097542824}" destId="{DF78D4CE-11EF-A243-909D-A7A20FD672AF}" srcOrd="0" destOrd="0" presId="urn:microsoft.com/office/officeart/2005/8/layout/hierarchy2"/>
    <dgm:cxn modelId="{A0A9BD65-6120-384E-A92C-2A54D19EA3BB}" type="presOf" srcId="{CEC64167-C60E-984F-9C3A-5772EC8F22BA}" destId="{0F8221ED-F066-F24F-A6CC-3C98DE4BB0AD}" srcOrd="0" destOrd="0" presId="urn:microsoft.com/office/officeart/2005/8/layout/hierarchy2"/>
    <dgm:cxn modelId="{C0845EE5-8AE1-4448-A514-2D9534B19276}" type="presOf" srcId="{11460DF9-21A1-E444-91C5-608EB6BA00CB}" destId="{A40BE6AF-0AC5-194E-A677-1A20F33B2730}" srcOrd="0" destOrd="0" presId="urn:microsoft.com/office/officeart/2005/8/layout/hierarchy2"/>
    <dgm:cxn modelId="{CD5D4A98-7CDF-3249-BF3A-FF6478551A57}" srcId="{19D578A3-6542-054E-97F4-767BFFBFF165}" destId="{11460DF9-21A1-E444-91C5-608EB6BA00CB}" srcOrd="0" destOrd="0" parTransId="{BE39397E-4BB2-3749-96A5-6FCE3FCBDFFC}" sibTransId="{C0C0DD4F-9B44-BF45-9258-33CA17FBD6D7}"/>
    <dgm:cxn modelId="{D9DA8121-359B-D947-8FD9-865FC63ABEA1}" type="presOf" srcId="{C3CD45E1-BA21-6B44-BB11-4FF9682A08F7}" destId="{AB0CC0BB-A5B5-9645-B99F-DE6D1CDAFFE8}" srcOrd="1" destOrd="0" presId="urn:microsoft.com/office/officeart/2005/8/layout/hierarchy2"/>
    <dgm:cxn modelId="{ED4644EB-A7E2-4948-BF37-B88F5EDC5229}" type="presOf" srcId="{C3CD45E1-BA21-6B44-BB11-4FF9682A08F7}" destId="{56C9A2B0-0FFB-5E4D-ABA5-4B76C6C4D443}" srcOrd="0" destOrd="0" presId="urn:microsoft.com/office/officeart/2005/8/layout/hierarchy2"/>
    <dgm:cxn modelId="{C78C4DBA-BEFE-184E-8AA3-4C9EBD4B8A8B}" type="presOf" srcId="{178F6B15-45A4-7242-B2B7-E29BA0AAA489}" destId="{A657E94F-AEA1-B340-9566-AE0DA66B59BF}" srcOrd="0" destOrd="0" presId="urn:microsoft.com/office/officeart/2005/8/layout/hierarchy2"/>
    <dgm:cxn modelId="{31B0A1D6-C40B-7B41-89FD-12755A5AC4AB}" type="presOf" srcId="{58A12318-18B4-8E4D-BE2A-02CB94A8089C}" destId="{F4B5949F-49E6-6646-A544-66C78AACA770}" srcOrd="0" destOrd="0" presId="urn:microsoft.com/office/officeart/2005/8/layout/hierarchy2"/>
    <dgm:cxn modelId="{15A3F680-AE86-F54A-BD4E-35B6528617C0}" type="presOf" srcId="{19D578A3-6542-054E-97F4-767BFFBFF165}" destId="{96EFA3C8-85BB-7E44-BC1C-84388A63260E}" srcOrd="0" destOrd="0" presId="urn:microsoft.com/office/officeart/2005/8/layout/hierarchy2"/>
    <dgm:cxn modelId="{5CACFA45-9D67-0E4F-B4FF-EF12BC0DA791}" srcId="{D7EDF7A3-2679-654D-99AE-4D254C6EF9C5}" destId="{05DB899F-1844-E545-85E9-6D4097542824}" srcOrd="0" destOrd="0" parTransId="{58A12318-18B4-8E4D-BE2A-02CB94A8089C}" sibTransId="{53994F5B-60E8-CA4D-B506-6A132E004263}"/>
    <dgm:cxn modelId="{FB4734E9-E257-A94A-BF4E-830DA545EFF4}" type="presOf" srcId="{3E79EA1A-DFC3-7F4E-8C5D-E86761FCF436}" destId="{27B8EA73-2B0F-A343-973C-E62BB3E8B093}" srcOrd="1" destOrd="0" presId="urn:microsoft.com/office/officeart/2005/8/layout/hierarchy2"/>
    <dgm:cxn modelId="{8921A75C-DE38-C54A-B0B2-B870B343E190}" type="presOf" srcId="{58A12318-18B4-8E4D-BE2A-02CB94A8089C}" destId="{FE31D5E8-02EC-224B-8D77-6DECB3BF03C2}" srcOrd="1" destOrd="0" presId="urn:microsoft.com/office/officeart/2005/8/layout/hierarchy2"/>
    <dgm:cxn modelId="{599A42B8-40B4-874A-88DA-92A477A1C8B2}" srcId="{A9193DDC-1C38-AF4C-B8AA-9E36DA686A76}" destId="{CEC64167-C60E-984F-9C3A-5772EC8F22BA}" srcOrd="0" destOrd="0" parTransId="{3E79EA1A-DFC3-7F4E-8C5D-E86761FCF436}" sibTransId="{E32E9E41-F520-C146-9C4F-E45B71D16E23}"/>
    <dgm:cxn modelId="{0E27BDFF-C898-6D40-BE1A-19608D851AF5}" type="presParOf" srcId="{96EFA3C8-85BB-7E44-BC1C-84388A63260E}" destId="{DB2D621A-B91A-0643-8168-B0699640365D}" srcOrd="0" destOrd="0" presId="urn:microsoft.com/office/officeart/2005/8/layout/hierarchy2"/>
    <dgm:cxn modelId="{6D0E6F04-701D-8D48-B280-18E51A274013}" type="presParOf" srcId="{DB2D621A-B91A-0643-8168-B0699640365D}" destId="{A40BE6AF-0AC5-194E-A677-1A20F33B2730}" srcOrd="0" destOrd="0" presId="urn:microsoft.com/office/officeart/2005/8/layout/hierarchy2"/>
    <dgm:cxn modelId="{AA004F90-B6FC-4B49-9C9E-D196483CBB65}" type="presParOf" srcId="{DB2D621A-B91A-0643-8168-B0699640365D}" destId="{686723DD-CB3D-7D4A-96C9-F54F8E3469E1}" srcOrd="1" destOrd="0" presId="urn:microsoft.com/office/officeart/2005/8/layout/hierarchy2"/>
    <dgm:cxn modelId="{8E76D79D-7457-F141-8184-D2F013405FEB}" type="presParOf" srcId="{686723DD-CB3D-7D4A-96C9-F54F8E3469E1}" destId="{56C9A2B0-0FFB-5E4D-ABA5-4B76C6C4D443}" srcOrd="0" destOrd="0" presId="urn:microsoft.com/office/officeart/2005/8/layout/hierarchy2"/>
    <dgm:cxn modelId="{6B020CC4-4B22-354D-A14E-4985532C1010}" type="presParOf" srcId="{56C9A2B0-0FFB-5E4D-ABA5-4B76C6C4D443}" destId="{AB0CC0BB-A5B5-9645-B99F-DE6D1CDAFFE8}" srcOrd="0" destOrd="0" presId="urn:microsoft.com/office/officeart/2005/8/layout/hierarchy2"/>
    <dgm:cxn modelId="{F2DD475F-37E2-8046-9AB8-0401A1793627}" type="presParOf" srcId="{686723DD-CB3D-7D4A-96C9-F54F8E3469E1}" destId="{CE017F31-96E7-9B4B-AC31-22F46C29B682}" srcOrd="1" destOrd="0" presId="urn:microsoft.com/office/officeart/2005/8/layout/hierarchy2"/>
    <dgm:cxn modelId="{CC00D082-C131-FA46-AB8E-B334FDF307B2}" type="presParOf" srcId="{CE017F31-96E7-9B4B-AC31-22F46C29B682}" destId="{AC105C0D-6426-2F41-94D8-E1D2D5AD9D08}" srcOrd="0" destOrd="0" presId="urn:microsoft.com/office/officeart/2005/8/layout/hierarchy2"/>
    <dgm:cxn modelId="{2662D652-A8F5-F44A-BFB1-0D9B6138CE4A}" type="presParOf" srcId="{CE017F31-96E7-9B4B-AC31-22F46C29B682}" destId="{F46F47AF-0BDF-3344-8D00-4048E67060B3}" srcOrd="1" destOrd="0" presId="urn:microsoft.com/office/officeart/2005/8/layout/hierarchy2"/>
    <dgm:cxn modelId="{CF9854B3-5475-394C-928E-430CD3CA62B8}" type="presParOf" srcId="{F46F47AF-0BDF-3344-8D00-4048E67060B3}" destId="{5EFC5869-33C1-BE48-83EE-68C8A99A057B}" srcOrd="0" destOrd="0" presId="urn:microsoft.com/office/officeart/2005/8/layout/hierarchy2"/>
    <dgm:cxn modelId="{47DE6F7B-3893-0045-B961-F9B778F8F172}" type="presParOf" srcId="{5EFC5869-33C1-BE48-83EE-68C8A99A057B}" destId="{27B8EA73-2B0F-A343-973C-E62BB3E8B093}" srcOrd="0" destOrd="0" presId="urn:microsoft.com/office/officeart/2005/8/layout/hierarchy2"/>
    <dgm:cxn modelId="{14A1CA0A-6A82-0341-B0D0-9F0FA4A31850}" type="presParOf" srcId="{F46F47AF-0BDF-3344-8D00-4048E67060B3}" destId="{ADDA5693-9E73-7141-B3F0-063B38BD434A}" srcOrd="1" destOrd="0" presId="urn:microsoft.com/office/officeart/2005/8/layout/hierarchy2"/>
    <dgm:cxn modelId="{21E19698-1AE9-874B-BB12-9DC11BBE607F}" type="presParOf" srcId="{ADDA5693-9E73-7141-B3F0-063B38BD434A}" destId="{0F8221ED-F066-F24F-A6CC-3C98DE4BB0AD}" srcOrd="0" destOrd="0" presId="urn:microsoft.com/office/officeart/2005/8/layout/hierarchy2"/>
    <dgm:cxn modelId="{FD53D303-A8D3-2246-801E-E132427E024E}" type="presParOf" srcId="{ADDA5693-9E73-7141-B3F0-063B38BD434A}" destId="{DEAA8B32-960C-004B-B108-8A10458D24DB}" srcOrd="1" destOrd="0" presId="urn:microsoft.com/office/officeart/2005/8/layout/hierarchy2"/>
    <dgm:cxn modelId="{04491C39-B070-E44C-AF18-707065C74D99}" type="presParOf" srcId="{686723DD-CB3D-7D4A-96C9-F54F8E3469E1}" destId="{A657E94F-AEA1-B340-9566-AE0DA66B59BF}" srcOrd="2" destOrd="0" presId="urn:microsoft.com/office/officeart/2005/8/layout/hierarchy2"/>
    <dgm:cxn modelId="{44C793A5-5515-8B4B-A9BA-25DDD6AEB0BF}" type="presParOf" srcId="{A657E94F-AEA1-B340-9566-AE0DA66B59BF}" destId="{3D53D716-0649-2E4D-83AE-A2C5CD39E50A}" srcOrd="0" destOrd="0" presId="urn:microsoft.com/office/officeart/2005/8/layout/hierarchy2"/>
    <dgm:cxn modelId="{94A6997E-3FC0-D240-AE69-A8C5500406AB}" type="presParOf" srcId="{686723DD-CB3D-7D4A-96C9-F54F8E3469E1}" destId="{88AF0A1D-83F5-6042-B95A-10D4FC9F8A2A}" srcOrd="3" destOrd="0" presId="urn:microsoft.com/office/officeart/2005/8/layout/hierarchy2"/>
    <dgm:cxn modelId="{D2636E5E-76CE-2041-8BD9-04A0AD8D5959}" type="presParOf" srcId="{88AF0A1D-83F5-6042-B95A-10D4FC9F8A2A}" destId="{59F7EB36-9312-EF43-96D2-3D5790587B5C}" srcOrd="0" destOrd="0" presId="urn:microsoft.com/office/officeart/2005/8/layout/hierarchy2"/>
    <dgm:cxn modelId="{B639BA61-7E9C-0540-B2E6-E3017D9341DB}" type="presParOf" srcId="{88AF0A1D-83F5-6042-B95A-10D4FC9F8A2A}" destId="{40EC1C9D-7BA1-1243-A0C3-4DA7581D321B}" srcOrd="1" destOrd="0" presId="urn:microsoft.com/office/officeart/2005/8/layout/hierarchy2"/>
    <dgm:cxn modelId="{72635401-D7A5-DB40-AF9F-C7C4FDA1C1A4}" type="presParOf" srcId="{40EC1C9D-7BA1-1243-A0C3-4DA7581D321B}" destId="{F4B5949F-49E6-6646-A544-66C78AACA770}" srcOrd="0" destOrd="0" presId="urn:microsoft.com/office/officeart/2005/8/layout/hierarchy2"/>
    <dgm:cxn modelId="{1ADB0C34-A5F4-2444-B9B9-C293C1DBF8D4}" type="presParOf" srcId="{F4B5949F-49E6-6646-A544-66C78AACA770}" destId="{FE31D5E8-02EC-224B-8D77-6DECB3BF03C2}" srcOrd="0" destOrd="0" presId="urn:microsoft.com/office/officeart/2005/8/layout/hierarchy2"/>
    <dgm:cxn modelId="{987D0C25-45C4-3A47-BB9F-7CF2C5807163}" type="presParOf" srcId="{40EC1C9D-7BA1-1243-A0C3-4DA7581D321B}" destId="{F81613C9-E5B9-BA4A-9E72-17AA3FAE9FAE}" srcOrd="1" destOrd="0" presId="urn:microsoft.com/office/officeart/2005/8/layout/hierarchy2"/>
    <dgm:cxn modelId="{74F13ADF-8888-3F44-A743-EB7CEAB21279}" type="presParOf" srcId="{F81613C9-E5B9-BA4A-9E72-17AA3FAE9FAE}" destId="{DF78D4CE-11EF-A243-909D-A7A20FD672AF}" srcOrd="0" destOrd="0" presId="urn:microsoft.com/office/officeart/2005/8/layout/hierarchy2"/>
    <dgm:cxn modelId="{7E75EAA3-CA22-5641-9FEA-FCB5305F050E}" type="presParOf" srcId="{F81613C9-E5B9-BA4A-9E72-17AA3FAE9FAE}" destId="{A81809D1-224C-0948-A5DD-7A43A17D1A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456F0-D4EB-0542-B21A-C735837DE505}" type="doc">
      <dgm:prSet loTypeId="urn:microsoft.com/office/officeart/2005/8/layout/process3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9218A-3369-4E4A-83FF-A62F2F8C8952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3200" b="0" dirty="0" smtClean="0">
              <a:latin typeface="+mn-lt"/>
            </a:rPr>
            <a:t>Physical situations and occurrences that threaten information systems:</a:t>
          </a:r>
          <a:endParaRPr lang="en-US" sz="3200" b="0" dirty="0">
            <a:latin typeface="+mn-lt"/>
          </a:endParaRPr>
        </a:p>
      </dgm:t>
    </dgm:pt>
    <dgm:pt modelId="{04103BD8-7DE4-FD42-B5B0-2B224B892039}" type="parTrans" cxnId="{9FE5BE94-EBC7-6949-8EC7-1EE9CAC68110}">
      <dgm:prSet/>
      <dgm:spPr/>
      <dgm:t>
        <a:bodyPr/>
        <a:lstStyle/>
        <a:p>
          <a:endParaRPr lang="en-US"/>
        </a:p>
      </dgm:t>
    </dgm:pt>
    <dgm:pt modelId="{AD3971AE-0E69-1147-A8CD-69E954FC5FA7}" type="sibTrans" cxnId="{9FE5BE94-EBC7-6949-8EC7-1EE9CAC68110}">
      <dgm:prSet/>
      <dgm:spPr/>
      <dgm:t>
        <a:bodyPr/>
        <a:lstStyle/>
        <a:p>
          <a:endParaRPr lang="en-US"/>
        </a:p>
      </dgm:t>
    </dgm:pt>
    <dgm:pt modelId="{46A07191-0EFE-3440-93B9-7CFA46F020C8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3200" b="0" dirty="0" smtClean="0">
              <a:latin typeface="+mn-lt"/>
            </a:rPr>
            <a:t>Environmental threats </a:t>
          </a:r>
          <a:endParaRPr lang="en-US" sz="3200" b="0" dirty="0">
            <a:latin typeface="+mn-lt"/>
          </a:endParaRPr>
        </a:p>
      </dgm:t>
    </dgm:pt>
    <dgm:pt modelId="{DE646A2D-5CEB-F344-A675-54046C11B1FA}" type="parTrans" cxnId="{E8F8065A-E6AC-AA4F-8944-4EAC2B855077}">
      <dgm:prSet/>
      <dgm:spPr/>
      <dgm:t>
        <a:bodyPr/>
        <a:lstStyle/>
        <a:p>
          <a:endParaRPr lang="en-US"/>
        </a:p>
      </dgm:t>
    </dgm:pt>
    <dgm:pt modelId="{6B3AC822-15B6-024D-90FB-3AB727653DB2}" type="sibTrans" cxnId="{E8F8065A-E6AC-AA4F-8944-4EAC2B855077}">
      <dgm:prSet/>
      <dgm:spPr/>
      <dgm:t>
        <a:bodyPr/>
        <a:lstStyle/>
        <a:p>
          <a:endParaRPr lang="en-US"/>
        </a:p>
      </dgm:t>
    </dgm:pt>
    <dgm:pt modelId="{FFFB64DD-5B32-3F42-B841-1A5F793503C2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3200" b="0" dirty="0" smtClean="0">
              <a:latin typeface="+mn-lt"/>
            </a:rPr>
            <a:t>Technical threats</a:t>
          </a:r>
          <a:endParaRPr lang="en-US" sz="3200" b="0" dirty="0">
            <a:latin typeface="+mn-lt"/>
          </a:endParaRPr>
        </a:p>
      </dgm:t>
    </dgm:pt>
    <dgm:pt modelId="{4DD74CBF-07A7-9140-921F-881FC8E71C3F}" type="parTrans" cxnId="{C9C96FFF-3CB5-1E4C-A0E0-64DCD95E54B6}">
      <dgm:prSet/>
      <dgm:spPr/>
      <dgm:t>
        <a:bodyPr/>
        <a:lstStyle/>
        <a:p>
          <a:endParaRPr lang="en-US"/>
        </a:p>
      </dgm:t>
    </dgm:pt>
    <dgm:pt modelId="{23AC4F03-3CF9-2042-A923-DB66B95C8536}" type="sibTrans" cxnId="{C9C96FFF-3CB5-1E4C-A0E0-64DCD95E54B6}">
      <dgm:prSet/>
      <dgm:spPr/>
      <dgm:t>
        <a:bodyPr/>
        <a:lstStyle/>
        <a:p>
          <a:endParaRPr lang="en-US"/>
        </a:p>
      </dgm:t>
    </dgm:pt>
    <dgm:pt modelId="{1CF9C69E-633D-8B4E-8849-87B1C1916B6F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3200" b="0" dirty="0" smtClean="0">
              <a:latin typeface="+mn-lt"/>
            </a:rPr>
            <a:t>Human-caused threats</a:t>
          </a:r>
          <a:endParaRPr lang="en-US" sz="3200" b="0" dirty="0">
            <a:latin typeface="+mn-lt"/>
          </a:endParaRPr>
        </a:p>
      </dgm:t>
    </dgm:pt>
    <dgm:pt modelId="{9A8452E8-EB53-F943-AAD2-FF960FFDD486}" type="parTrans" cxnId="{7D7FB1E4-B83D-F643-8509-E7E60DA0BA50}">
      <dgm:prSet/>
      <dgm:spPr/>
      <dgm:t>
        <a:bodyPr/>
        <a:lstStyle/>
        <a:p>
          <a:endParaRPr lang="en-US"/>
        </a:p>
      </dgm:t>
    </dgm:pt>
    <dgm:pt modelId="{2BAF978B-DAAE-C141-9097-2330BAB6DD18}" type="sibTrans" cxnId="{7D7FB1E4-B83D-F643-8509-E7E60DA0BA50}">
      <dgm:prSet/>
      <dgm:spPr/>
      <dgm:t>
        <a:bodyPr/>
        <a:lstStyle/>
        <a:p>
          <a:endParaRPr lang="en-US"/>
        </a:p>
      </dgm:t>
    </dgm:pt>
    <dgm:pt modelId="{E9EF5C61-95A6-724A-B34B-00B8DE7AD773}" type="pres">
      <dgm:prSet presAssocID="{648456F0-D4EB-0542-B21A-C735837DE5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7E694C-C86C-104E-B674-A124320CD5B2}" type="pres">
      <dgm:prSet presAssocID="{F4E9218A-3369-4E4A-83FF-A62F2F8C8952}" presName="composite" presStyleCnt="0"/>
      <dgm:spPr/>
      <dgm:t>
        <a:bodyPr/>
        <a:lstStyle/>
        <a:p>
          <a:endParaRPr lang="en-US"/>
        </a:p>
      </dgm:t>
    </dgm:pt>
    <dgm:pt modelId="{F082E3AF-03F7-B54E-8262-43425F4835BC}" type="pres">
      <dgm:prSet presAssocID="{F4E9218A-3369-4E4A-83FF-A62F2F8C8952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6F8BE-9D03-B54A-84AD-4B409499A8AF}" type="pres">
      <dgm:prSet presAssocID="{F4E9218A-3369-4E4A-83FF-A62F2F8C8952}" presName="parSh" presStyleLbl="node1" presStyleIdx="0" presStyleCnt="1"/>
      <dgm:spPr/>
      <dgm:t>
        <a:bodyPr/>
        <a:lstStyle/>
        <a:p>
          <a:endParaRPr lang="en-US"/>
        </a:p>
      </dgm:t>
    </dgm:pt>
    <dgm:pt modelId="{72027553-E960-364A-858F-C136FC4ECFC3}" type="pres">
      <dgm:prSet presAssocID="{F4E9218A-3369-4E4A-83FF-A62F2F8C8952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E29982-67D1-3544-BA35-CB882083A91E}" type="presOf" srcId="{F4E9218A-3369-4E4A-83FF-A62F2F8C8952}" destId="{F082E3AF-03F7-B54E-8262-43425F4835BC}" srcOrd="0" destOrd="0" presId="urn:microsoft.com/office/officeart/2005/8/layout/process3"/>
    <dgm:cxn modelId="{F04E42A3-0F57-B241-896D-FB6A76FBFD38}" type="presOf" srcId="{46A07191-0EFE-3440-93B9-7CFA46F020C8}" destId="{72027553-E960-364A-858F-C136FC4ECFC3}" srcOrd="0" destOrd="0" presId="urn:microsoft.com/office/officeart/2005/8/layout/process3"/>
    <dgm:cxn modelId="{7D7FB1E4-B83D-F643-8509-E7E60DA0BA50}" srcId="{F4E9218A-3369-4E4A-83FF-A62F2F8C8952}" destId="{1CF9C69E-633D-8B4E-8849-87B1C1916B6F}" srcOrd="2" destOrd="0" parTransId="{9A8452E8-EB53-F943-AAD2-FF960FFDD486}" sibTransId="{2BAF978B-DAAE-C141-9097-2330BAB6DD18}"/>
    <dgm:cxn modelId="{9FE5BE94-EBC7-6949-8EC7-1EE9CAC68110}" srcId="{648456F0-D4EB-0542-B21A-C735837DE505}" destId="{F4E9218A-3369-4E4A-83FF-A62F2F8C8952}" srcOrd="0" destOrd="0" parTransId="{04103BD8-7DE4-FD42-B5B0-2B224B892039}" sibTransId="{AD3971AE-0E69-1147-A8CD-69E954FC5FA7}"/>
    <dgm:cxn modelId="{87FB29B0-7A2B-E149-B89C-305C2C66113E}" type="presOf" srcId="{FFFB64DD-5B32-3F42-B841-1A5F793503C2}" destId="{72027553-E960-364A-858F-C136FC4ECFC3}" srcOrd="0" destOrd="1" presId="urn:microsoft.com/office/officeart/2005/8/layout/process3"/>
    <dgm:cxn modelId="{C9C96FFF-3CB5-1E4C-A0E0-64DCD95E54B6}" srcId="{F4E9218A-3369-4E4A-83FF-A62F2F8C8952}" destId="{FFFB64DD-5B32-3F42-B841-1A5F793503C2}" srcOrd="1" destOrd="0" parTransId="{4DD74CBF-07A7-9140-921F-881FC8E71C3F}" sibTransId="{23AC4F03-3CF9-2042-A923-DB66B95C8536}"/>
    <dgm:cxn modelId="{A44AD854-82DD-1447-8C2B-674919574D25}" type="presOf" srcId="{1CF9C69E-633D-8B4E-8849-87B1C1916B6F}" destId="{72027553-E960-364A-858F-C136FC4ECFC3}" srcOrd="0" destOrd="2" presId="urn:microsoft.com/office/officeart/2005/8/layout/process3"/>
    <dgm:cxn modelId="{CA1B4164-6843-DB45-87EC-E85D301096F9}" type="presOf" srcId="{F4E9218A-3369-4E4A-83FF-A62F2F8C8952}" destId="{9F06F8BE-9D03-B54A-84AD-4B409499A8AF}" srcOrd="1" destOrd="0" presId="urn:microsoft.com/office/officeart/2005/8/layout/process3"/>
    <dgm:cxn modelId="{E8F8065A-E6AC-AA4F-8944-4EAC2B855077}" srcId="{F4E9218A-3369-4E4A-83FF-A62F2F8C8952}" destId="{46A07191-0EFE-3440-93B9-7CFA46F020C8}" srcOrd="0" destOrd="0" parTransId="{DE646A2D-5CEB-F344-A675-54046C11B1FA}" sibTransId="{6B3AC822-15B6-024D-90FB-3AB727653DB2}"/>
    <dgm:cxn modelId="{6426B732-5E55-1443-A259-5E1084910684}" type="presOf" srcId="{648456F0-D4EB-0542-B21A-C735837DE505}" destId="{E9EF5C61-95A6-724A-B34B-00B8DE7AD773}" srcOrd="0" destOrd="0" presId="urn:microsoft.com/office/officeart/2005/8/layout/process3"/>
    <dgm:cxn modelId="{01C1B5BA-9EE7-B247-91E7-A12B3751E330}" type="presParOf" srcId="{E9EF5C61-95A6-724A-B34B-00B8DE7AD773}" destId="{B57E694C-C86C-104E-B674-A124320CD5B2}" srcOrd="0" destOrd="0" presId="urn:microsoft.com/office/officeart/2005/8/layout/process3"/>
    <dgm:cxn modelId="{641E89A0-A819-F648-95AD-6AA27DEA025E}" type="presParOf" srcId="{B57E694C-C86C-104E-B674-A124320CD5B2}" destId="{F082E3AF-03F7-B54E-8262-43425F4835BC}" srcOrd="0" destOrd="0" presId="urn:microsoft.com/office/officeart/2005/8/layout/process3"/>
    <dgm:cxn modelId="{EE8DA4A8-CB84-F74F-BB53-5D8F2169DE86}" type="presParOf" srcId="{B57E694C-C86C-104E-B674-A124320CD5B2}" destId="{9F06F8BE-9D03-B54A-84AD-4B409499A8AF}" srcOrd="1" destOrd="0" presId="urn:microsoft.com/office/officeart/2005/8/layout/process3"/>
    <dgm:cxn modelId="{680D2686-B7A0-C342-B0EF-FC4505A44B3E}" type="presParOf" srcId="{B57E694C-C86C-104E-B674-A124320CD5B2}" destId="{72027553-E960-364A-858F-C136FC4ECFC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88FAE3-6010-3141-B8AC-060D028571F8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18902-D58B-C247-A594-5D0814D184CA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Primary danger is an electrical short</a:t>
          </a:r>
          <a:endParaRPr lang="en-US" dirty="0">
            <a:solidFill>
              <a:schemeClr val="bg1"/>
            </a:solidFill>
          </a:endParaRPr>
        </a:p>
      </dgm:t>
    </dgm:pt>
    <dgm:pt modelId="{0BF58145-976C-A242-AC90-F2A62BC4E931}" type="parTrans" cxnId="{E24096F1-AB18-0049-8930-495D8E553EF6}">
      <dgm:prSet/>
      <dgm:spPr/>
      <dgm:t>
        <a:bodyPr/>
        <a:lstStyle/>
        <a:p>
          <a:endParaRPr lang="en-US"/>
        </a:p>
      </dgm:t>
    </dgm:pt>
    <dgm:pt modelId="{F97EE78F-BEC4-4B48-B69A-DB43C1462FA3}" type="sibTrans" cxnId="{E24096F1-AB18-0049-8930-495D8E553EF6}">
      <dgm:prSet/>
      <dgm:spPr/>
      <dgm:t>
        <a:bodyPr/>
        <a:lstStyle/>
        <a:p>
          <a:endParaRPr lang="en-US"/>
        </a:p>
      </dgm:t>
    </dgm:pt>
    <dgm:pt modelId="{3D4D3C82-D0BB-4E43-94A9-40D6814A62BF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 pipe may burst from a fault in the line or from freezing</a:t>
          </a:r>
          <a:endParaRPr lang="en-US" dirty="0">
            <a:solidFill>
              <a:schemeClr val="bg1"/>
            </a:solidFill>
          </a:endParaRPr>
        </a:p>
      </dgm:t>
    </dgm:pt>
    <dgm:pt modelId="{60CE10F3-1DD7-F640-8BD7-810F5983512E}" type="parTrans" cxnId="{8D11212D-B3D3-904E-9A0A-C57727F3DEC1}">
      <dgm:prSet/>
      <dgm:spPr/>
      <dgm:t>
        <a:bodyPr/>
        <a:lstStyle/>
        <a:p>
          <a:endParaRPr lang="en-US"/>
        </a:p>
      </dgm:t>
    </dgm:pt>
    <dgm:pt modelId="{2F1703F8-517D-6D4C-A79D-A4B31731CE6B}" type="sibTrans" cxnId="{8D11212D-B3D3-904E-9A0A-C57727F3DEC1}">
      <dgm:prSet/>
      <dgm:spPr/>
      <dgm:t>
        <a:bodyPr/>
        <a:lstStyle/>
        <a:p>
          <a:endParaRPr lang="en-US"/>
        </a:p>
      </dgm:t>
    </dgm:pt>
    <dgm:pt modelId="{E9493FC4-A63C-AC4A-971D-235AF0B2587E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bg1"/>
              </a:solidFill>
            </a:rPr>
            <a:t>Sprinkler systems set off accidentally</a:t>
          </a:r>
          <a:endParaRPr lang="en-US" dirty="0">
            <a:solidFill>
              <a:schemeClr val="bg1"/>
            </a:solidFill>
          </a:endParaRPr>
        </a:p>
      </dgm:t>
    </dgm:pt>
    <dgm:pt modelId="{2DA7B271-259D-E64C-A0A2-B0FF89F8395F}" type="parTrans" cxnId="{5CF93769-82E2-7E49-AD73-7695B490F7CC}">
      <dgm:prSet/>
      <dgm:spPr/>
      <dgm:t>
        <a:bodyPr/>
        <a:lstStyle/>
        <a:p>
          <a:endParaRPr lang="en-US"/>
        </a:p>
      </dgm:t>
    </dgm:pt>
    <dgm:pt modelId="{5E70F101-32FC-7F4D-83D6-7466008D0F00}" type="sibTrans" cxnId="{5CF93769-82E2-7E49-AD73-7695B490F7CC}">
      <dgm:prSet/>
      <dgm:spPr/>
      <dgm:t>
        <a:bodyPr/>
        <a:lstStyle/>
        <a:p>
          <a:endParaRPr lang="en-US"/>
        </a:p>
      </dgm:t>
    </dgm:pt>
    <dgm:pt modelId="{4ADB283C-BA79-D149-832E-087AA1496B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b="1" smtClean="0">
              <a:solidFill>
                <a:schemeClr val="bg1"/>
              </a:solidFill>
            </a:rPr>
            <a:t>Floodwater leaving a muddy residue and suspended material in the water</a:t>
          </a:r>
          <a:endParaRPr lang="en-US" dirty="0">
            <a:solidFill>
              <a:schemeClr val="bg1"/>
            </a:solidFill>
          </a:endParaRPr>
        </a:p>
      </dgm:t>
    </dgm:pt>
    <dgm:pt modelId="{E45B8872-3FC3-3D47-AAF6-95CB3FDA508C}" type="parTrans" cxnId="{834F9439-9C4B-2D41-A03E-CDF38DF20E4A}">
      <dgm:prSet/>
      <dgm:spPr/>
      <dgm:t>
        <a:bodyPr/>
        <a:lstStyle/>
        <a:p>
          <a:endParaRPr lang="en-US"/>
        </a:p>
      </dgm:t>
    </dgm:pt>
    <dgm:pt modelId="{AFC293E3-D5BA-3C44-94E0-2F1A23154E49}" type="sibTrans" cxnId="{834F9439-9C4B-2D41-A03E-CDF38DF20E4A}">
      <dgm:prSet/>
      <dgm:spPr/>
      <dgm:t>
        <a:bodyPr/>
        <a:lstStyle/>
        <a:p>
          <a:endParaRPr lang="en-US"/>
        </a:p>
      </dgm:t>
    </dgm:pt>
    <dgm:pt modelId="{4499ED55-0C87-694B-8307-5925E62485B0}">
      <dgm:prSet/>
      <dgm:spPr>
        <a:solidFill>
          <a:schemeClr val="tx1">
            <a:lumMod val="6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bg1"/>
              </a:solidFill>
            </a:rPr>
            <a:t>Due diligence should be performed to ensure that water from as far as two floors above will not create a hazard</a:t>
          </a:r>
          <a:endParaRPr lang="en-US" dirty="0">
            <a:solidFill>
              <a:schemeClr val="bg1"/>
            </a:solidFill>
          </a:endParaRPr>
        </a:p>
      </dgm:t>
    </dgm:pt>
    <dgm:pt modelId="{F0AA5A2D-AEA9-554F-827B-8AA18931934E}" type="parTrans" cxnId="{170C9ACC-FF00-AC4A-8FEC-3883ABD34EA4}">
      <dgm:prSet/>
      <dgm:spPr/>
      <dgm:t>
        <a:bodyPr/>
        <a:lstStyle/>
        <a:p>
          <a:endParaRPr lang="en-US"/>
        </a:p>
      </dgm:t>
    </dgm:pt>
    <dgm:pt modelId="{BF322D14-C8FA-0F4D-9911-F89AB59FE806}" type="sibTrans" cxnId="{170C9ACC-FF00-AC4A-8FEC-3883ABD34EA4}">
      <dgm:prSet/>
      <dgm:spPr/>
      <dgm:t>
        <a:bodyPr/>
        <a:lstStyle/>
        <a:p>
          <a:endParaRPr lang="en-US"/>
        </a:p>
      </dgm:t>
    </dgm:pt>
    <dgm:pt modelId="{2612FF97-DDBC-834C-96E2-D59178A4A2E5}" type="pres">
      <dgm:prSet presAssocID="{BD88FAE3-6010-3141-B8AC-060D028571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E624D1-1113-FB43-961A-70F3B02B74EE}" type="pres">
      <dgm:prSet presAssocID="{B3418902-D58B-C247-A594-5D0814D184C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36092-48D0-0D42-B9E7-F4F081F819F8}" type="pres">
      <dgm:prSet presAssocID="{F97EE78F-BEC4-4B48-B69A-DB43C1462FA3}" presName="sibTrans" presStyleCnt="0"/>
      <dgm:spPr/>
      <dgm:t>
        <a:bodyPr/>
        <a:lstStyle/>
        <a:p>
          <a:endParaRPr lang="en-US"/>
        </a:p>
      </dgm:t>
    </dgm:pt>
    <dgm:pt modelId="{2539E5A4-1777-C84E-BCD1-AF408E0B0B46}" type="pres">
      <dgm:prSet presAssocID="{3D4D3C82-D0BB-4E43-94A9-40D6814A62B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6FF92-A3B6-984D-96B6-79D13373DDC3}" type="pres">
      <dgm:prSet presAssocID="{2F1703F8-517D-6D4C-A79D-A4B31731CE6B}" presName="sibTrans" presStyleCnt="0"/>
      <dgm:spPr/>
      <dgm:t>
        <a:bodyPr/>
        <a:lstStyle/>
        <a:p>
          <a:endParaRPr lang="en-US"/>
        </a:p>
      </dgm:t>
    </dgm:pt>
    <dgm:pt modelId="{8B082EF0-9D89-F741-AD1C-A64CF1F0F6F7}" type="pres">
      <dgm:prSet presAssocID="{E9493FC4-A63C-AC4A-971D-235AF0B258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C1D14-4374-FA4D-A0BF-E1B6696F0E41}" type="pres">
      <dgm:prSet presAssocID="{5E70F101-32FC-7F4D-83D6-7466008D0F00}" presName="sibTrans" presStyleCnt="0"/>
      <dgm:spPr/>
      <dgm:t>
        <a:bodyPr/>
        <a:lstStyle/>
        <a:p>
          <a:endParaRPr lang="en-US"/>
        </a:p>
      </dgm:t>
    </dgm:pt>
    <dgm:pt modelId="{22B0399A-F1CC-8C4F-8196-6B924BAF4AEC}" type="pres">
      <dgm:prSet presAssocID="{4ADB283C-BA79-D149-832E-087AA1496B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07696-E311-F546-9D5A-21E1F5F340AE}" type="pres">
      <dgm:prSet presAssocID="{AFC293E3-D5BA-3C44-94E0-2F1A23154E49}" presName="sibTrans" presStyleCnt="0"/>
      <dgm:spPr/>
      <dgm:t>
        <a:bodyPr/>
        <a:lstStyle/>
        <a:p>
          <a:endParaRPr lang="en-US"/>
        </a:p>
      </dgm:t>
    </dgm:pt>
    <dgm:pt modelId="{6144D2D2-D6F3-F54F-9FCC-3F3B0936115D}" type="pres">
      <dgm:prSet presAssocID="{4499ED55-0C87-694B-8307-5925E62485B0}" presName="node" presStyleLbl="node1" presStyleIdx="4" presStyleCnt="5" custScaleX="108397" custScaleY="116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BA398-FFDD-8244-ADD6-0C50BEEA600B}" type="presOf" srcId="{4499ED55-0C87-694B-8307-5925E62485B0}" destId="{6144D2D2-D6F3-F54F-9FCC-3F3B0936115D}" srcOrd="0" destOrd="0" presId="urn:microsoft.com/office/officeart/2005/8/layout/default#1"/>
    <dgm:cxn modelId="{D7FB7E7B-5CFF-804C-ADBC-79D4B2E7911E}" type="presOf" srcId="{BD88FAE3-6010-3141-B8AC-060D028571F8}" destId="{2612FF97-DDBC-834C-96E2-D59178A4A2E5}" srcOrd="0" destOrd="0" presId="urn:microsoft.com/office/officeart/2005/8/layout/default#1"/>
    <dgm:cxn modelId="{A2DF24C0-642A-874C-8B5B-5559F1300D28}" type="presOf" srcId="{E9493FC4-A63C-AC4A-971D-235AF0B2587E}" destId="{8B082EF0-9D89-F741-AD1C-A64CF1F0F6F7}" srcOrd="0" destOrd="0" presId="urn:microsoft.com/office/officeart/2005/8/layout/default#1"/>
    <dgm:cxn modelId="{4695406D-69D3-7347-B247-C6C7FB2E8CD1}" type="presOf" srcId="{B3418902-D58B-C247-A594-5D0814D184CA}" destId="{05E624D1-1113-FB43-961A-70F3B02B74EE}" srcOrd="0" destOrd="0" presId="urn:microsoft.com/office/officeart/2005/8/layout/default#1"/>
    <dgm:cxn modelId="{170C9ACC-FF00-AC4A-8FEC-3883ABD34EA4}" srcId="{BD88FAE3-6010-3141-B8AC-060D028571F8}" destId="{4499ED55-0C87-694B-8307-5925E62485B0}" srcOrd="4" destOrd="0" parTransId="{F0AA5A2D-AEA9-554F-827B-8AA18931934E}" sibTransId="{BF322D14-C8FA-0F4D-9911-F89AB59FE806}"/>
    <dgm:cxn modelId="{834F9439-9C4B-2D41-A03E-CDF38DF20E4A}" srcId="{BD88FAE3-6010-3141-B8AC-060D028571F8}" destId="{4ADB283C-BA79-D149-832E-087AA1496B2D}" srcOrd="3" destOrd="0" parTransId="{E45B8872-3FC3-3D47-AAF6-95CB3FDA508C}" sibTransId="{AFC293E3-D5BA-3C44-94E0-2F1A23154E49}"/>
    <dgm:cxn modelId="{25C4B212-CFD1-E24B-8FEC-193CEA7AD0FC}" type="presOf" srcId="{4ADB283C-BA79-D149-832E-087AA1496B2D}" destId="{22B0399A-F1CC-8C4F-8196-6B924BAF4AEC}" srcOrd="0" destOrd="0" presId="urn:microsoft.com/office/officeart/2005/8/layout/default#1"/>
    <dgm:cxn modelId="{E24096F1-AB18-0049-8930-495D8E553EF6}" srcId="{BD88FAE3-6010-3141-B8AC-060D028571F8}" destId="{B3418902-D58B-C247-A594-5D0814D184CA}" srcOrd="0" destOrd="0" parTransId="{0BF58145-976C-A242-AC90-F2A62BC4E931}" sibTransId="{F97EE78F-BEC4-4B48-B69A-DB43C1462FA3}"/>
    <dgm:cxn modelId="{8D11212D-B3D3-904E-9A0A-C57727F3DEC1}" srcId="{BD88FAE3-6010-3141-B8AC-060D028571F8}" destId="{3D4D3C82-D0BB-4E43-94A9-40D6814A62BF}" srcOrd="1" destOrd="0" parTransId="{60CE10F3-1DD7-F640-8BD7-810F5983512E}" sibTransId="{2F1703F8-517D-6D4C-A79D-A4B31731CE6B}"/>
    <dgm:cxn modelId="{5CF93769-82E2-7E49-AD73-7695B490F7CC}" srcId="{BD88FAE3-6010-3141-B8AC-060D028571F8}" destId="{E9493FC4-A63C-AC4A-971D-235AF0B2587E}" srcOrd="2" destOrd="0" parTransId="{2DA7B271-259D-E64C-A0A2-B0FF89F8395F}" sibTransId="{5E70F101-32FC-7F4D-83D6-7466008D0F00}"/>
    <dgm:cxn modelId="{DD388584-86ED-5340-A12F-B2C40952194C}" type="presOf" srcId="{3D4D3C82-D0BB-4E43-94A9-40D6814A62BF}" destId="{2539E5A4-1777-C84E-BCD1-AF408E0B0B46}" srcOrd="0" destOrd="0" presId="urn:microsoft.com/office/officeart/2005/8/layout/default#1"/>
    <dgm:cxn modelId="{3C8360AB-1E01-A54D-965F-77618A26726A}" type="presParOf" srcId="{2612FF97-DDBC-834C-96E2-D59178A4A2E5}" destId="{05E624D1-1113-FB43-961A-70F3B02B74EE}" srcOrd="0" destOrd="0" presId="urn:microsoft.com/office/officeart/2005/8/layout/default#1"/>
    <dgm:cxn modelId="{15FDD884-94B1-A64D-9738-636F11837D17}" type="presParOf" srcId="{2612FF97-DDBC-834C-96E2-D59178A4A2E5}" destId="{5F036092-48D0-0D42-B9E7-F4F081F819F8}" srcOrd="1" destOrd="0" presId="urn:microsoft.com/office/officeart/2005/8/layout/default#1"/>
    <dgm:cxn modelId="{4FAE0EBD-6FB9-6C42-A67E-A575824292D3}" type="presParOf" srcId="{2612FF97-DDBC-834C-96E2-D59178A4A2E5}" destId="{2539E5A4-1777-C84E-BCD1-AF408E0B0B46}" srcOrd="2" destOrd="0" presId="urn:microsoft.com/office/officeart/2005/8/layout/default#1"/>
    <dgm:cxn modelId="{653848F7-1787-6B48-B28A-835BC3ACADEF}" type="presParOf" srcId="{2612FF97-DDBC-834C-96E2-D59178A4A2E5}" destId="{EED6FF92-A3B6-984D-96B6-79D13373DDC3}" srcOrd="3" destOrd="0" presId="urn:microsoft.com/office/officeart/2005/8/layout/default#1"/>
    <dgm:cxn modelId="{34C3B45B-ED26-6641-9A55-FDAECCD6ACE3}" type="presParOf" srcId="{2612FF97-DDBC-834C-96E2-D59178A4A2E5}" destId="{8B082EF0-9D89-F741-AD1C-A64CF1F0F6F7}" srcOrd="4" destOrd="0" presId="urn:microsoft.com/office/officeart/2005/8/layout/default#1"/>
    <dgm:cxn modelId="{C682BFA1-67B1-A149-8AFD-22DCB189610C}" type="presParOf" srcId="{2612FF97-DDBC-834C-96E2-D59178A4A2E5}" destId="{489C1D14-4374-FA4D-A0BF-E1B6696F0E41}" srcOrd="5" destOrd="0" presId="urn:microsoft.com/office/officeart/2005/8/layout/default#1"/>
    <dgm:cxn modelId="{819042C3-D201-0746-93E6-C9A501BE2FF7}" type="presParOf" srcId="{2612FF97-DDBC-834C-96E2-D59178A4A2E5}" destId="{22B0399A-F1CC-8C4F-8196-6B924BAF4AEC}" srcOrd="6" destOrd="0" presId="urn:microsoft.com/office/officeart/2005/8/layout/default#1"/>
    <dgm:cxn modelId="{56B4A9E7-0CCB-A24E-A1D3-B4CC6E1562CC}" type="presParOf" srcId="{2612FF97-DDBC-834C-96E2-D59178A4A2E5}" destId="{3E307696-E311-F546-9D5A-21E1F5F340AE}" srcOrd="7" destOrd="0" presId="urn:microsoft.com/office/officeart/2005/8/layout/default#1"/>
    <dgm:cxn modelId="{65F45E28-5681-D24F-AFE5-CDBEEE14DE9B}" type="presParOf" srcId="{2612FF97-DDBC-834C-96E2-D59178A4A2E5}" destId="{6144D2D2-D6F3-F54F-9FCC-3F3B0936115D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A8B511-14A1-ED41-8646-0DDD9890EE8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963CDC-613E-D844-8BD1-5C1388DF7647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Electromagnetic interference (EMI)</a:t>
          </a:r>
          <a:endParaRPr lang="en-US" sz="2400" dirty="0">
            <a:solidFill>
              <a:schemeClr val="bg1"/>
            </a:solidFill>
          </a:endParaRPr>
        </a:p>
      </dgm:t>
    </dgm:pt>
    <dgm:pt modelId="{C24D9C54-A063-AB4B-8BAE-8A3CE20889A8}" type="parTrans" cxnId="{404CBF8B-1828-2745-BE7F-DDEC2095E1B2}">
      <dgm:prSet/>
      <dgm:spPr/>
      <dgm:t>
        <a:bodyPr/>
        <a:lstStyle/>
        <a:p>
          <a:endParaRPr lang="en-US"/>
        </a:p>
      </dgm:t>
    </dgm:pt>
    <dgm:pt modelId="{6F997FC1-B3BD-FF46-A0B2-CAD22312398F}" type="sibTrans" cxnId="{404CBF8B-1828-2745-BE7F-DDEC2095E1B2}">
      <dgm:prSet/>
      <dgm:spPr/>
      <dgm:t>
        <a:bodyPr/>
        <a:lstStyle/>
        <a:p>
          <a:endParaRPr lang="en-US"/>
        </a:p>
      </dgm:t>
    </dgm:pt>
    <dgm:pt modelId="{3B19DAEE-5D9E-E846-8B1A-DD317BB4A2FA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Noise along a power supply line, motors, fans, heavy equipment, other computers, cell phones, microwave relay antennas, nearby radio stations</a:t>
          </a:r>
        </a:p>
      </dgm:t>
    </dgm:pt>
    <dgm:pt modelId="{45562D83-8CC1-F74F-8B56-6ABC0BF84BFF}" type="parTrans" cxnId="{6BBC936E-B6E1-4546-A8A6-0AD6326C62B3}">
      <dgm:prSet/>
      <dgm:spPr/>
      <dgm:t>
        <a:bodyPr/>
        <a:lstStyle/>
        <a:p>
          <a:endParaRPr lang="en-US"/>
        </a:p>
      </dgm:t>
    </dgm:pt>
    <dgm:pt modelId="{CB94221A-BB46-524A-9406-20FA8EFB1E63}" type="sibTrans" cxnId="{6BBC936E-B6E1-4546-A8A6-0AD6326C62B3}">
      <dgm:prSet/>
      <dgm:spPr/>
      <dgm:t>
        <a:bodyPr/>
        <a:lstStyle/>
        <a:p>
          <a:endParaRPr lang="en-US"/>
        </a:p>
      </dgm:t>
    </dgm:pt>
    <dgm:pt modelId="{98E12511-D1B0-C545-8D14-9D5E769EF3C8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Noise can be transmitted through space as well as through power lines</a:t>
          </a:r>
        </a:p>
      </dgm:t>
    </dgm:pt>
    <dgm:pt modelId="{913E398A-78DB-1448-BDFB-B8DED5398FD2}" type="parTrans" cxnId="{FFE679B7-1A61-F24C-86A6-80C9979E7F78}">
      <dgm:prSet/>
      <dgm:spPr/>
      <dgm:t>
        <a:bodyPr/>
        <a:lstStyle/>
        <a:p>
          <a:endParaRPr lang="en-US"/>
        </a:p>
      </dgm:t>
    </dgm:pt>
    <dgm:pt modelId="{636924F8-617A-2249-8B53-37539D32390E}" type="sibTrans" cxnId="{FFE679B7-1A61-F24C-86A6-80C9979E7F78}">
      <dgm:prSet/>
      <dgm:spPr/>
      <dgm:t>
        <a:bodyPr/>
        <a:lstStyle/>
        <a:p>
          <a:endParaRPr lang="en-US"/>
        </a:p>
      </dgm:t>
    </dgm:pt>
    <dgm:pt modelId="{41C22E8C-D41D-6A4E-AC0D-1CD0F0C18E46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Can cause intermittent problems with computers</a:t>
          </a:r>
          <a:endParaRPr lang="en-US" dirty="0">
            <a:latin typeface="+mn-lt"/>
          </a:endParaRPr>
        </a:p>
      </dgm:t>
    </dgm:pt>
    <dgm:pt modelId="{8EC7FAE9-94F9-9146-8444-A8970160EC6B}" type="parTrans" cxnId="{21DE232D-ED84-D042-BE85-D3F6EB144CA8}">
      <dgm:prSet/>
      <dgm:spPr/>
      <dgm:t>
        <a:bodyPr/>
        <a:lstStyle/>
        <a:p>
          <a:endParaRPr lang="en-US"/>
        </a:p>
      </dgm:t>
    </dgm:pt>
    <dgm:pt modelId="{652343D5-C22A-774B-A745-4D72EAB7A9ED}" type="sibTrans" cxnId="{21DE232D-ED84-D042-BE85-D3F6EB144CA8}">
      <dgm:prSet/>
      <dgm:spPr/>
      <dgm:t>
        <a:bodyPr/>
        <a:lstStyle/>
        <a:p>
          <a:endParaRPr lang="en-US"/>
        </a:p>
      </dgm:t>
    </dgm:pt>
    <dgm:pt modelId="{5ED003EC-B494-F04D-87CD-F9520C5BD22A}" type="pres">
      <dgm:prSet presAssocID="{B4A8B511-14A1-ED41-8646-0DDD9890E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D1F6EE-F4B6-C947-A9A1-8FF802B229BC}" type="pres">
      <dgm:prSet presAssocID="{6A963CDC-613E-D844-8BD1-5C1388DF7647}" presName="composite" presStyleCnt="0"/>
      <dgm:spPr/>
    </dgm:pt>
    <dgm:pt modelId="{EF01CD2A-61CC-264A-8850-83A3449A932D}" type="pres">
      <dgm:prSet presAssocID="{6A963CDC-613E-D844-8BD1-5C1388DF764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28CE8-B2F5-F24E-A5BC-6C0269B414B1}" type="pres">
      <dgm:prSet presAssocID="{6A963CDC-613E-D844-8BD1-5C1388DF764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3EB45-C2A6-0945-B02A-3870EBB76881}" type="presOf" srcId="{6A963CDC-613E-D844-8BD1-5C1388DF7647}" destId="{EF01CD2A-61CC-264A-8850-83A3449A932D}" srcOrd="0" destOrd="0" presId="urn:microsoft.com/office/officeart/2005/8/layout/hList1"/>
    <dgm:cxn modelId="{8CFE7D4E-7F59-B941-B426-E6FC2C7BA172}" type="presOf" srcId="{98E12511-D1B0-C545-8D14-9D5E769EF3C8}" destId="{DFA28CE8-B2F5-F24E-A5BC-6C0269B414B1}" srcOrd="0" destOrd="1" presId="urn:microsoft.com/office/officeart/2005/8/layout/hList1"/>
    <dgm:cxn modelId="{DA2A3EAD-D37A-B741-92CD-7B7DD8020286}" type="presOf" srcId="{41C22E8C-D41D-6A4E-AC0D-1CD0F0C18E46}" destId="{DFA28CE8-B2F5-F24E-A5BC-6C0269B414B1}" srcOrd="0" destOrd="2" presId="urn:microsoft.com/office/officeart/2005/8/layout/hList1"/>
    <dgm:cxn modelId="{FFE679B7-1A61-F24C-86A6-80C9979E7F78}" srcId="{6A963CDC-613E-D844-8BD1-5C1388DF7647}" destId="{98E12511-D1B0-C545-8D14-9D5E769EF3C8}" srcOrd="1" destOrd="0" parTransId="{913E398A-78DB-1448-BDFB-B8DED5398FD2}" sibTransId="{636924F8-617A-2249-8B53-37539D32390E}"/>
    <dgm:cxn modelId="{8FE35583-8BE5-C145-A75B-8601CB34DE59}" type="presOf" srcId="{B4A8B511-14A1-ED41-8646-0DDD9890EE84}" destId="{5ED003EC-B494-F04D-87CD-F9520C5BD22A}" srcOrd="0" destOrd="0" presId="urn:microsoft.com/office/officeart/2005/8/layout/hList1"/>
    <dgm:cxn modelId="{21DE232D-ED84-D042-BE85-D3F6EB144CA8}" srcId="{6A963CDC-613E-D844-8BD1-5C1388DF7647}" destId="{41C22E8C-D41D-6A4E-AC0D-1CD0F0C18E46}" srcOrd="2" destOrd="0" parTransId="{8EC7FAE9-94F9-9146-8444-A8970160EC6B}" sibTransId="{652343D5-C22A-774B-A745-4D72EAB7A9ED}"/>
    <dgm:cxn modelId="{6BBC936E-B6E1-4546-A8A6-0AD6326C62B3}" srcId="{6A963CDC-613E-D844-8BD1-5C1388DF7647}" destId="{3B19DAEE-5D9E-E846-8B1A-DD317BB4A2FA}" srcOrd="0" destOrd="0" parTransId="{45562D83-8CC1-F74F-8B56-6ABC0BF84BFF}" sibTransId="{CB94221A-BB46-524A-9406-20FA8EFB1E63}"/>
    <dgm:cxn modelId="{79591D7A-C140-4047-9391-16131D2D58E2}" type="presOf" srcId="{3B19DAEE-5D9E-E846-8B1A-DD317BB4A2FA}" destId="{DFA28CE8-B2F5-F24E-A5BC-6C0269B414B1}" srcOrd="0" destOrd="0" presId="urn:microsoft.com/office/officeart/2005/8/layout/hList1"/>
    <dgm:cxn modelId="{404CBF8B-1828-2745-BE7F-DDEC2095E1B2}" srcId="{B4A8B511-14A1-ED41-8646-0DDD9890EE84}" destId="{6A963CDC-613E-D844-8BD1-5C1388DF7647}" srcOrd="0" destOrd="0" parTransId="{C24D9C54-A063-AB4B-8BAE-8A3CE20889A8}" sibTransId="{6F997FC1-B3BD-FF46-A0B2-CAD22312398F}"/>
    <dgm:cxn modelId="{DD775EDD-4436-3E43-8C72-EE0481425A03}" type="presParOf" srcId="{5ED003EC-B494-F04D-87CD-F9520C5BD22A}" destId="{9FD1F6EE-F4B6-C947-A9A1-8FF802B229BC}" srcOrd="0" destOrd="0" presId="urn:microsoft.com/office/officeart/2005/8/layout/hList1"/>
    <dgm:cxn modelId="{7EFD4DC0-D8DC-8A4A-86C7-B4141A2ADB3D}" type="presParOf" srcId="{9FD1F6EE-F4B6-C947-A9A1-8FF802B229BC}" destId="{EF01CD2A-61CC-264A-8850-83A3449A932D}" srcOrd="0" destOrd="0" presId="urn:microsoft.com/office/officeart/2005/8/layout/hList1"/>
    <dgm:cxn modelId="{EF3B0DCA-3CC7-A242-8DC7-AFB33486DC37}" type="presParOf" srcId="{9FD1F6EE-F4B6-C947-A9A1-8FF802B229BC}" destId="{DFA28CE8-B2F5-F24E-A5BC-6C0269B414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3C31E5-0C88-D24E-B57C-10FFB7E5CAC8}" type="doc">
      <dgm:prSet loTypeId="urn:microsoft.com/office/officeart/2008/layout/AlternatingPictureCircle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1585C-9D05-904F-842C-459F3A57D417}">
      <dgm:prSet custT="1"/>
      <dgm:spPr/>
      <dgm:t>
        <a:bodyPr/>
        <a:lstStyle/>
        <a:p>
          <a:pPr rtl="0"/>
          <a:r>
            <a:rPr lang="en-US" sz="1400" dirty="0" smtClean="0">
              <a:latin typeface="+mn-lt"/>
            </a:rPr>
            <a:t>Uninterruptible power supply (UPS) for each piece of critical equipment</a:t>
          </a:r>
          <a:endParaRPr lang="en-US" sz="1400" dirty="0">
            <a:latin typeface="+mn-lt"/>
          </a:endParaRPr>
        </a:p>
      </dgm:t>
    </dgm:pt>
    <dgm:pt modelId="{50DD5D55-112B-5740-BC78-35EC51F16CC3}" type="parTrans" cxnId="{565361C4-3D3F-6A49-82CA-E62B86C60778}">
      <dgm:prSet/>
      <dgm:spPr/>
      <dgm:t>
        <a:bodyPr/>
        <a:lstStyle/>
        <a:p>
          <a:endParaRPr lang="en-US"/>
        </a:p>
      </dgm:t>
    </dgm:pt>
    <dgm:pt modelId="{01360142-A484-A948-BA7B-A303B7970460}" type="sibTrans" cxnId="{565361C4-3D3F-6A49-82CA-E62B86C60778}">
      <dgm:prSet/>
      <dgm:spPr/>
      <dgm:t>
        <a:bodyPr/>
        <a:lstStyle/>
        <a:p>
          <a:endParaRPr lang="en-US"/>
        </a:p>
      </dgm:t>
    </dgm:pt>
    <dgm:pt modelId="{659A934C-5D2B-6B45-B7E4-007DFCF8981E}">
      <dgm:prSet custT="1"/>
      <dgm:spPr/>
      <dgm:t>
        <a:bodyPr/>
        <a:lstStyle/>
        <a:p>
          <a:pPr rtl="0"/>
          <a:r>
            <a:rPr lang="en-US" sz="1400" dirty="0" smtClean="0">
              <a:latin typeface="+mn-lt"/>
            </a:rPr>
            <a:t>Critical equipment should be connected to an emergency power source (like a generator)</a:t>
          </a:r>
          <a:endParaRPr lang="en-US" sz="1400" dirty="0">
            <a:latin typeface="+mn-lt"/>
          </a:endParaRPr>
        </a:p>
      </dgm:t>
    </dgm:pt>
    <dgm:pt modelId="{1CF40DCC-5E62-D54F-BABF-96A6054445A0}" type="parTrans" cxnId="{EC66DCC8-BC07-334A-84F2-0BC173CDC692}">
      <dgm:prSet/>
      <dgm:spPr/>
      <dgm:t>
        <a:bodyPr/>
        <a:lstStyle/>
        <a:p>
          <a:endParaRPr lang="en-US"/>
        </a:p>
      </dgm:t>
    </dgm:pt>
    <dgm:pt modelId="{E3AEC4DB-B75B-7848-9047-C74F135FB3E2}" type="sibTrans" cxnId="{EC66DCC8-BC07-334A-84F2-0BC173CDC692}">
      <dgm:prSet/>
      <dgm:spPr/>
      <dgm:t>
        <a:bodyPr/>
        <a:lstStyle/>
        <a:p>
          <a:endParaRPr lang="en-US"/>
        </a:p>
      </dgm:t>
    </dgm:pt>
    <dgm:pt modelId="{EB90E105-DEBB-2B46-9FB6-A5D1A8FE60EE}">
      <dgm:prSet custT="1"/>
      <dgm:spPr/>
      <dgm:t>
        <a:bodyPr/>
        <a:lstStyle/>
        <a:p>
          <a:pPr rtl="0"/>
          <a:r>
            <a:rPr lang="en-US" sz="1400" dirty="0" smtClean="0">
              <a:latin typeface="+mn-lt"/>
            </a:rPr>
            <a:t>To deal with electromagnetic interference (EMI) a combination of filters and shielding can be used</a:t>
          </a:r>
          <a:endParaRPr lang="en-US" sz="1400" dirty="0">
            <a:latin typeface="+mn-lt"/>
          </a:endParaRPr>
        </a:p>
      </dgm:t>
    </dgm:pt>
    <dgm:pt modelId="{A6B632AC-AFE7-8241-91CC-D2727F4DE45D}" type="parTrans" cxnId="{3B655D8E-40E9-D146-8C41-FF5A03425477}">
      <dgm:prSet/>
      <dgm:spPr/>
      <dgm:t>
        <a:bodyPr/>
        <a:lstStyle/>
        <a:p>
          <a:endParaRPr lang="en-US"/>
        </a:p>
      </dgm:t>
    </dgm:pt>
    <dgm:pt modelId="{68AD74F4-17BA-FE40-8416-AB2F34932E05}" type="sibTrans" cxnId="{3B655D8E-40E9-D146-8C41-FF5A03425477}">
      <dgm:prSet/>
      <dgm:spPr/>
      <dgm:t>
        <a:bodyPr/>
        <a:lstStyle/>
        <a:p>
          <a:endParaRPr lang="en-US"/>
        </a:p>
      </dgm:t>
    </dgm:pt>
    <dgm:pt modelId="{E6815F09-0904-0043-9BC1-80C6E69B51AE}" type="pres">
      <dgm:prSet presAssocID="{A83C31E5-0C88-D24E-B57C-10FFB7E5CAC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680A8EB-C7B3-4C47-8CE5-3E6C971DEF06}" type="pres">
      <dgm:prSet presAssocID="{4A31585C-9D05-904F-842C-459F3A57D417}" presName="composite" presStyleCnt="0"/>
      <dgm:spPr/>
    </dgm:pt>
    <dgm:pt modelId="{5323E952-141E-C34E-8515-028855590AC4}" type="pres">
      <dgm:prSet presAssocID="{4A31585C-9D05-904F-842C-459F3A57D417}" presName="Accent" presStyleLbl="alignNode1" presStyleIdx="0" presStyleCnt="5" custScaleX="212340" custScaleY="182377" custLinFactNeighborX="12082" custLinFactNeighborY="-198">
        <dgm:presLayoutVars>
          <dgm:chMax val="0"/>
          <dgm:chPref val="0"/>
        </dgm:presLayoutVars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D32C915-B639-EA41-8005-965AF69BBCED}" type="pres">
      <dgm:prSet presAssocID="{4A31585C-9D05-904F-842C-459F3A57D417}" presName="Image" presStyleLbl="bgImgPlace1" presStyleIdx="0" presStyleCnt="3" custLinFactNeighborX="-26145" custLinFactNeighborY="1628">
        <dgm:presLayoutVars>
          <dgm:chMax val="0"/>
          <dgm:chPref val="0"/>
          <dgm:bulletEnabled val="1"/>
        </dgm:presLayoutVars>
      </dgm:prSet>
      <dgm:spPr/>
    </dgm:pt>
    <dgm:pt modelId="{E47E70B9-F792-A44B-9135-7C72FE88D935}" type="pres">
      <dgm:prSet presAssocID="{4A31585C-9D05-904F-842C-459F3A57D417}" presName="Parent" presStyleLbl="fgAccFollowNode1" presStyleIdx="0" presStyleCnt="3" custScaleX="234644" custScaleY="183034" custLinFactNeighborX="9461" custLinFactNeighborY="6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D3808-6479-E44F-881F-9E8DE1100C45}" type="pres">
      <dgm:prSet presAssocID="{4A31585C-9D05-904F-842C-459F3A57D417}" presName="Space" presStyleCnt="0">
        <dgm:presLayoutVars>
          <dgm:chMax val="0"/>
          <dgm:chPref val="0"/>
        </dgm:presLayoutVars>
      </dgm:prSet>
      <dgm:spPr/>
    </dgm:pt>
    <dgm:pt modelId="{158F8AAB-9C6B-5045-8C7F-1B4643CAC0BC}" type="pres">
      <dgm:prSet presAssocID="{01360142-A484-A948-BA7B-A303B7970460}" presName="ConnectorComposite" presStyleCnt="0"/>
      <dgm:spPr/>
    </dgm:pt>
    <dgm:pt modelId="{D4D4D653-42D3-A741-BBFF-9E17323D8702}" type="pres">
      <dgm:prSet presAssocID="{01360142-A484-A948-BA7B-A303B7970460}" presName="TopSpacing" presStyleCnt="0"/>
      <dgm:spPr/>
    </dgm:pt>
    <dgm:pt modelId="{D9CBAA71-F880-0C4C-81CE-9C4F00D19893}" type="pres">
      <dgm:prSet presAssocID="{01360142-A484-A948-BA7B-A303B7970460}" presName="Connector" presStyleLbl="alignNode1" presStyleIdx="1" presStyleCnt="5" custLinFactNeighborX="1869" custLinFactNeighborY="20500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1BCCC69-8BE2-CC48-98B6-1461C0013E24}" type="pres">
      <dgm:prSet presAssocID="{01360142-A484-A948-BA7B-A303B7970460}" presName="BottomSpacing" presStyleCnt="0"/>
      <dgm:spPr/>
    </dgm:pt>
    <dgm:pt modelId="{4AF8470C-7C47-124C-940C-700BB13FABA8}" type="pres">
      <dgm:prSet presAssocID="{659A934C-5D2B-6B45-B7E4-007DFCF8981E}" presName="composite" presStyleCnt="0"/>
      <dgm:spPr/>
    </dgm:pt>
    <dgm:pt modelId="{3F3F5304-3E82-AF44-9BD4-D16602989EA7}" type="pres">
      <dgm:prSet presAssocID="{659A934C-5D2B-6B45-B7E4-007DFCF8981E}" presName="Accent" presStyleLbl="alignNode1" presStyleIdx="2" presStyleCnt="5" custScaleX="236582" custScaleY="226112" custLinFactNeighborX="-59617" custLinFactNeighborY="159">
        <dgm:presLayoutVars>
          <dgm:chMax val="0"/>
          <dgm:chPref val="0"/>
        </dgm:presLayoutVars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5BCDC3A-FF71-A74C-8562-9AED942E15FC}" type="pres">
      <dgm:prSet presAssocID="{659A934C-5D2B-6B45-B7E4-007DFCF8981E}" presName="Image" presStyleLbl="bgImgPlace1" presStyleIdx="1" presStyleCnt="3">
        <dgm:presLayoutVars>
          <dgm:chMax val="0"/>
          <dgm:chPref val="0"/>
          <dgm:bulletEnabled val="1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A65E562-BD4F-D446-8743-C75EEAADE5AE}" type="pres">
      <dgm:prSet presAssocID="{659A934C-5D2B-6B45-B7E4-007DFCF8981E}" presName="Parent" presStyleLbl="fgAccFollowNode1" presStyleIdx="1" presStyleCnt="3" custScaleX="245696" custScaleY="231148" custLinFactNeighborX="-78398" custLinFactNeighborY="21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2B366-D49E-714E-8B4C-62EA0019372D}" type="pres">
      <dgm:prSet presAssocID="{659A934C-5D2B-6B45-B7E4-007DFCF8981E}" presName="Space" presStyleCnt="0">
        <dgm:presLayoutVars>
          <dgm:chMax val="0"/>
          <dgm:chPref val="0"/>
        </dgm:presLayoutVars>
      </dgm:prSet>
      <dgm:spPr/>
    </dgm:pt>
    <dgm:pt modelId="{CBCC76E6-5941-F847-8A09-2FD6190E6471}" type="pres">
      <dgm:prSet presAssocID="{E3AEC4DB-B75B-7848-9047-C74F135FB3E2}" presName="ConnectorComposite" presStyleCnt="0"/>
      <dgm:spPr/>
    </dgm:pt>
    <dgm:pt modelId="{996E0590-75F7-AF42-B4A2-4A351A2A1984}" type="pres">
      <dgm:prSet presAssocID="{E3AEC4DB-B75B-7848-9047-C74F135FB3E2}" presName="TopSpacing" presStyleCnt="0"/>
      <dgm:spPr/>
    </dgm:pt>
    <dgm:pt modelId="{3A6F64E7-7B33-AE4D-AF8D-5D98869401C9}" type="pres">
      <dgm:prSet presAssocID="{E3AEC4DB-B75B-7848-9047-C74F135FB3E2}" presName="Connector" presStyleLbl="alignNode1" presStyleIdx="3" presStyleCnt="5" custLinFactNeighborX="1869" custLinFactNeighborY="-83266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75FE6F0-A806-4144-BB60-30CEAB32E145}" type="pres">
      <dgm:prSet presAssocID="{E3AEC4DB-B75B-7848-9047-C74F135FB3E2}" presName="BottomSpacing" presStyleCnt="0"/>
      <dgm:spPr/>
    </dgm:pt>
    <dgm:pt modelId="{E68D8BF7-9853-5341-8EAC-1B3BD9EC9017}" type="pres">
      <dgm:prSet presAssocID="{EB90E105-DEBB-2B46-9FB6-A5D1A8FE60EE}" presName="composite" presStyleCnt="0"/>
      <dgm:spPr/>
    </dgm:pt>
    <dgm:pt modelId="{FD9046ED-C3CE-2F46-822A-363E71BB2A27}" type="pres">
      <dgm:prSet presAssocID="{EB90E105-DEBB-2B46-9FB6-A5D1A8FE60EE}" presName="Accent" presStyleLbl="alignNode1" presStyleIdx="4" presStyleCnt="5" custScaleX="278091" custScaleY="169847">
        <dgm:presLayoutVars>
          <dgm:chMax val="0"/>
          <dgm:chPref val="0"/>
        </dgm:presLayoutVars>
      </dgm:prSet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B8B19F2-F5FE-454A-BB54-4B23047BE76D}" type="pres">
      <dgm:prSet presAssocID="{EB90E105-DEBB-2B46-9FB6-A5D1A8FE60EE}" presName="Image" presStyleLbl="bgImgPlace1" presStyleIdx="2" presStyleCnt="3" custLinFactNeighborX="-70345" custLinFactNeighborY="2445">
        <dgm:presLayoutVars>
          <dgm:chMax val="0"/>
          <dgm:chPref val="0"/>
          <dgm:bulletEnabled val="1"/>
        </dgm:presLayoutVars>
      </dgm:prSet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5E181B8-3E61-1B40-B2A9-3383CC191A79}" type="pres">
      <dgm:prSet presAssocID="{EB90E105-DEBB-2B46-9FB6-A5D1A8FE60EE}" presName="Parent" presStyleLbl="fgAccFollowNode1" presStyleIdx="2" presStyleCnt="3" custScaleX="321768" custScaleY="1787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F4273-78ED-EC4A-B3C7-1FC429D1D919}" type="pres">
      <dgm:prSet presAssocID="{EB90E105-DEBB-2B46-9FB6-A5D1A8FE60EE}" presName="Space" presStyleCnt="0">
        <dgm:presLayoutVars>
          <dgm:chMax val="0"/>
          <dgm:chPref val="0"/>
        </dgm:presLayoutVars>
      </dgm:prSet>
      <dgm:spPr/>
    </dgm:pt>
  </dgm:ptLst>
  <dgm:cxnLst>
    <dgm:cxn modelId="{EC66DCC8-BC07-334A-84F2-0BC173CDC692}" srcId="{A83C31E5-0C88-D24E-B57C-10FFB7E5CAC8}" destId="{659A934C-5D2B-6B45-B7E4-007DFCF8981E}" srcOrd="1" destOrd="0" parTransId="{1CF40DCC-5E62-D54F-BABF-96A6054445A0}" sibTransId="{E3AEC4DB-B75B-7848-9047-C74F135FB3E2}"/>
    <dgm:cxn modelId="{A770159F-9C95-7F4A-ACA3-118192ED0EBF}" type="presOf" srcId="{659A934C-5D2B-6B45-B7E4-007DFCF8981E}" destId="{FA65E562-BD4F-D446-8743-C75EEAADE5AE}" srcOrd="0" destOrd="0" presId="urn:microsoft.com/office/officeart/2008/layout/AlternatingPictureCircles"/>
    <dgm:cxn modelId="{13EB1FBA-73C6-1845-A435-49EC3D70299E}" type="presOf" srcId="{EB90E105-DEBB-2B46-9FB6-A5D1A8FE60EE}" destId="{35E181B8-3E61-1B40-B2A9-3383CC191A79}" srcOrd="0" destOrd="0" presId="urn:microsoft.com/office/officeart/2008/layout/AlternatingPictureCircles"/>
    <dgm:cxn modelId="{3B655D8E-40E9-D146-8C41-FF5A03425477}" srcId="{A83C31E5-0C88-D24E-B57C-10FFB7E5CAC8}" destId="{EB90E105-DEBB-2B46-9FB6-A5D1A8FE60EE}" srcOrd="2" destOrd="0" parTransId="{A6B632AC-AFE7-8241-91CC-D2727F4DE45D}" sibTransId="{68AD74F4-17BA-FE40-8416-AB2F34932E05}"/>
    <dgm:cxn modelId="{6BFF997C-FCC9-8E4C-B375-02933807B585}" type="presOf" srcId="{A83C31E5-0C88-D24E-B57C-10FFB7E5CAC8}" destId="{E6815F09-0904-0043-9BC1-80C6E69B51AE}" srcOrd="0" destOrd="0" presId="urn:microsoft.com/office/officeart/2008/layout/AlternatingPictureCircles"/>
    <dgm:cxn modelId="{834D4CEA-AC76-6342-A5C2-5DD47FC660CA}" type="presOf" srcId="{4A31585C-9D05-904F-842C-459F3A57D417}" destId="{E47E70B9-F792-A44B-9135-7C72FE88D935}" srcOrd="0" destOrd="0" presId="urn:microsoft.com/office/officeart/2008/layout/AlternatingPictureCircles"/>
    <dgm:cxn modelId="{565361C4-3D3F-6A49-82CA-E62B86C60778}" srcId="{A83C31E5-0C88-D24E-B57C-10FFB7E5CAC8}" destId="{4A31585C-9D05-904F-842C-459F3A57D417}" srcOrd="0" destOrd="0" parTransId="{50DD5D55-112B-5740-BC78-35EC51F16CC3}" sibTransId="{01360142-A484-A948-BA7B-A303B7970460}"/>
    <dgm:cxn modelId="{4D3648E1-DC37-1A44-BAB4-FAF1CE108179}" type="presParOf" srcId="{E6815F09-0904-0043-9BC1-80C6E69B51AE}" destId="{D680A8EB-C7B3-4C47-8CE5-3E6C971DEF06}" srcOrd="0" destOrd="0" presId="urn:microsoft.com/office/officeart/2008/layout/AlternatingPictureCircles"/>
    <dgm:cxn modelId="{A1EAEAA0-9248-8445-B4AE-8C1089381804}" type="presParOf" srcId="{D680A8EB-C7B3-4C47-8CE5-3E6C971DEF06}" destId="{5323E952-141E-C34E-8515-028855590AC4}" srcOrd="0" destOrd="0" presId="urn:microsoft.com/office/officeart/2008/layout/AlternatingPictureCircles"/>
    <dgm:cxn modelId="{97F2DE0B-7AE0-9E42-B0E4-F3AA1E412BD3}" type="presParOf" srcId="{D680A8EB-C7B3-4C47-8CE5-3E6C971DEF06}" destId="{DD32C915-B639-EA41-8005-965AF69BBCED}" srcOrd="1" destOrd="0" presId="urn:microsoft.com/office/officeart/2008/layout/AlternatingPictureCircles"/>
    <dgm:cxn modelId="{E238DC5A-70BA-434A-96A2-C558FAB6FF7F}" type="presParOf" srcId="{D680A8EB-C7B3-4C47-8CE5-3E6C971DEF06}" destId="{E47E70B9-F792-A44B-9135-7C72FE88D935}" srcOrd="2" destOrd="0" presId="urn:microsoft.com/office/officeart/2008/layout/AlternatingPictureCircles"/>
    <dgm:cxn modelId="{C21027F9-95C1-D242-BCC0-E8A6583379A4}" type="presParOf" srcId="{D680A8EB-C7B3-4C47-8CE5-3E6C971DEF06}" destId="{BB8D3808-6479-E44F-881F-9E8DE1100C45}" srcOrd="3" destOrd="0" presId="urn:microsoft.com/office/officeart/2008/layout/AlternatingPictureCircles"/>
    <dgm:cxn modelId="{F36D30A3-0B76-7D4F-B93B-C512A79A1FB6}" type="presParOf" srcId="{E6815F09-0904-0043-9BC1-80C6E69B51AE}" destId="{158F8AAB-9C6B-5045-8C7F-1B4643CAC0BC}" srcOrd="1" destOrd="0" presId="urn:microsoft.com/office/officeart/2008/layout/AlternatingPictureCircles"/>
    <dgm:cxn modelId="{2B4CEAF6-99F7-D248-B96E-683FA330B8F5}" type="presParOf" srcId="{158F8AAB-9C6B-5045-8C7F-1B4643CAC0BC}" destId="{D4D4D653-42D3-A741-BBFF-9E17323D8702}" srcOrd="0" destOrd="0" presId="urn:microsoft.com/office/officeart/2008/layout/AlternatingPictureCircles"/>
    <dgm:cxn modelId="{9826B087-2B8F-3E4A-9283-EE555A3690B7}" type="presParOf" srcId="{158F8AAB-9C6B-5045-8C7F-1B4643CAC0BC}" destId="{D9CBAA71-F880-0C4C-81CE-9C4F00D19893}" srcOrd="1" destOrd="0" presId="urn:microsoft.com/office/officeart/2008/layout/AlternatingPictureCircles"/>
    <dgm:cxn modelId="{0EECA395-D432-FA4D-A846-7057F3A5367D}" type="presParOf" srcId="{158F8AAB-9C6B-5045-8C7F-1B4643CAC0BC}" destId="{11BCCC69-8BE2-CC48-98B6-1461C0013E24}" srcOrd="2" destOrd="0" presId="urn:microsoft.com/office/officeart/2008/layout/AlternatingPictureCircles"/>
    <dgm:cxn modelId="{7A3190AE-75D2-9346-94C0-8FD8029535CE}" type="presParOf" srcId="{E6815F09-0904-0043-9BC1-80C6E69B51AE}" destId="{4AF8470C-7C47-124C-940C-700BB13FABA8}" srcOrd="2" destOrd="0" presId="urn:microsoft.com/office/officeart/2008/layout/AlternatingPictureCircles"/>
    <dgm:cxn modelId="{F5174FF1-D983-B146-93D8-7F17B8B6B11E}" type="presParOf" srcId="{4AF8470C-7C47-124C-940C-700BB13FABA8}" destId="{3F3F5304-3E82-AF44-9BD4-D16602989EA7}" srcOrd="0" destOrd="0" presId="urn:microsoft.com/office/officeart/2008/layout/AlternatingPictureCircles"/>
    <dgm:cxn modelId="{50534FD5-6F41-9C44-8031-D2E050EB687C}" type="presParOf" srcId="{4AF8470C-7C47-124C-940C-700BB13FABA8}" destId="{25BCDC3A-FF71-A74C-8562-9AED942E15FC}" srcOrd="1" destOrd="0" presId="urn:microsoft.com/office/officeart/2008/layout/AlternatingPictureCircles"/>
    <dgm:cxn modelId="{921FE924-7366-BF45-9FD6-B4472BD5C15E}" type="presParOf" srcId="{4AF8470C-7C47-124C-940C-700BB13FABA8}" destId="{FA65E562-BD4F-D446-8743-C75EEAADE5AE}" srcOrd="2" destOrd="0" presId="urn:microsoft.com/office/officeart/2008/layout/AlternatingPictureCircles"/>
    <dgm:cxn modelId="{496D180D-61C9-1946-BD93-009687888059}" type="presParOf" srcId="{4AF8470C-7C47-124C-940C-700BB13FABA8}" destId="{FD52B366-D49E-714E-8B4C-62EA0019372D}" srcOrd="3" destOrd="0" presId="urn:microsoft.com/office/officeart/2008/layout/AlternatingPictureCircles"/>
    <dgm:cxn modelId="{768A4265-1D72-D149-BC69-E4E0E2A1E582}" type="presParOf" srcId="{E6815F09-0904-0043-9BC1-80C6E69B51AE}" destId="{CBCC76E6-5941-F847-8A09-2FD6190E6471}" srcOrd="3" destOrd="0" presId="urn:microsoft.com/office/officeart/2008/layout/AlternatingPictureCircles"/>
    <dgm:cxn modelId="{D6270DFA-AB13-1F44-AD1E-ACC1410F6DD0}" type="presParOf" srcId="{CBCC76E6-5941-F847-8A09-2FD6190E6471}" destId="{996E0590-75F7-AF42-B4A2-4A351A2A1984}" srcOrd="0" destOrd="0" presId="urn:microsoft.com/office/officeart/2008/layout/AlternatingPictureCircles"/>
    <dgm:cxn modelId="{CD6751D1-C523-244C-B79A-D020ED543F3E}" type="presParOf" srcId="{CBCC76E6-5941-F847-8A09-2FD6190E6471}" destId="{3A6F64E7-7B33-AE4D-AF8D-5D98869401C9}" srcOrd="1" destOrd="0" presId="urn:microsoft.com/office/officeart/2008/layout/AlternatingPictureCircles"/>
    <dgm:cxn modelId="{DCC65F6A-977C-F247-BBDD-3247D4860E2E}" type="presParOf" srcId="{CBCC76E6-5941-F847-8A09-2FD6190E6471}" destId="{C75FE6F0-A806-4144-BB60-30CEAB32E145}" srcOrd="2" destOrd="0" presId="urn:microsoft.com/office/officeart/2008/layout/AlternatingPictureCircles"/>
    <dgm:cxn modelId="{76B291BA-4D72-CA43-8A32-240091F64F60}" type="presParOf" srcId="{E6815F09-0904-0043-9BC1-80C6E69B51AE}" destId="{E68D8BF7-9853-5341-8EAC-1B3BD9EC9017}" srcOrd="4" destOrd="0" presId="urn:microsoft.com/office/officeart/2008/layout/AlternatingPictureCircles"/>
    <dgm:cxn modelId="{D91FCF89-1492-E548-B192-7BF5B9A94328}" type="presParOf" srcId="{E68D8BF7-9853-5341-8EAC-1B3BD9EC9017}" destId="{FD9046ED-C3CE-2F46-822A-363E71BB2A27}" srcOrd="0" destOrd="0" presId="urn:microsoft.com/office/officeart/2008/layout/AlternatingPictureCircles"/>
    <dgm:cxn modelId="{D3890B8A-6BFC-B546-9C24-85C1F2F6778B}" type="presParOf" srcId="{E68D8BF7-9853-5341-8EAC-1B3BD9EC9017}" destId="{0B8B19F2-F5FE-454A-BB54-4B23047BE76D}" srcOrd="1" destOrd="0" presId="urn:microsoft.com/office/officeart/2008/layout/AlternatingPictureCircles"/>
    <dgm:cxn modelId="{F8DCE3D0-749A-1344-BF3C-C79A8D734573}" type="presParOf" srcId="{E68D8BF7-9853-5341-8EAC-1B3BD9EC9017}" destId="{35E181B8-3E61-1B40-B2A9-3383CC191A79}" srcOrd="2" destOrd="0" presId="urn:microsoft.com/office/officeart/2008/layout/AlternatingPictureCircles"/>
    <dgm:cxn modelId="{309F4DEE-E75C-A34F-98F9-FCB723C830F7}" type="presParOf" srcId="{E68D8BF7-9853-5341-8EAC-1B3BD9EC9017}" destId="{ED1F4273-78ED-EC4A-B3C7-1FC429D1D919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B346CA-1246-1549-9F15-A5FD8EB693BF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1ED92-05A9-5A44-8B16-1ACB21D2DCD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  <a:latin typeface="+mn-lt"/>
            </a:rPr>
            <a:t>Physical access control</a:t>
          </a:r>
          <a:endParaRPr lang="en-US" sz="2400" b="1" dirty="0">
            <a:solidFill>
              <a:schemeClr val="bg1"/>
            </a:solidFill>
            <a:latin typeface="+mn-lt"/>
          </a:endParaRPr>
        </a:p>
      </dgm:t>
    </dgm:pt>
    <dgm:pt modelId="{0AF7DF4C-9273-724A-9CB1-0EDD20C2CDEA}" type="parTrans" cxnId="{D2FF2FC0-D7E7-8C48-9497-2BAD1BCAFE99}">
      <dgm:prSet/>
      <dgm:spPr/>
      <dgm:t>
        <a:bodyPr/>
        <a:lstStyle/>
        <a:p>
          <a:endParaRPr lang="en-US"/>
        </a:p>
      </dgm:t>
    </dgm:pt>
    <dgm:pt modelId="{99849D98-2232-D64E-8ECD-C21FE80D6C76}" type="sibTrans" cxnId="{D2FF2FC0-D7E7-8C48-9497-2BAD1BCAFE99}">
      <dgm:prSet/>
      <dgm:spPr/>
      <dgm:t>
        <a:bodyPr/>
        <a:lstStyle/>
        <a:p>
          <a:endParaRPr lang="en-US"/>
        </a:p>
      </dgm:t>
    </dgm:pt>
    <dgm:pt modelId="{F0AA7509-F743-3343-927B-ED55D96E02C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Restrict building access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B51D3B80-E697-3C48-A33A-DB1635F77C78}" type="parTrans" cxnId="{78F3A20E-D6D8-2B4E-A948-45C4692A02A7}">
      <dgm:prSet/>
      <dgm:spPr/>
      <dgm:t>
        <a:bodyPr/>
        <a:lstStyle/>
        <a:p>
          <a:endParaRPr lang="en-US"/>
        </a:p>
      </dgm:t>
    </dgm:pt>
    <dgm:pt modelId="{FEF5EECD-BC21-6844-8547-160D3FF36B9D}" type="sibTrans" cxnId="{78F3A20E-D6D8-2B4E-A948-45C4692A02A7}">
      <dgm:prSet/>
      <dgm:spPr/>
      <dgm:t>
        <a:bodyPr/>
        <a:lstStyle/>
        <a:p>
          <a:endParaRPr lang="en-US"/>
        </a:p>
      </dgm:t>
    </dgm:pt>
    <dgm:pt modelId="{A795E2FC-02E4-2F48-B877-128BE3EBCC5C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Controlled areas patrolled or guarded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AD2826D8-DC40-8F46-B7E0-5E5B55FC3E23}" type="parTrans" cxnId="{02E6001D-7F43-9941-8949-E744759B584D}">
      <dgm:prSet/>
      <dgm:spPr/>
      <dgm:t>
        <a:bodyPr/>
        <a:lstStyle/>
        <a:p>
          <a:endParaRPr lang="en-US"/>
        </a:p>
      </dgm:t>
    </dgm:pt>
    <dgm:pt modelId="{014ABE99-8D39-4F41-B50B-4021BBAECD7D}" type="sibTrans" cxnId="{02E6001D-7F43-9941-8949-E744759B584D}">
      <dgm:prSet/>
      <dgm:spPr/>
      <dgm:t>
        <a:bodyPr/>
        <a:lstStyle/>
        <a:p>
          <a:endParaRPr lang="en-US"/>
        </a:p>
      </dgm:t>
    </dgm:pt>
    <dgm:pt modelId="{3ACAAA3E-A2FE-0145-852B-B2433F0CA70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Locks or screening measures at entry points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AB03869A-5BAF-DA4A-827B-1755782F2828}" type="parTrans" cxnId="{2E1ADB00-5E85-7A40-814F-DDD1A1A6BF1D}">
      <dgm:prSet/>
      <dgm:spPr/>
      <dgm:t>
        <a:bodyPr/>
        <a:lstStyle/>
        <a:p>
          <a:endParaRPr lang="en-US"/>
        </a:p>
      </dgm:t>
    </dgm:pt>
    <dgm:pt modelId="{DD4F884D-6FFA-ED47-A921-96A85E4C2A69}" type="sibTrans" cxnId="{2E1ADB00-5E85-7A40-814F-DDD1A1A6BF1D}">
      <dgm:prSet/>
      <dgm:spPr/>
      <dgm:t>
        <a:bodyPr/>
        <a:lstStyle/>
        <a:p>
          <a:endParaRPr lang="en-US"/>
        </a:p>
      </dgm:t>
    </dgm:pt>
    <dgm:pt modelId="{E729624C-E2B5-CD43-A69A-D70709320A31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smtClean="0">
              <a:solidFill>
                <a:schemeClr val="bg1"/>
              </a:solidFill>
              <a:latin typeface="+mn-lt"/>
            </a:rPr>
            <a:t>Equip movable resources with a tracking device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ADFB0FA0-4308-2641-8D2F-21D6E5C40223}" type="parTrans" cxnId="{68F26114-5B5D-4645-9017-8775BEF1C1EE}">
      <dgm:prSet/>
      <dgm:spPr/>
      <dgm:t>
        <a:bodyPr/>
        <a:lstStyle/>
        <a:p>
          <a:endParaRPr lang="en-US"/>
        </a:p>
      </dgm:t>
    </dgm:pt>
    <dgm:pt modelId="{8C054CC5-60A1-E044-9B7C-0B3093D35857}" type="sibTrans" cxnId="{68F26114-5B5D-4645-9017-8775BEF1C1EE}">
      <dgm:prSet/>
      <dgm:spPr/>
      <dgm:t>
        <a:bodyPr/>
        <a:lstStyle/>
        <a:p>
          <a:endParaRPr lang="en-US"/>
        </a:p>
      </dgm:t>
    </dgm:pt>
    <dgm:pt modelId="{C539AD4D-D09F-5A41-B6E4-9DBF611EC27E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Power switch controlled by a security device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229D81B4-3FF1-B246-9BA3-2E8135BD8327}" type="parTrans" cxnId="{3ACDF79A-B6E4-9948-BD98-0D48AFAB8104}">
      <dgm:prSet/>
      <dgm:spPr/>
      <dgm:t>
        <a:bodyPr/>
        <a:lstStyle/>
        <a:p>
          <a:endParaRPr lang="en-US"/>
        </a:p>
      </dgm:t>
    </dgm:pt>
    <dgm:pt modelId="{7641F16A-7851-EF48-9075-0A18F2322888}" type="sibTrans" cxnId="{3ACDF79A-B6E4-9948-BD98-0D48AFAB8104}">
      <dgm:prSet/>
      <dgm:spPr/>
      <dgm:t>
        <a:bodyPr/>
        <a:lstStyle/>
        <a:p>
          <a:endParaRPr lang="en-US"/>
        </a:p>
      </dgm:t>
    </dgm:pt>
    <dgm:pt modelId="{80045354-B875-E641-A583-A9893EFC8D1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Intruder sensors and alarms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09071E4C-334F-1743-9343-CDCC1C7992C6}" type="parTrans" cxnId="{71C46481-72A8-0D49-82CF-B2353933D447}">
      <dgm:prSet/>
      <dgm:spPr/>
      <dgm:t>
        <a:bodyPr/>
        <a:lstStyle/>
        <a:p>
          <a:endParaRPr lang="en-US"/>
        </a:p>
      </dgm:t>
    </dgm:pt>
    <dgm:pt modelId="{1ACFE406-E2E9-4445-A527-0165891835D1}" type="sibTrans" cxnId="{71C46481-72A8-0D49-82CF-B2353933D447}">
      <dgm:prSet/>
      <dgm:spPr/>
      <dgm:t>
        <a:bodyPr/>
        <a:lstStyle/>
        <a:p>
          <a:endParaRPr lang="en-US"/>
        </a:p>
      </dgm:t>
    </dgm:pt>
    <dgm:pt modelId="{5DC76DF2-B7F3-3446-9749-D4B38041720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Surveillance systems that provide recording and real-time remote viewing</a:t>
          </a:r>
          <a:endParaRPr lang="en-US" sz="1800" b="1" dirty="0">
            <a:solidFill>
              <a:schemeClr val="bg1"/>
            </a:solidFill>
            <a:latin typeface="+mn-lt"/>
          </a:endParaRPr>
        </a:p>
      </dgm:t>
    </dgm:pt>
    <dgm:pt modelId="{6644939E-EB0B-574C-8B60-44DE34752E48}" type="parTrans" cxnId="{C35B7D59-DE7F-BB4C-A11C-CFDBA5F013AD}">
      <dgm:prSet/>
      <dgm:spPr/>
      <dgm:t>
        <a:bodyPr/>
        <a:lstStyle/>
        <a:p>
          <a:endParaRPr lang="en-US"/>
        </a:p>
      </dgm:t>
    </dgm:pt>
    <dgm:pt modelId="{F185D64A-170D-F44C-9607-B5B378107E8C}" type="sibTrans" cxnId="{C35B7D59-DE7F-BB4C-A11C-CFDBA5F013AD}">
      <dgm:prSet/>
      <dgm:spPr/>
      <dgm:t>
        <a:bodyPr/>
        <a:lstStyle/>
        <a:p>
          <a:endParaRPr lang="en-US"/>
        </a:p>
      </dgm:t>
    </dgm:pt>
    <dgm:pt modelId="{B2AB2253-145F-7F42-9678-1DF743D7827E}" type="pres">
      <dgm:prSet presAssocID="{7EB346CA-1246-1549-9F15-A5FD8EB693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AE0AE-70F0-E74A-AA14-0B24FC94E04B}" type="pres">
      <dgm:prSet presAssocID="{AAA1ED92-05A9-5A44-8B16-1ACB21D2DCDB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3A20E-D6D8-2B4E-A948-45C4692A02A7}" srcId="{AAA1ED92-05A9-5A44-8B16-1ACB21D2DCDB}" destId="{F0AA7509-F743-3343-927B-ED55D96E02C3}" srcOrd="0" destOrd="0" parTransId="{B51D3B80-E697-3C48-A33A-DB1635F77C78}" sibTransId="{FEF5EECD-BC21-6844-8547-160D3FF36B9D}"/>
    <dgm:cxn modelId="{0E3CE1F0-5A70-2741-A848-C19843AF2682}" type="presOf" srcId="{E729624C-E2B5-CD43-A69A-D70709320A31}" destId="{3DCAE0AE-70F0-E74A-AA14-0B24FC94E04B}" srcOrd="0" destOrd="4" presId="urn:microsoft.com/office/officeart/2005/8/layout/hList6"/>
    <dgm:cxn modelId="{68F26114-5B5D-4645-9017-8775BEF1C1EE}" srcId="{AAA1ED92-05A9-5A44-8B16-1ACB21D2DCDB}" destId="{E729624C-E2B5-CD43-A69A-D70709320A31}" srcOrd="3" destOrd="0" parTransId="{ADFB0FA0-4308-2641-8D2F-21D6E5C40223}" sibTransId="{8C054CC5-60A1-E044-9B7C-0B3093D35857}"/>
    <dgm:cxn modelId="{A8219235-5A81-B740-BB37-DF0E40C056FF}" type="presOf" srcId="{3ACAAA3E-A2FE-0145-852B-B2433F0CA703}" destId="{3DCAE0AE-70F0-E74A-AA14-0B24FC94E04B}" srcOrd="0" destOrd="3" presId="urn:microsoft.com/office/officeart/2005/8/layout/hList6"/>
    <dgm:cxn modelId="{3ACDF79A-B6E4-9948-BD98-0D48AFAB8104}" srcId="{AAA1ED92-05A9-5A44-8B16-1ACB21D2DCDB}" destId="{C539AD4D-D09F-5A41-B6E4-9DBF611EC27E}" srcOrd="4" destOrd="0" parTransId="{229D81B4-3FF1-B246-9BA3-2E8135BD8327}" sibTransId="{7641F16A-7851-EF48-9075-0A18F2322888}"/>
    <dgm:cxn modelId="{C35B7D59-DE7F-BB4C-A11C-CFDBA5F013AD}" srcId="{AAA1ED92-05A9-5A44-8B16-1ACB21D2DCDB}" destId="{5DC76DF2-B7F3-3446-9749-D4B38041720F}" srcOrd="6" destOrd="0" parTransId="{6644939E-EB0B-574C-8B60-44DE34752E48}" sibTransId="{F185D64A-170D-F44C-9607-B5B378107E8C}"/>
    <dgm:cxn modelId="{846AA09B-F58C-4D4D-89D8-BAA49C903ED1}" type="presOf" srcId="{C539AD4D-D09F-5A41-B6E4-9DBF611EC27E}" destId="{3DCAE0AE-70F0-E74A-AA14-0B24FC94E04B}" srcOrd="0" destOrd="5" presId="urn:microsoft.com/office/officeart/2005/8/layout/hList6"/>
    <dgm:cxn modelId="{A6115B02-7901-9847-AD39-D4810ABE787D}" type="presOf" srcId="{7EB346CA-1246-1549-9F15-A5FD8EB693BF}" destId="{B2AB2253-145F-7F42-9678-1DF743D7827E}" srcOrd="0" destOrd="0" presId="urn:microsoft.com/office/officeart/2005/8/layout/hList6"/>
    <dgm:cxn modelId="{71C46481-72A8-0D49-82CF-B2353933D447}" srcId="{AAA1ED92-05A9-5A44-8B16-1ACB21D2DCDB}" destId="{80045354-B875-E641-A583-A9893EFC8D15}" srcOrd="5" destOrd="0" parTransId="{09071E4C-334F-1743-9343-CDCC1C7992C6}" sibTransId="{1ACFE406-E2E9-4445-A527-0165891835D1}"/>
    <dgm:cxn modelId="{1D8EDFDC-C85F-AA4F-A287-17801179A0F3}" type="presOf" srcId="{A795E2FC-02E4-2F48-B877-128BE3EBCC5C}" destId="{3DCAE0AE-70F0-E74A-AA14-0B24FC94E04B}" srcOrd="0" destOrd="2" presId="urn:microsoft.com/office/officeart/2005/8/layout/hList6"/>
    <dgm:cxn modelId="{2E1ADB00-5E85-7A40-814F-DDD1A1A6BF1D}" srcId="{AAA1ED92-05A9-5A44-8B16-1ACB21D2DCDB}" destId="{3ACAAA3E-A2FE-0145-852B-B2433F0CA703}" srcOrd="2" destOrd="0" parTransId="{AB03869A-5BAF-DA4A-827B-1755782F2828}" sibTransId="{DD4F884D-6FFA-ED47-A921-96A85E4C2A69}"/>
    <dgm:cxn modelId="{02E6001D-7F43-9941-8949-E744759B584D}" srcId="{AAA1ED92-05A9-5A44-8B16-1ACB21D2DCDB}" destId="{A795E2FC-02E4-2F48-B877-128BE3EBCC5C}" srcOrd="1" destOrd="0" parTransId="{AD2826D8-DC40-8F46-B7E0-5E5B55FC3E23}" sibTransId="{014ABE99-8D39-4F41-B50B-4021BBAECD7D}"/>
    <dgm:cxn modelId="{A144FB87-FE30-B247-966A-9F22E1A94E1C}" type="presOf" srcId="{5DC76DF2-B7F3-3446-9749-D4B38041720F}" destId="{3DCAE0AE-70F0-E74A-AA14-0B24FC94E04B}" srcOrd="0" destOrd="7" presId="urn:microsoft.com/office/officeart/2005/8/layout/hList6"/>
    <dgm:cxn modelId="{90FE69A9-2B02-ED4C-AC9E-9E05136C22D1}" type="presOf" srcId="{80045354-B875-E641-A583-A9893EFC8D15}" destId="{3DCAE0AE-70F0-E74A-AA14-0B24FC94E04B}" srcOrd="0" destOrd="6" presId="urn:microsoft.com/office/officeart/2005/8/layout/hList6"/>
    <dgm:cxn modelId="{6A8DC0BE-4358-BB4B-838D-5FB28F7C3C5A}" type="presOf" srcId="{AAA1ED92-05A9-5A44-8B16-1ACB21D2DCDB}" destId="{3DCAE0AE-70F0-E74A-AA14-0B24FC94E04B}" srcOrd="0" destOrd="0" presId="urn:microsoft.com/office/officeart/2005/8/layout/hList6"/>
    <dgm:cxn modelId="{D2FF2FC0-D7E7-8C48-9497-2BAD1BCAFE99}" srcId="{7EB346CA-1246-1549-9F15-A5FD8EB693BF}" destId="{AAA1ED92-05A9-5A44-8B16-1ACB21D2DCDB}" srcOrd="0" destOrd="0" parTransId="{0AF7DF4C-9273-724A-9CB1-0EDD20C2CDEA}" sibTransId="{99849D98-2232-D64E-8ECD-C21FE80D6C76}"/>
    <dgm:cxn modelId="{3C3F3927-C517-5242-96CA-D5F34B77E972}" type="presOf" srcId="{F0AA7509-F743-3343-927B-ED55D96E02C3}" destId="{3DCAE0AE-70F0-E74A-AA14-0B24FC94E04B}" srcOrd="0" destOrd="1" presId="urn:microsoft.com/office/officeart/2005/8/layout/hList6"/>
    <dgm:cxn modelId="{0708F3D6-7E3C-8140-985D-683151B31C30}" type="presParOf" srcId="{B2AB2253-145F-7F42-9678-1DF743D7827E}" destId="{3DCAE0AE-70F0-E74A-AA14-0B24FC94E04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58F17-D2AD-7C4B-94C4-08E8237CE191}" type="doc">
      <dgm:prSet loTypeId="urn:microsoft.com/office/officeart/2009/3/layout/StepUpProces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18D88-0383-1C4A-BEEF-207788504673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2000" b="1" dirty="0" smtClean="0">
              <a:latin typeface="+mn-lt"/>
            </a:rPr>
            <a:t>Most essential element of recovery is redundancy</a:t>
          </a:r>
          <a:endParaRPr lang="en-US" sz="2000" b="1" dirty="0">
            <a:latin typeface="+mn-lt"/>
          </a:endParaRPr>
        </a:p>
      </dgm:t>
    </dgm:pt>
    <dgm:pt modelId="{9E5CAA1F-B40D-2E49-89EB-1C11A1422353}" type="parTrans" cxnId="{B40FAFAA-E908-A046-98D6-693EBE03C29C}">
      <dgm:prSet/>
      <dgm:spPr/>
      <dgm:t>
        <a:bodyPr/>
        <a:lstStyle/>
        <a:p>
          <a:endParaRPr lang="en-US"/>
        </a:p>
      </dgm:t>
    </dgm:pt>
    <dgm:pt modelId="{B0017F84-8C75-BA44-AF84-7FF58987637E}" type="sibTrans" cxnId="{B40FAFAA-E908-A046-98D6-693EBE03C29C}">
      <dgm:prSet/>
      <dgm:spPr/>
      <dgm:t>
        <a:bodyPr/>
        <a:lstStyle/>
        <a:p>
          <a:endParaRPr lang="en-US"/>
        </a:p>
      </dgm:t>
    </dgm:pt>
    <dgm:pt modelId="{0C6F7A07-0A68-2A45-949E-77F47FFDD542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Provides for recovery from loss of data</a:t>
          </a:r>
          <a:endParaRPr lang="en-US" sz="1600" dirty="0">
            <a:latin typeface="+mn-lt"/>
          </a:endParaRPr>
        </a:p>
      </dgm:t>
    </dgm:pt>
    <dgm:pt modelId="{962E8D54-C0BC-8C45-93CB-1CCC72AB880A}" type="parTrans" cxnId="{D6DDFA49-28DC-FF46-A265-115ED3E3A294}">
      <dgm:prSet/>
      <dgm:spPr/>
      <dgm:t>
        <a:bodyPr/>
        <a:lstStyle/>
        <a:p>
          <a:endParaRPr lang="en-US"/>
        </a:p>
      </dgm:t>
    </dgm:pt>
    <dgm:pt modelId="{BD1CB502-EDF8-EB4E-B57F-6BD615713B31}" type="sibTrans" cxnId="{D6DDFA49-28DC-FF46-A265-115ED3E3A294}">
      <dgm:prSet/>
      <dgm:spPr/>
      <dgm:t>
        <a:bodyPr/>
        <a:lstStyle/>
        <a:p>
          <a:endParaRPr lang="en-US"/>
        </a:p>
      </dgm:t>
    </dgm:pt>
    <dgm:pt modelId="{EC565E81-F170-814A-BCAE-D9C3B5480981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Ideally all important data should be available off-site and updated as often as feasible</a:t>
          </a:r>
          <a:endParaRPr lang="en-US" sz="1600" dirty="0">
            <a:latin typeface="+mn-lt"/>
          </a:endParaRPr>
        </a:p>
      </dgm:t>
    </dgm:pt>
    <dgm:pt modelId="{C4AF7CB1-5B68-9E4C-ACB4-12E54D6941ED}" type="parTrans" cxnId="{D24E2BBD-02B8-5D4B-9D2A-B19225EC0E20}">
      <dgm:prSet/>
      <dgm:spPr/>
      <dgm:t>
        <a:bodyPr/>
        <a:lstStyle/>
        <a:p>
          <a:endParaRPr lang="en-US"/>
        </a:p>
      </dgm:t>
    </dgm:pt>
    <dgm:pt modelId="{8D38BE78-8230-C444-9C0D-4C97E95B9BEA}" type="sibTrans" cxnId="{D24E2BBD-02B8-5D4B-9D2A-B19225EC0E20}">
      <dgm:prSet/>
      <dgm:spPr/>
      <dgm:t>
        <a:bodyPr/>
        <a:lstStyle/>
        <a:p>
          <a:endParaRPr lang="en-US"/>
        </a:p>
      </dgm:t>
    </dgm:pt>
    <dgm:pt modelId="{F1DF2CA2-8CD2-4649-AEA2-38841F4E8B33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Can use batch encrypted remote backup</a:t>
          </a:r>
          <a:endParaRPr lang="en-US" sz="1600" dirty="0">
            <a:latin typeface="+mn-lt"/>
          </a:endParaRPr>
        </a:p>
      </dgm:t>
    </dgm:pt>
    <dgm:pt modelId="{2A4F5E1E-382D-024D-BEDC-83E96CCB35DC}" type="parTrans" cxnId="{4FB9A17E-B83F-BD42-8BE8-04ABD065CDBA}">
      <dgm:prSet/>
      <dgm:spPr/>
      <dgm:t>
        <a:bodyPr/>
        <a:lstStyle/>
        <a:p>
          <a:endParaRPr lang="en-US"/>
        </a:p>
      </dgm:t>
    </dgm:pt>
    <dgm:pt modelId="{150B7CE3-4E27-164F-9F8D-06117F5A496F}" type="sibTrans" cxnId="{4FB9A17E-B83F-BD42-8BE8-04ABD065CDBA}">
      <dgm:prSet/>
      <dgm:spPr/>
      <dgm:t>
        <a:bodyPr/>
        <a:lstStyle/>
        <a:p>
          <a:endParaRPr lang="en-US"/>
        </a:p>
      </dgm:t>
    </dgm:pt>
    <dgm:pt modelId="{F087A62D-FA74-3C4D-A91C-9528C259236F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For critical situations a remote hot-site that is ready to take over operation instantly can be created</a:t>
          </a:r>
          <a:endParaRPr lang="en-US" sz="1600" dirty="0">
            <a:latin typeface="+mn-lt"/>
          </a:endParaRPr>
        </a:p>
      </dgm:t>
    </dgm:pt>
    <dgm:pt modelId="{C72E0E7F-9626-9A40-9E7D-E64FA67400C3}" type="parTrans" cxnId="{EA28943A-2A44-AB4E-8CC9-F59AF5BBE181}">
      <dgm:prSet/>
      <dgm:spPr/>
      <dgm:t>
        <a:bodyPr/>
        <a:lstStyle/>
        <a:p>
          <a:endParaRPr lang="en-US"/>
        </a:p>
      </dgm:t>
    </dgm:pt>
    <dgm:pt modelId="{4A81E334-CA9F-A349-BE3D-2DFADB1789F2}" type="sibTrans" cxnId="{EA28943A-2A44-AB4E-8CC9-F59AF5BBE181}">
      <dgm:prSet/>
      <dgm:spPr/>
      <dgm:t>
        <a:bodyPr/>
        <a:lstStyle/>
        <a:p>
          <a:endParaRPr lang="en-US"/>
        </a:p>
      </dgm:t>
    </dgm:pt>
    <dgm:pt modelId="{DC73B534-1274-B046-A386-3C4C8DC6E663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2000" b="1" dirty="0" smtClean="0">
              <a:latin typeface="+mn-lt"/>
            </a:rPr>
            <a:t>Physical equipment damage recovery</a:t>
          </a:r>
          <a:endParaRPr lang="en-US" sz="2000" b="1" dirty="0">
            <a:latin typeface="+mn-lt"/>
          </a:endParaRPr>
        </a:p>
      </dgm:t>
    </dgm:pt>
    <dgm:pt modelId="{0193E019-E458-3F4A-92B6-AA13BE3225A1}" type="parTrans" cxnId="{8B065843-F0CC-8446-A182-2431DF4E9BE5}">
      <dgm:prSet/>
      <dgm:spPr/>
      <dgm:t>
        <a:bodyPr/>
        <a:lstStyle/>
        <a:p>
          <a:endParaRPr lang="en-US"/>
        </a:p>
      </dgm:t>
    </dgm:pt>
    <dgm:pt modelId="{18F1313A-BDF0-7F4D-9A1F-59156DA0F3B0}" type="sibTrans" cxnId="{8B065843-F0CC-8446-A182-2431DF4E9BE5}">
      <dgm:prSet/>
      <dgm:spPr/>
      <dgm:t>
        <a:bodyPr/>
        <a:lstStyle/>
        <a:p>
          <a:endParaRPr lang="en-US"/>
        </a:p>
      </dgm:t>
    </dgm:pt>
    <dgm:pt modelId="{03F4B1BA-8398-5D4E-9972-311CD5F79BA2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Depends on nature of damage and cleanup</a:t>
          </a:r>
          <a:endParaRPr lang="en-US" sz="1600" dirty="0">
            <a:latin typeface="+mn-lt"/>
          </a:endParaRPr>
        </a:p>
      </dgm:t>
    </dgm:pt>
    <dgm:pt modelId="{626E3ADC-DD78-2F40-AF26-8A5E129C029B}" type="parTrans" cxnId="{C890004B-E33F-D24F-A109-492E044551E2}">
      <dgm:prSet/>
      <dgm:spPr/>
      <dgm:t>
        <a:bodyPr/>
        <a:lstStyle/>
        <a:p>
          <a:endParaRPr lang="en-US"/>
        </a:p>
      </dgm:t>
    </dgm:pt>
    <dgm:pt modelId="{DEF766E2-D3BB-584E-B036-195EC2279370}" type="sibTrans" cxnId="{C890004B-E33F-D24F-A109-492E044551E2}">
      <dgm:prSet/>
      <dgm:spPr/>
      <dgm:t>
        <a:bodyPr/>
        <a:lstStyle/>
        <a:p>
          <a:endParaRPr lang="en-US"/>
        </a:p>
      </dgm:t>
    </dgm:pt>
    <dgm:pt modelId="{78078CFD-26F7-A845-A6C5-2A5CCD852254}">
      <dgm:prSet custT="1"/>
      <dgm:spPr/>
      <dgm:t>
        <a:bodyPr/>
        <a:lstStyle/>
        <a:p>
          <a:pPr rtl="0">
            <a:spcAft>
              <a:spcPts val="600"/>
            </a:spcAft>
          </a:pPr>
          <a:r>
            <a:rPr lang="en-US" sz="1600" dirty="0" smtClean="0">
              <a:latin typeface="+mn-lt"/>
            </a:rPr>
            <a:t>May need disaster recovery specialists</a:t>
          </a:r>
          <a:endParaRPr lang="en-US" sz="1600" dirty="0">
            <a:latin typeface="+mn-lt"/>
          </a:endParaRPr>
        </a:p>
      </dgm:t>
    </dgm:pt>
    <dgm:pt modelId="{6A12123F-385E-2546-AD7A-1F8F2758DF0E}" type="parTrans" cxnId="{ED355939-D475-7C44-B195-1DFA70C812B2}">
      <dgm:prSet/>
      <dgm:spPr/>
      <dgm:t>
        <a:bodyPr/>
        <a:lstStyle/>
        <a:p>
          <a:endParaRPr lang="en-US"/>
        </a:p>
      </dgm:t>
    </dgm:pt>
    <dgm:pt modelId="{98673401-C306-0A4B-A436-97C7CFCC1D90}" type="sibTrans" cxnId="{ED355939-D475-7C44-B195-1DFA70C812B2}">
      <dgm:prSet/>
      <dgm:spPr/>
      <dgm:t>
        <a:bodyPr/>
        <a:lstStyle/>
        <a:p>
          <a:endParaRPr lang="en-US"/>
        </a:p>
      </dgm:t>
    </dgm:pt>
    <dgm:pt modelId="{DE9EDC49-C280-0B4D-A900-A551A05378E3}" type="pres">
      <dgm:prSet presAssocID="{55E58F17-D2AD-7C4B-94C4-08E8237CE1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228AF02-4843-0347-8111-5F43D354A7BA}" type="pres">
      <dgm:prSet presAssocID="{9F018D88-0383-1C4A-BEEF-207788504673}" presName="composite" presStyleCnt="0"/>
      <dgm:spPr/>
    </dgm:pt>
    <dgm:pt modelId="{235444E2-1AE4-9148-8D9C-5F7C42E762DB}" type="pres">
      <dgm:prSet presAssocID="{9F018D88-0383-1C4A-BEEF-207788504673}" presName="LShape" presStyleLbl="alignNode1" presStyleIdx="0" presStyleCnt="3" custLinFactNeighborX="-3" custLinFactNeighborY="-7899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33C7911-B1FD-5942-80D3-F628E2418C9C}" type="pres">
      <dgm:prSet presAssocID="{9F018D88-0383-1C4A-BEEF-207788504673}" presName="ParentText" presStyleLbl="revTx" presStyleIdx="0" presStyleCnt="2" custLinFactNeighborX="1263" custLinFactNeighborY="-4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A7A84-D427-464D-B989-BE95738BF611}" type="pres">
      <dgm:prSet presAssocID="{9F018D88-0383-1C4A-BEEF-207788504673}" presName="Triangle" presStyleLbl="alignNode1" presStyleIdx="1" presStyleCnt="3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BFF57F2-EBAD-C741-9739-05E67646E4D6}" type="pres">
      <dgm:prSet presAssocID="{B0017F84-8C75-BA44-AF84-7FF58987637E}" presName="sibTrans" presStyleCnt="0"/>
      <dgm:spPr/>
    </dgm:pt>
    <dgm:pt modelId="{0205CA51-7747-CC4A-8B85-BF9307329726}" type="pres">
      <dgm:prSet presAssocID="{B0017F84-8C75-BA44-AF84-7FF58987637E}" presName="space" presStyleCnt="0"/>
      <dgm:spPr/>
    </dgm:pt>
    <dgm:pt modelId="{8AEC7721-74DC-6C42-B0DC-E67B9CBEBD6E}" type="pres">
      <dgm:prSet presAssocID="{DC73B534-1274-B046-A386-3C4C8DC6E663}" presName="composite" presStyleCnt="0"/>
      <dgm:spPr/>
    </dgm:pt>
    <dgm:pt modelId="{1A8732DE-BDBB-A741-9096-FDC334AAEE65}" type="pres">
      <dgm:prSet presAssocID="{DC73B534-1274-B046-A386-3C4C8DC6E663}" presName="LShape" presStyleLbl="alignNode1" presStyleIdx="2" presStyleCnt="3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6BAC933-C604-5E41-A41F-BD7CA9EA7AF7}" type="pres">
      <dgm:prSet presAssocID="{DC73B534-1274-B046-A386-3C4C8DC6E663}" presName="ParentText" presStyleLbl="revTx" presStyleIdx="1" presStyleCnt="2" custScaleX="93375" custLinFactNeighborX="3" custLinFactNeighborY="4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355939-D475-7C44-B195-1DFA70C812B2}" srcId="{DC73B534-1274-B046-A386-3C4C8DC6E663}" destId="{78078CFD-26F7-A845-A6C5-2A5CCD852254}" srcOrd="1" destOrd="0" parTransId="{6A12123F-385E-2546-AD7A-1F8F2758DF0E}" sibTransId="{98673401-C306-0A4B-A436-97C7CFCC1D90}"/>
    <dgm:cxn modelId="{4FB9A17E-B83F-BD42-8BE8-04ABD065CDBA}" srcId="{9F018D88-0383-1C4A-BEEF-207788504673}" destId="{F1DF2CA2-8CD2-4649-AEA2-38841F4E8B33}" srcOrd="2" destOrd="0" parTransId="{2A4F5E1E-382D-024D-BEDC-83E96CCB35DC}" sibTransId="{150B7CE3-4E27-164F-9F8D-06117F5A496F}"/>
    <dgm:cxn modelId="{D6DDFA49-28DC-FF46-A265-115ED3E3A294}" srcId="{9F018D88-0383-1C4A-BEEF-207788504673}" destId="{0C6F7A07-0A68-2A45-949E-77F47FFDD542}" srcOrd="0" destOrd="0" parTransId="{962E8D54-C0BC-8C45-93CB-1CCC72AB880A}" sibTransId="{BD1CB502-EDF8-EB4E-B57F-6BD615713B31}"/>
    <dgm:cxn modelId="{A63ED0D6-1B46-3642-8F7E-D90852919C79}" type="presOf" srcId="{55E58F17-D2AD-7C4B-94C4-08E8237CE191}" destId="{DE9EDC49-C280-0B4D-A900-A551A05378E3}" srcOrd="0" destOrd="0" presId="urn:microsoft.com/office/officeart/2009/3/layout/StepUpProcess"/>
    <dgm:cxn modelId="{BE02A417-4394-874F-8D1B-E37FDECA9DF2}" type="presOf" srcId="{F1DF2CA2-8CD2-4649-AEA2-38841F4E8B33}" destId="{533C7911-B1FD-5942-80D3-F628E2418C9C}" srcOrd="0" destOrd="3" presId="urn:microsoft.com/office/officeart/2009/3/layout/StepUpProcess"/>
    <dgm:cxn modelId="{71A36DD7-63D4-A647-B4CF-6135B8B0C758}" type="presOf" srcId="{78078CFD-26F7-A845-A6C5-2A5CCD852254}" destId="{A6BAC933-C604-5E41-A41F-BD7CA9EA7AF7}" srcOrd="0" destOrd="2" presId="urn:microsoft.com/office/officeart/2009/3/layout/StepUpProcess"/>
    <dgm:cxn modelId="{1D3FA252-379B-5546-8EBE-EA052B63E75B}" type="presOf" srcId="{F087A62D-FA74-3C4D-A91C-9528C259236F}" destId="{533C7911-B1FD-5942-80D3-F628E2418C9C}" srcOrd="0" destOrd="4" presId="urn:microsoft.com/office/officeart/2009/3/layout/StepUpProcess"/>
    <dgm:cxn modelId="{EA28943A-2A44-AB4E-8CC9-F59AF5BBE181}" srcId="{9F018D88-0383-1C4A-BEEF-207788504673}" destId="{F087A62D-FA74-3C4D-A91C-9528C259236F}" srcOrd="3" destOrd="0" parTransId="{C72E0E7F-9626-9A40-9E7D-E64FA67400C3}" sibTransId="{4A81E334-CA9F-A349-BE3D-2DFADB1789F2}"/>
    <dgm:cxn modelId="{C890004B-E33F-D24F-A109-492E044551E2}" srcId="{DC73B534-1274-B046-A386-3C4C8DC6E663}" destId="{03F4B1BA-8398-5D4E-9972-311CD5F79BA2}" srcOrd="0" destOrd="0" parTransId="{626E3ADC-DD78-2F40-AF26-8A5E129C029B}" sibTransId="{DEF766E2-D3BB-584E-B036-195EC2279370}"/>
    <dgm:cxn modelId="{4304568A-98D9-634F-A2B4-4AA2818C3BD6}" type="presOf" srcId="{EC565E81-F170-814A-BCAE-D9C3B5480981}" destId="{533C7911-B1FD-5942-80D3-F628E2418C9C}" srcOrd="0" destOrd="2" presId="urn:microsoft.com/office/officeart/2009/3/layout/StepUpProcess"/>
    <dgm:cxn modelId="{B40FAFAA-E908-A046-98D6-693EBE03C29C}" srcId="{55E58F17-D2AD-7C4B-94C4-08E8237CE191}" destId="{9F018D88-0383-1C4A-BEEF-207788504673}" srcOrd="0" destOrd="0" parTransId="{9E5CAA1F-B40D-2E49-89EB-1C11A1422353}" sibTransId="{B0017F84-8C75-BA44-AF84-7FF58987637E}"/>
    <dgm:cxn modelId="{8B065843-F0CC-8446-A182-2431DF4E9BE5}" srcId="{55E58F17-D2AD-7C4B-94C4-08E8237CE191}" destId="{DC73B534-1274-B046-A386-3C4C8DC6E663}" srcOrd="1" destOrd="0" parTransId="{0193E019-E458-3F4A-92B6-AA13BE3225A1}" sibTransId="{18F1313A-BDF0-7F4D-9A1F-59156DA0F3B0}"/>
    <dgm:cxn modelId="{81A567E2-917C-2A48-94DA-AA6BE29BC447}" type="presOf" srcId="{03F4B1BA-8398-5D4E-9972-311CD5F79BA2}" destId="{A6BAC933-C604-5E41-A41F-BD7CA9EA7AF7}" srcOrd="0" destOrd="1" presId="urn:microsoft.com/office/officeart/2009/3/layout/StepUpProcess"/>
    <dgm:cxn modelId="{7E3643FD-D42F-2347-BBE6-660A788DBC34}" type="presOf" srcId="{0C6F7A07-0A68-2A45-949E-77F47FFDD542}" destId="{533C7911-B1FD-5942-80D3-F628E2418C9C}" srcOrd="0" destOrd="1" presId="urn:microsoft.com/office/officeart/2009/3/layout/StepUpProcess"/>
    <dgm:cxn modelId="{21620AFB-A571-1940-BDC7-9A22F57D35FA}" type="presOf" srcId="{9F018D88-0383-1C4A-BEEF-207788504673}" destId="{533C7911-B1FD-5942-80D3-F628E2418C9C}" srcOrd="0" destOrd="0" presId="urn:microsoft.com/office/officeart/2009/3/layout/StepUpProcess"/>
    <dgm:cxn modelId="{DC383DFB-1694-F44B-83B0-6EB9F118AD9C}" type="presOf" srcId="{DC73B534-1274-B046-A386-3C4C8DC6E663}" destId="{A6BAC933-C604-5E41-A41F-BD7CA9EA7AF7}" srcOrd="0" destOrd="0" presId="urn:microsoft.com/office/officeart/2009/3/layout/StepUpProcess"/>
    <dgm:cxn modelId="{D24E2BBD-02B8-5D4B-9D2A-B19225EC0E20}" srcId="{9F018D88-0383-1C4A-BEEF-207788504673}" destId="{EC565E81-F170-814A-BCAE-D9C3B5480981}" srcOrd="1" destOrd="0" parTransId="{C4AF7CB1-5B68-9E4C-ACB4-12E54D6941ED}" sibTransId="{8D38BE78-8230-C444-9C0D-4C97E95B9BEA}"/>
    <dgm:cxn modelId="{F9581534-156F-1447-95E7-670123FA20BE}" type="presParOf" srcId="{DE9EDC49-C280-0B4D-A900-A551A05378E3}" destId="{4228AF02-4843-0347-8111-5F43D354A7BA}" srcOrd="0" destOrd="0" presId="urn:microsoft.com/office/officeart/2009/3/layout/StepUpProcess"/>
    <dgm:cxn modelId="{7F79475E-2570-DD49-B2C2-C7C9B3128399}" type="presParOf" srcId="{4228AF02-4843-0347-8111-5F43D354A7BA}" destId="{235444E2-1AE4-9148-8D9C-5F7C42E762DB}" srcOrd="0" destOrd="0" presId="urn:microsoft.com/office/officeart/2009/3/layout/StepUpProcess"/>
    <dgm:cxn modelId="{8F936CDC-3614-E440-B390-6126CEB8008E}" type="presParOf" srcId="{4228AF02-4843-0347-8111-5F43D354A7BA}" destId="{533C7911-B1FD-5942-80D3-F628E2418C9C}" srcOrd="1" destOrd="0" presId="urn:microsoft.com/office/officeart/2009/3/layout/StepUpProcess"/>
    <dgm:cxn modelId="{B1B19CA3-2679-9D44-8CF0-58BF27EC3675}" type="presParOf" srcId="{4228AF02-4843-0347-8111-5F43D354A7BA}" destId="{C83A7A84-D427-464D-B989-BE95738BF611}" srcOrd="2" destOrd="0" presId="urn:microsoft.com/office/officeart/2009/3/layout/StepUpProcess"/>
    <dgm:cxn modelId="{7CB09053-4BC5-E546-AD0C-55E226B2B11C}" type="presParOf" srcId="{DE9EDC49-C280-0B4D-A900-A551A05378E3}" destId="{3BFF57F2-EBAD-C741-9739-05E67646E4D6}" srcOrd="1" destOrd="0" presId="urn:microsoft.com/office/officeart/2009/3/layout/StepUpProcess"/>
    <dgm:cxn modelId="{57AD773E-AF26-144E-84B6-53DB879E120D}" type="presParOf" srcId="{3BFF57F2-EBAD-C741-9739-05E67646E4D6}" destId="{0205CA51-7747-CC4A-8B85-BF9307329726}" srcOrd="0" destOrd="0" presId="urn:microsoft.com/office/officeart/2009/3/layout/StepUpProcess"/>
    <dgm:cxn modelId="{F7381D05-D898-5C46-AF62-0103B7E8ECD8}" type="presParOf" srcId="{DE9EDC49-C280-0B4D-A900-A551A05378E3}" destId="{8AEC7721-74DC-6C42-B0DC-E67B9CBEBD6E}" srcOrd="2" destOrd="0" presId="urn:microsoft.com/office/officeart/2009/3/layout/StepUpProcess"/>
    <dgm:cxn modelId="{4C3D7760-5A86-F349-AA4C-92AD47C1CAB5}" type="presParOf" srcId="{8AEC7721-74DC-6C42-B0DC-E67B9CBEBD6E}" destId="{1A8732DE-BDBB-A741-9096-FDC334AAEE65}" srcOrd="0" destOrd="0" presId="urn:microsoft.com/office/officeart/2009/3/layout/StepUpProcess"/>
    <dgm:cxn modelId="{D9B3B928-D3BA-CF45-8655-CDD89B6A6F71}" type="presParOf" srcId="{8AEC7721-74DC-6C42-B0DC-E67B9CBEBD6E}" destId="{A6BAC933-C604-5E41-A41F-BD7CA9EA7AF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D0D9-2979-7748-8FAE-1FA281653660}">
      <dsp:nvSpPr>
        <dsp:cNvPr id="0" name=""/>
        <dsp:cNvSpPr/>
      </dsp:nvSpPr>
      <dsp:spPr>
        <a:xfrm>
          <a:off x="0" y="387064"/>
          <a:ext cx="8229600" cy="61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Protects computer-based data from software-based and communication-based threats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</dsp:txBody>
      <dsp:txXfrm>
        <a:off x="0" y="387064"/>
        <a:ext cx="8229600" cy="617400"/>
      </dsp:txXfrm>
    </dsp:sp>
    <dsp:sp modelId="{0393686E-745F-D744-A837-9F78DA48E019}">
      <dsp:nvSpPr>
        <dsp:cNvPr id="0" name=""/>
        <dsp:cNvSpPr/>
      </dsp:nvSpPr>
      <dsp:spPr>
        <a:xfrm>
          <a:off x="411480" y="180424"/>
          <a:ext cx="5760720" cy="413280"/>
        </a:xfrm>
        <a:prstGeom prst="roundRect">
          <a:avLst/>
        </a:prstGeom>
        <a:solidFill>
          <a:schemeClr val="accent5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Logical security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</dsp:txBody>
      <dsp:txXfrm>
        <a:off x="431655" y="200599"/>
        <a:ext cx="5720370" cy="372930"/>
      </dsp:txXfrm>
    </dsp:sp>
    <dsp:sp modelId="{F5F473F5-8A9D-FB46-88BB-91E74FAA6BCF}">
      <dsp:nvSpPr>
        <dsp:cNvPr id="0" name=""/>
        <dsp:cNvSpPr/>
      </dsp:nvSpPr>
      <dsp:spPr>
        <a:xfrm>
          <a:off x="0" y="1286704"/>
          <a:ext cx="822960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Also called infrastructure security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Protects the information systems that contain data and the people who use, operate, and maintain the systems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Must prevent any type of physical access or intrusion that can compromise logical security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</dsp:txBody>
      <dsp:txXfrm>
        <a:off x="0" y="1286704"/>
        <a:ext cx="8229600" cy="1543500"/>
      </dsp:txXfrm>
    </dsp:sp>
    <dsp:sp modelId="{D8FFAF89-7268-A84D-A821-C8246E3452AC}">
      <dsp:nvSpPr>
        <dsp:cNvPr id="0" name=""/>
        <dsp:cNvSpPr/>
      </dsp:nvSpPr>
      <dsp:spPr>
        <a:xfrm>
          <a:off x="411480" y="1080064"/>
          <a:ext cx="5760720" cy="413280"/>
        </a:xfrm>
        <a:prstGeom prst="roundRect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Physical security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</dsp:txBody>
      <dsp:txXfrm>
        <a:off x="431655" y="1100239"/>
        <a:ext cx="5720370" cy="372930"/>
      </dsp:txXfrm>
    </dsp:sp>
    <dsp:sp modelId="{20310E11-10F2-B640-BB4A-95A5FA0E7242}">
      <dsp:nvSpPr>
        <dsp:cNvPr id="0" name=""/>
        <dsp:cNvSpPr/>
      </dsp:nvSpPr>
      <dsp:spPr>
        <a:xfrm>
          <a:off x="0" y="3112444"/>
          <a:ext cx="822960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Also known as corporate or facilities security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Protects the people and property within an entire area, facility, or building(s), and is usually required by laws, regulations, and fiduciary obligations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Provides perimeter security, access control, smoke and fire detection, fire suppression, some environmental protection, and usually surveillance systems, alarms, and guards</a:t>
          </a:r>
          <a:endParaRPr lang="en-AU" sz="1400" b="0" kern="1200" dirty="0">
            <a:solidFill>
              <a:schemeClr val="bg1"/>
            </a:solidFill>
            <a:latin typeface="+mn-lt"/>
          </a:endParaRPr>
        </a:p>
      </dsp:txBody>
      <dsp:txXfrm>
        <a:off x="0" y="3112444"/>
        <a:ext cx="8229600" cy="1543500"/>
      </dsp:txXfrm>
    </dsp:sp>
    <dsp:sp modelId="{1E99A383-DC6F-0D41-9134-5B9ECBA7EEE8}">
      <dsp:nvSpPr>
        <dsp:cNvPr id="0" name=""/>
        <dsp:cNvSpPr/>
      </dsp:nvSpPr>
      <dsp:spPr>
        <a:xfrm>
          <a:off x="411480" y="2905803"/>
          <a:ext cx="5760720" cy="413280"/>
        </a:xfrm>
        <a:prstGeom prst="roundRect">
          <a:avLst/>
        </a:prstGeom>
        <a:solidFill>
          <a:schemeClr val="accent3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Premises security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</dsp:txBody>
      <dsp:txXfrm>
        <a:off x="431655" y="2925978"/>
        <a:ext cx="57203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BE6AF-0AC5-194E-A677-1A20F33B2730}">
      <dsp:nvSpPr>
        <dsp:cNvPr id="0" name=""/>
        <dsp:cNvSpPr/>
      </dsp:nvSpPr>
      <dsp:spPr>
        <a:xfrm>
          <a:off x="5107" y="2386513"/>
          <a:ext cx="2263259" cy="113162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n-lt"/>
            </a:rPr>
            <a:t>Involves two complementary requirements:</a:t>
          </a:r>
          <a:endParaRPr lang="en-US" sz="1400" b="1" kern="1200" dirty="0">
            <a:solidFill>
              <a:schemeClr val="tx1"/>
            </a:solidFill>
            <a:latin typeface="+mn-lt"/>
          </a:endParaRPr>
        </a:p>
      </dsp:txBody>
      <dsp:txXfrm>
        <a:off x="38251" y="2419657"/>
        <a:ext cx="2196971" cy="1065341"/>
      </dsp:txXfrm>
    </dsp:sp>
    <dsp:sp modelId="{56C9A2B0-0FFB-5E4D-ABA5-4B76C6C4D443}">
      <dsp:nvSpPr>
        <dsp:cNvPr id="0" name=""/>
        <dsp:cNvSpPr/>
      </dsp:nvSpPr>
      <dsp:spPr>
        <a:xfrm rot="19457599">
          <a:off x="2163576" y="2609735"/>
          <a:ext cx="1114884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1114884" y="17248"/>
              </a:lnTo>
            </a:path>
          </a:pathLst>
        </a:custGeom>
        <a:noFill/>
        <a:ln w="28575" cap="flat" cmpd="sng" algn="ctr">
          <a:solidFill>
            <a:schemeClr val="accent3">
              <a:lumMod val="75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3146" y="2599112"/>
        <a:ext cx="55744" cy="55744"/>
      </dsp:txXfrm>
    </dsp:sp>
    <dsp:sp modelId="{AC105C0D-6426-2F41-94D8-E1D2D5AD9D08}">
      <dsp:nvSpPr>
        <dsp:cNvPr id="0" name=""/>
        <dsp:cNvSpPr/>
      </dsp:nvSpPr>
      <dsp:spPr>
        <a:xfrm>
          <a:off x="3173670" y="1735826"/>
          <a:ext cx="2263259" cy="11316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Prevent damage to physical infrastructure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3206814" y="1768970"/>
        <a:ext cx="2196971" cy="1065341"/>
      </dsp:txXfrm>
    </dsp:sp>
    <dsp:sp modelId="{5EFC5869-33C1-BE48-83EE-68C8A99A057B}">
      <dsp:nvSpPr>
        <dsp:cNvPr id="0" name=""/>
        <dsp:cNvSpPr/>
      </dsp:nvSpPr>
      <dsp:spPr>
        <a:xfrm>
          <a:off x="5436929" y="2284392"/>
          <a:ext cx="905303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905303" y="17248"/>
              </a:lnTo>
            </a:path>
          </a:pathLst>
        </a:custGeom>
        <a:noFill/>
        <a:ln w="28575" cap="flat" cmpd="sng" algn="ctr">
          <a:solidFill>
            <a:schemeClr val="accent3">
              <a:lumMod val="75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66948" y="2279008"/>
        <a:ext cx="45265" cy="45265"/>
      </dsp:txXfrm>
    </dsp:sp>
    <dsp:sp modelId="{0F8221ED-F066-F24F-A6CC-3C98DE4BB0AD}">
      <dsp:nvSpPr>
        <dsp:cNvPr id="0" name=""/>
        <dsp:cNvSpPr/>
      </dsp:nvSpPr>
      <dsp:spPr>
        <a:xfrm>
          <a:off x="6342233" y="1735826"/>
          <a:ext cx="2263259" cy="11316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Concerns include information system hardware, physical facility, support facilities, and personnel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375377" y="1768970"/>
        <a:ext cx="2196971" cy="1065341"/>
      </dsp:txXfrm>
    </dsp:sp>
    <dsp:sp modelId="{A657E94F-AEA1-B340-9566-AE0DA66B59BF}">
      <dsp:nvSpPr>
        <dsp:cNvPr id="0" name=""/>
        <dsp:cNvSpPr/>
      </dsp:nvSpPr>
      <dsp:spPr>
        <a:xfrm rot="2142401">
          <a:off x="2163576" y="3260422"/>
          <a:ext cx="1114884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1114884" y="17248"/>
              </a:lnTo>
            </a:path>
          </a:pathLst>
        </a:custGeom>
        <a:noFill/>
        <a:ln w="28575" cap="flat" cmpd="sng" algn="ctr">
          <a:solidFill>
            <a:schemeClr val="accent5">
              <a:lumMod val="75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3146" y="3249799"/>
        <a:ext cx="55744" cy="55744"/>
      </dsp:txXfrm>
    </dsp:sp>
    <dsp:sp modelId="{59F7EB36-9312-EF43-96D2-3D5790587B5C}">
      <dsp:nvSpPr>
        <dsp:cNvPr id="0" name=""/>
        <dsp:cNvSpPr/>
      </dsp:nvSpPr>
      <dsp:spPr>
        <a:xfrm>
          <a:off x="3173670" y="3037200"/>
          <a:ext cx="2263259" cy="113162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Prevent physical infrastructure misuse that leads to the misuse or damage of protected information</a:t>
          </a:r>
        </a:p>
      </dsp:txBody>
      <dsp:txXfrm>
        <a:off x="3206814" y="3070344"/>
        <a:ext cx="2196971" cy="1065341"/>
      </dsp:txXfrm>
    </dsp:sp>
    <dsp:sp modelId="{F4B5949F-49E6-6646-A544-66C78AACA770}">
      <dsp:nvSpPr>
        <dsp:cNvPr id="0" name=""/>
        <dsp:cNvSpPr/>
      </dsp:nvSpPr>
      <dsp:spPr>
        <a:xfrm>
          <a:off x="5436929" y="3585766"/>
          <a:ext cx="905303" cy="34497"/>
        </a:xfrm>
        <a:custGeom>
          <a:avLst/>
          <a:gdLst/>
          <a:ahLst/>
          <a:cxnLst/>
          <a:rect l="0" t="0" r="0" b="0"/>
          <a:pathLst>
            <a:path>
              <a:moveTo>
                <a:pt x="0" y="17248"/>
              </a:moveTo>
              <a:lnTo>
                <a:pt x="905303" y="17248"/>
              </a:lnTo>
            </a:path>
          </a:pathLst>
        </a:custGeom>
        <a:noFill/>
        <a:ln w="28575" cap="flat" cmpd="sng" algn="ctr">
          <a:solidFill>
            <a:schemeClr val="accent5">
              <a:lumMod val="75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66948" y="3580382"/>
        <a:ext cx="45265" cy="45265"/>
      </dsp:txXfrm>
    </dsp:sp>
    <dsp:sp modelId="{DF78D4CE-11EF-A243-909D-A7A20FD672AF}">
      <dsp:nvSpPr>
        <dsp:cNvPr id="0" name=""/>
        <dsp:cNvSpPr/>
      </dsp:nvSpPr>
      <dsp:spPr>
        <a:xfrm>
          <a:off x="6342233" y="3037200"/>
          <a:ext cx="2263259" cy="113162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Includes vandalism, theft of equipment, theft by copying, theft of services, and unauthorized entry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6375377" y="3070344"/>
        <a:ext cx="2196971" cy="106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6F8BE-9D03-B54A-84AD-4B409499A8AF}">
      <dsp:nvSpPr>
        <dsp:cNvPr id="0" name=""/>
        <dsp:cNvSpPr/>
      </dsp:nvSpPr>
      <dsp:spPr>
        <a:xfrm>
          <a:off x="0" y="16581"/>
          <a:ext cx="6830568" cy="224640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latin typeface="+mn-lt"/>
            </a:rPr>
            <a:t>Physical situations and occurrences that threaten information systems:</a:t>
          </a:r>
          <a:endParaRPr lang="en-US" sz="3200" b="0" kern="1200" dirty="0">
            <a:latin typeface="+mn-lt"/>
          </a:endParaRPr>
        </a:p>
      </dsp:txBody>
      <dsp:txXfrm>
        <a:off x="0" y="16581"/>
        <a:ext cx="6830568" cy="1497600"/>
      </dsp:txXfrm>
    </dsp:sp>
    <dsp:sp modelId="{72027553-E960-364A-858F-C136FC4ECFC3}">
      <dsp:nvSpPr>
        <dsp:cNvPr id="0" name=""/>
        <dsp:cNvSpPr/>
      </dsp:nvSpPr>
      <dsp:spPr>
        <a:xfrm>
          <a:off x="1399032" y="1514181"/>
          <a:ext cx="6830568" cy="299520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latin typeface="+mn-lt"/>
            </a:rPr>
            <a:t>Environmental threats </a:t>
          </a:r>
          <a:endParaRPr lang="en-US" sz="3200" b="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latin typeface="+mn-lt"/>
            </a:rPr>
            <a:t>Technical threats</a:t>
          </a:r>
          <a:endParaRPr lang="en-US" sz="3200" b="0" kern="1200" dirty="0">
            <a:latin typeface="+mn-l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latin typeface="+mn-lt"/>
            </a:rPr>
            <a:t>Human-caused threats</a:t>
          </a:r>
          <a:endParaRPr lang="en-US" sz="3200" b="0" kern="1200" dirty="0">
            <a:latin typeface="+mn-lt"/>
          </a:endParaRPr>
        </a:p>
      </dsp:txBody>
      <dsp:txXfrm>
        <a:off x="1486758" y="1601907"/>
        <a:ext cx="6655116" cy="2819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624D1-1113-FB43-961A-70F3B02B74EE}">
      <dsp:nvSpPr>
        <dsp:cNvPr id="0" name=""/>
        <dsp:cNvSpPr/>
      </dsp:nvSpPr>
      <dsp:spPr>
        <a:xfrm>
          <a:off x="0" y="491282"/>
          <a:ext cx="2613522" cy="1568113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Primary danger is an electrical short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0" y="491282"/>
        <a:ext cx="2613522" cy="1568113"/>
      </dsp:txXfrm>
    </dsp:sp>
    <dsp:sp modelId="{2539E5A4-1777-C84E-BCD1-AF408E0B0B46}">
      <dsp:nvSpPr>
        <dsp:cNvPr id="0" name=""/>
        <dsp:cNvSpPr/>
      </dsp:nvSpPr>
      <dsp:spPr>
        <a:xfrm>
          <a:off x="2874874" y="491282"/>
          <a:ext cx="2613522" cy="1568113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A pipe may burst from a fault in the line or from freezing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874874" y="491282"/>
        <a:ext cx="2613522" cy="1568113"/>
      </dsp:txXfrm>
    </dsp:sp>
    <dsp:sp modelId="{8B082EF0-9D89-F741-AD1C-A64CF1F0F6F7}">
      <dsp:nvSpPr>
        <dsp:cNvPr id="0" name=""/>
        <dsp:cNvSpPr/>
      </dsp:nvSpPr>
      <dsp:spPr>
        <a:xfrm>
          <a:off x="5749749" y="491282"/>
          <a:ext cx="2613522" cy="1568113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bg1"/>
              </a:solidFill>
            </a:rPr>
            <a:t>Sprinkler systems set off accidentally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5749749" y="491282"/>
        <a:ext cx="2613522" cy="1568113"/>
      </dsp:txXfrm>
    </dsp:sp>
    <dsp:sp modelId="{22B0399A-F1CC-8C4F-8196-6B924BAF4AEC}">
      <dsp:nvSpPr>
        <dsp:cNvPr id="0" name=""/>
        <dsp:cNvSpPr/>
      </dsp:nvSpPr>
      <dsp:spPr>
        <a:xfrm>
          <a:off x="1327708" y="2449232"/>
          <a:ext cx="2613522" cy="15681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bg1"/>
              </a:solidFill>
            </a:rPr>
            <a:t>Floodwater leaving a muddy residue and suspended material in the water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327708" y="2449232"/>
        <a:ext cx="2613522" cy="1568113"/>
      </dsp:txXfrm>
    </dsp:sp>
    <dsp:sp modelId="{6144D2D2-D6F3-F54F-9FCC-3F3B0936115D}">
      <dsp:nvSpPr>
        <dsp:cNvPr id="0" name=""/>
        <dsp:cNvSpPr/>
      </dsp:nvSpPr>
      <dsp:spPr>
        <a:xfrm>
          <a:off x="4202583" y="2320748"/>
          <a:ext cx="2832979" cy="1825080"/>
        </a:xfrm>
        <a:prstGeom prst="rect">
          <a:avLst/>
        </a:prstGeom>
        <a:solidFill>
          <a:schemeClr val="tx1">
            <a:lumMod val="65000"/>
          </a:schemeClr>
        </a:solidFill>
        <a:ln>
          <a:solidFill>
            <a:schemeClr val="tx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bg1"/>
              </a:solidFill>
            </a:rPr>
            <a:t>Due diligence should be performed to ensure that water from as far as two floors above will not create a hazard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202583" y="2320748"/>
        <a:ext cx="2832979" cy="1825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1CD2A-61CC-264A-8850-83A3449A932D}">
      <dsp:nvSpPr>
        <dsp:cNvPr id="0" name=""/>
        <dsp:cNvSpPr/>
      </dsp:nvSpPr>
      <dsp:spPr>
        <a:xfrm>
          <a:off x="0" y="33067"/>
          <a:ext cx="6096000" cy="6114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Electromagnetic interference (EMI)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33067"/>
        <a:ext cx="6096000" cy="611400"/>
      </dsp:txXfrm>
    </dsp:sp>
    <dsp:sp modelId="{DFA28CE8-B2F5-F24E-A5BC-6C0269B414B1}">
      <dsp:nvSpPr>
        <dsp:cNvPr id="0" name=""/>
        <dsp:cNvSpPr/>
      </dsp:nvSpPr>
      <dsp:spPr>
        <a:xfrm>
          <a:off x="0" y="644467"/>
          <a:ext cx="6096000" cy="191326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Noise along a power supply line, motors, fans, heavy equipment, other computers, cell phones, microwave relay antennas, nearby radio stations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Noise can be transmitted through space as well as through power lines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Can cause intermittent problems with computers</a:t>
          </a:r>
          <a:endParaRPr lang="en-US" sz="1700" kern="1200" dirty="0">
            <a:latin typeface="+mn-lt"/>
          </a:endParaRPr>
        </a:p>
      </dsp:txBody>
      <dsp:txXfrm>
        <a:off x="0" y="644467"/>
        <a:ext cx="6096000" cy="19132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3E952-141E-C34E-8515-028855590AC4}">
      <dsp:nvSpPr>
        <dsp:cNvPr id="0" name=""/>
        <dsp:cNvSpPr/>
      </dsp:nvSpPr>
      <dsp:spPr>
        <a:xfrm>
          <a:off x="1963208" y="10"/>
          <a:ext cx="2151014" cy="1847457"/>
        </a:xfrm>
        <a:prstGeom prst="donut">
          <a:avLst>
            <a:gd name="adj" fmla="val 1101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2C915-B639-EA41-8005-965AF69BBCED}">
      <dsp:nvSpPr>
        <dsp:cNvPr id="0" name=""/>
        <dsp:cNvSpPr/>
      </dsp:nvSpPr>
      <dsp:spPr>
        <a:xfrm>
          <a:off x="1096505" y="470041"/>
          <a:ext cx="1245786" cy="94206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7E70B9-F792-A44B-9135-7C72FE88D935}">
      <dsp:nvSpPr>
        <dsp:cNvPr id="0" name=""/>
        <dsp:cNvSpPr/>
      </dsp:nvSpPr>
      <dsp:spPr>
        <a:xfrm>
          <a:off x="2064131" y="207965"/>
          <a:ext cx="1853884" cy="144609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Uninterruptible power supply (UPS) for each piece of critical equipment</a:t>
          </a:r>
          <a:endParaRPr lang="en-US" sz="1400" kern="1200" dirty="0">
            <a:latin typeface="+mn-lt"/>
          </a:endParaRPr>
        </a:p>
      </dsp:txBody>
      <dsp:txXfrm>
        <a:off x="2335626" y="419741"/>
        <a:ext cx="1310894" cy="1022546"/>
      </dsp:txXfrm>
    </dsp:sp>
    <dsp:sp modelId="{D9CBAA71-F880-0C4C-81CE-9C4F00D19893}">
      <dsp:nvSpPr>
        <dsp:cNvPr id="0" name=""/>
        <dsp:cNvSpPr/>
      </dsp:nvSpPr>
      <dsp:spPr>
        <a:xfrm>
          <a:off x="2819385" y="2041816"/>
          <a:ext cx="201405" cy="201405"/>
        </a:xfrm>
        <a:prstGeom prst="flowChartConnector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F5304-3E82-AF44-9BD4-D16602989EA7}">
      <dsp:nvSpPr>
        <dsp:cNvPr id="0" name=""/>
        <dsp:cNvSpPr/>
      </dsp:nvSpPr>
      <dsp:spPr>
        <a:xfrm>
          <a:off x="1114107" y="2354598"/>
          <a:ext cx="2396586" cy="2290488"/>
        </a:xfrm>
        <a:prstGeom prst="donut">
          <a:avLst>
            <a:gd name="adj" fmla="val 1101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CDC3A-FF71-A74C-8562-9AED942E15FC}">
      <dsp:nvSpPr>
        <dsp:cNvPr id="0" name=""/>
        <dsp:cNvSpPr/>
      </dsp:nvSpPr>
      <dsp:spPr>
        <a:xfrm>
          <a:off x="3164644" y="3027192"/>
          <a:ext cx="1245786" cy="94206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65E562-BD4F-D446-8743-C75EEAADE5AE}">
      <dsp:nvSpPr>
        <dsp:cNvPr id="0" name=""/>
        <dsp:cNvSpPr/>
      </dsp:nvSpPr>
      <dsp:spPr>
        <a:xfrm>
          <a:off x="1326311" y="2601738"/>
          <a:ext cx="1941204" cy="182623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Critical equipment should be connected to an emergency power source (like a generator)</a:t>
          </a:r>
          <a:endParaRPr lang="en-US" sz="1400" kern="1200" dirty="0">
            <a:latin typeface="+mn-lt"/>
          </a:endParaRPr>
        </a:p>
      </dsp:txBody>
      <dsp:txXfrm>
        <a:off x="1610594" y="2869184"/>
        <a:ext cx="1372638" cy="1291341"/>
      </dsp:txXfrm>
    </dsp:sp>
    <dsp:sp modelId="{3A6F64E7-7B33-AE4D-AF8D-5D98869401C9}">
      <dsp:nvSpPr>
        <dsp:cNvPr id="0" name=""/>
        <dsp:cNvSpPr/>
      </dsp:nvSpPr>
      <dsp:spPr>
        <a:xfrm>
          <a:off x="2819385" y="4626828"/>
          <a:ext cx="201405" cy="201405"/>
        </a:xfrm>
        <a:prstGeom prst="flowChartConnector">
          <a:avLst/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9046ED-C3CE-2F46-822A-363E71BB2A27}">
      <dsp:nvSpPr>
        <dsp:cNvPr id="0" name=""/>
        <dsp:cNvSpPr/>
      </dsp:nvSpPr>
      <dsp:spPr>
        <a:xfrm>
          <a:off x="1507786" y="5146990"/>
          <a:ext cx="2817074" cy="1720530"/>
        </a:xfrm>
        <a:prstGeom prst="donut">
          <a:avLst>
            <a:gd name="adj" fmla="val 1101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B19F2-F5FE-454A-BB54-4B23047BE76D}">
      <dsp:nvSpPr>
        <dsp:cNvPr id="0" name=""/>
        <dsp:cNvSpPr/>
      </dsp:nvSpPr>
      <dsp:spPr>
        <a:xfrm>
          <a:off x="545868" y="5559248"/>
          <a:ext cx="1245786" cy="94206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E181B8-3E61-1B40-B2A9-3383CC191A79}">
      <dsp:nvSpPr>
        <dsp:cNvPr id="0" name=""/>
        <dsp:cNvSpPr/>
      </dsp:nvSpPr>
      <dsp:spPr>
        <a:xfrm>
          <a:off x="1645205" y="5301208"/>
          <a:ext cx="2542237" cy="141209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To deal with electromagnetic interference (EMI) a combination of filters and shielding can be used</a:t>
          </a:r>
          <a:endParaRPr lang="en-US" sz="1400" kern="1200" dirty="0">
            <a:latin typeface="+mn-lt"/>
          </a:endParaRPr>
        </a:p>
      </dsp:txBody>
      <dsp:txXfrm>
        <a:off x="2017507" y="5508004"/>
        <a:ext cx="1797633" cy="9985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AE0AE-70F0-E74A-AA14-0B24FC94E04B}">
      <dsp:nvSpPr>
        <dsp:cNvPr id="0" name=""/>
        <dsp:cNvSpPr/>
      </dsp:nvSpPr>
      <dsp:spPr>
        <a:xfrm rot="16200000">
          <a:off x="2088232" y="-2088232"/>
          <a:ext cx="4608512" cy="8784976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+mn-lt"/>
            </a:rPr>
            <a:t>Physical access control</a:t>
          </a:r>
          <a:endParaRPr lang="en-US" sz="2400" b="1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Restrict building access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Controlled areas patrolled or guarded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Locks or screening measures at entry points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smtClean="0">
              <a:solidFill>
                <a:schemeClr val="bg1"/>
              </a:solidFill>
              <a:latin typeface="+mn-lt"/>
            </a:rPr>
            <a:t>Equip movable resources with a tracking device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Power switch controlled by a security device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Intruder sensors and alarms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Surveillance systems that provide recording and real-time remote viewing</a:t>
          </a:r>
          <a:endParaRPr lang="en-US" sz="1800" b="1" kern="1200" dirty="0">
            <a:solidFill>
              <a:schemeClr val="bg1"/>
            </a:solidFill>
            <a:latin typeface="+mn-lt"/>
          </a:endParaRPr>
        </a:p>
      </dsp:txBody>
      <dsp:txXfrm rot="5400000">
        <a:off x="0" y="921702"/>
        <a:ext cx="8784976" cy="27651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44E2-1AE4-9148-8D9C-5F7C42E762DB}">
      <dsp:nvSpPr>
        <dsp:cNvPr id="0" name=""/>
        <dsp:cNvSpPr/>
      </dsp:nvSpPr>
      <dsp:spPr>
        <a:xfrm rot="5400000">
          <a:off x="783075" y="444953"/>
          <a:ext cx="2346991" cy="3905341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C7911-B1FD-5942-80D3-F628E2418C9C}">
      <dsp:nvSpPr>
        <dsp:cNvPr id="0" name=""/>
        <dsp:cNvSpPr/>
      </dsp:nvSpPr>
      <dsp:spPr>
        <a:xfrm>
          <a:off x="435951" y="1656176"/>
          <a:ext cx="3525764" cy="309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2000" b="1" kern="1200" dirty="0" smtClean="0">
              <a:latin typeface="+mn-lt"/>
            </a:rPr>
            <a:t>Most essential element of recovery is redundancy</a:t>
          </a:r>
          <a:endParaRPr lang="en-US" sz="2000" b="1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600" kern="1200" dirty="0" smtClean="0">
              <a:latin typeface="+mn-lt"/>
            </a:rPr>
            <a:t>Provides for recovery from loss of data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600" kern="1200" dirty="0" smtClean="0">
              <a:latin typeface="+mn-lt"/>
            </a:rPr>
            <a:t>Ideally all important data should be available off-site and updated as often as feasible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600" kern="1200" dirty="0" smtClean="0">
              <a:latin typeface="+mn-lt"/>
            </a:rPr>
            <a:t>Can use batch encrypted remote backup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600" kern="1200" dirty="0" smtClean="0">
              <a:latin typeface="+mn-lt"/>
            </a:rPr>
            <a:t>For critical situations a remote hot-site that is ready to take over operation instantly can be created</a:t>
          </a:r>
          <a:endParaRPr lang="en-US" sz="1600" kern="1200" dirty="0">
            <a:latin typeface="+mn-lt"/>
          </a:endParaRPr>
        </a:p>
      </dsp:txBody>
      <dsp:txXfrm>
        <a:off x="435951" y="1656176"/>
        <a:ext cx="3525764" cy="3090538"/>
      </dsp:txXfrm>
    </dsp:sp>
    <dsp:sp modelId="{C83A7A84-D427-464D-B989-BE95738BF611}">
      <dsp:nvSpPr>
        <dsp:cNvPr id="0" name=""/>
        <dsp:cNvSpPr/>
      </dsp:nvSpPr>
      <dsp:spPr>
        <a:xfrm>
          <a:off x="3251946" y="342826"/>
          <a:ext cx="665238" cy="665238"/>
        </a:xfrm>
        <a:prstGeom prst="triangle">
          <a:avLst>
            <a:gd name="adj" fmla="val 10000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8732DE-BDBB-A741-9096-FDC334AAEE65}">
      <dsp:nvSpPr>
        <dsp:cNvPr id="0" name=""/>
        <dsp:cNvSpPr/>
      </dsp:nvSpPr>
      <dsp:spPr>
        <a:xfrm rot="5400000">
          <a:off x="5099416" y="-437711"/>
          <a:ext cx="2346991" cy="3905341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BAC933-C604-5E41-A41F-BD7CA9EA7AF7}">
      <dsp:nvSpPr>
        <dsp:cNvPr id="0" name=""/>
        <dsp:cNvSpPr/>
      </dsp:nvSpPr>
      <dsp:spPr>
        <a:xfrm>
          <a:off x="4824541" y="864107"/>
          <a:ext cx="3292182" cy="309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2000" b="1" kern="1200" dirty="0" smtClean="0">
              <a:latin typeface="+mn-lt"/>
            </a:rPr>
            <a:t>Physical equipment damage recovery</a:t>
          </a:r>
          <a:endParaRPr lang="en-US" sz="2000" b="1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600" kern="1200" dirty="0" smtClean="0">
              <a:latin typeface="+mn-lt"/>
            </a:rPr>
            <a:t>Depends on nature of damage and cleanup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600" kern="1200" dirty="0" smtClean="0">
              <a:latin typeface="+mn-lt"/>
            </a:rPr>
            <a:t>May need disaster recovery specialists</a:t>
          </a:r>
          <a:endParaRPr lang="en-US" sz="1600" kern="1200" dirty="0">
            <a:latin typeface="+mn-lt"/>
          </a:endParaRPr>
        </a:p>
      </dsp:txBody>
      <dsp:txXfrm>
        <a:off x="4824541" y="864107"/>
        <a:ext cx="3292182" cy="309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96095-603D-8B44-8419-BAC7155CA83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87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  4/e, by William Stallings and Lawrie Brown, Chapter 16, “</a:t>
            </a:r>
            <a:r>
              <a:rPr lang="en-US" sz="1200" dirty="0" smtClean="0"/>
              <a:t>Physical and Infrastructure Security”.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72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70351-06DD-4947-96A6-7824B9BA0575}" type="slidenum">
              <a:rPr lang="en-AU"/>
              <a:pPr/>
              <a:t>10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Perhaps the most frightening physical threat is fire. It is a threat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human life and property. The threat is not only from direct flame,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heat, release of toxic fumes, water damage from fire suppression, and smoke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damage. Further, fire can disrupt utilities, especially electricity.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temperature due to fire increases with time, and in a typical building, fire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effects follow the curve shown in Figure 16.1.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8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Smoke damage related to fires can also be extensive. Smoke is an abrasive.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collects on the heads of unsealed magnetic disks, optical disks, and tape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Electrical fires can produce an acrid smoke that may damage other equipment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poisonous or carcinogenic.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fire threat is from fires that originate within a facility,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and, as discussed subsequently, there are a number of preventive and mitigating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measures that can be taken. A more uncontrollable threat is faced from wildfires,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are a plausible concern in the western United States, portions of Australia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(where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bushfire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used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number of other countries.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To get a sense of the damage caused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by fire, Tables 16.4 and 16.5 shows the temperature at which various items melt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are damaged and therefore indicates how long after the fire is started such damage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occurs.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55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Water and other stored liquids in proximity to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pose an obvious threat. The primary danger is an electrical short,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can happen if water bridges between a circuit board trace carrying voltage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trace carrying ground. Moving water, such as in plumbing, and weather created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water from rain, snow, and ice also pose threats. A pipe may burst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fault in the line or from freezing. Sprinkler systems, despite their security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function, are a major threat to computer equipment and paper and electronic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 media. The system may be set off by a faulty temperature sensor, 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burst pipe may cause water to enter the computer room. In any large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installation, due diligence should be performed to ensure that water from as far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two floors above will not create a hazard. An overflowing toilet is an example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such a hazard.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common, but more catastrophic, is floodwater. Much of the damage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from the suspended material in the water. Floodwater leaves a muddy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residue that is extraordinarily difficult to clean up.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58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Chemical, radiological, and biological hazards pose a growing threat, both from intentional attack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accidental discharge. None of these hazardous agents should be present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information system environment, but either accidental or intentional intrusion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possible. Nearby discharges (e.g., from an overturned truck carrying hazardous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materials) can be introduced through the ventilation system or open windows and,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radiation, through perimeter walls. In addition, discharges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vicinity can disrupt work by causing evacuations to be ordered. Flooding can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biological or chemical contaminants.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general, the primary risk of these hazards is to personnel. Radiation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chemical agents can also cause damage to electronic equipment.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351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Dust is a prevalent concern that is often overlooked. Even fibers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fabric and paper are abrasive and mildly conductive, although generally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is resistant to such contaminants. Larger influxes of dust can result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a number of incidents, such as a controlled explosion of a nearby building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windstorm carrying debris from a wildfire. A more likely source of influx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from dust surges that originate within the building due to construction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maintenance 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with moving parts, such as rotating storage media and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fans, are the most vulnerable to damage from dust. Dust can also block ventilation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reduce radiational cooling.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less pleasant physical threats is infestation, which covers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broad range of living organisms, including mold, insects, and rodents. High-humidity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 can lead to the growth of mold and mildew, which can be harmful to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personnel and equipment. Insects, particularly those that attack wood and paper,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also a common threat.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497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EDADC-F20F-3540-9034-9F7649187327}" type="slidenum">
              <a:rPr lang="en-AU"/>
              <a:pPr/>
              <a:t>15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category encompasses threats related to electrical power and electromagnetic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emission.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Electrical power is essential to the operation of an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system. All of the electrical and electronic devices in the system require power,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require uninterrupted utility power. Power utility problems can be broadly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grouped into three categories: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undervoltage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overvoltage, and noise.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undervoltage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 occurs when the IS equipment receives less voltage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 is required for normal operation.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Undervoltage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events range from 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dips in the voltage supply, to brownouts (prolonged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undervoltage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to power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outages. Most computers are designed to withstand prolonged voltage reductions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about 20% without shutting down and without operational error. Deeper dips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blackouts lasting more than a few milliseconds trigger a system shutdown.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Generally, no damage is done, but service is interrupted.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Far more serious is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overvoltage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condition. A surge of voltage can be caused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utility company supply anomaly, by some internal (to the building) wiring fault,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lightning. Damage is a function of intensity and duration, and the effectiveness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any surge protectors between your equipment and the source of the surge. A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surge can destroy silicon-based components, including processors and memories.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Power lines can also be a conduit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noise. 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cases, these spurious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 can endure through the filtering circuitry of the power supply and interfere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signals inside electronic devices, causing logical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Noise along a power supply line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source of electromagnetic interference (EMI). Motors, fans, heavy equipment,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other computers generate electrical noise that can cause intermittent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you are using. This noise can be transmitted through space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through nearby power lines.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source of EMI is high-intensity emissions from nearby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radio stations and microwave relay antennas. Even low-intensity devices,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cellular telephones, can interfere with sensitive electronic equipment.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2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36BAD-6653-C14B-A9C8-3D1AD31C4CC1}" type="slidenum">
              <a:rPr lang="en-AU"/>
              <a:pPr/>
              <a:t>16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Human-caused threats are more difficult to deal with than the environmental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technical threats discussed so far. Human-caused threats are 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predictable than other types of physical threats. Worse, human-caused threats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specifically designed to overcome prevention measures and/or seek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vulnerable point of attack. We can group such threats into the following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Unauthorized physical access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Those without the proper authorization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not be allowed access to certain portions of a building or complex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unless accompanied with an authorized individual. Information assets such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servers, mainframe computers, network equipment, and storage networks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generally located in a restricted area, with access limited to a small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employees. Unauthorized physical access can lead to other threats, such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theft, vandalism, or misuse.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Theft: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threat includes theft of equipment and theft of data by copying.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Eavesdropping and wiretapping also fall into this category. Theft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hands of an outsider who has gained unauthorized access or by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insider.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Vandalism: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threat includes destruction of equipment and data.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Misuse: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category includes improper use of resources by those who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authorized to use them, as well as use of resources by individuals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authorized to use the resources at all.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38086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665EC-6176-A546-84F2-DF1A57AAAF46}" type="slidenum">
              <a:rPr lang="en-AU"/>
              <a:pPr/>
              <a:t>17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section, we look at a range of techniques for preventing, or in some cases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deterring, physical attacks. We begin with a survey of some of the techniques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dealing with environmental and technical threats and then move 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human-caused threats.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Standards including ISO 27002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Code of practice for information security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management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2013) and NIST SP 800-53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Recommended Security Controls for Federal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Information 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January 2015) include lists of controls relating to physical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environmental security, as we showed in Tables 15.2 and 15.3.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general prevention measure is the use of cloud computing. From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security viewpoint, an obvious benefit of cloud computing is that there is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reduced need for information system assets on site and a substantial portion of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assets are not subject to on-site physical threats. See Chapter 13 for a discussion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cloud computing security issues.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Dealing with this problem is primarily a matter of having environmental-control equipment of appropriate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capacity and appropriate sensors to warn of thresholds being exceeded. Beyond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that, the principal requirement is the maintenance of a power supply, discussed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subsequently.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Dealing with fire involves a combination of alarms, preventive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measures, and fire mitigation. [MART73] provides the following list of necessary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Choice of site to minimize likelihood of disaster. Few disastrous fires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originate in a well-protected computer room or IS facility. The IS area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chosen to minimize fire, water, and smoke hazards from adjoining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areas. Common walls with other activities should have at least a one-hour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fire-protection rating.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Air conditioning and other ducts designed so as not to spread fire.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standard guidelines and specifications for such designs.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Positioning of equipment to minimize damage.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Good housekeeping. Records and flammables must not be stored in the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area. Tidy installation if IS equipment is crucial.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Hand-operated fire extinguishers readily available, clearly marked,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regularly tested.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Automatic fire extinguishers installed. Installation should be such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extinguishers are unlikely to cause damage to equipment or danger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personnel.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Fire detectors. The detectors sound alarms inside the IS room and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authorities, and start automatic fire extinguishers after a delay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permit human intervention.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Equipment power-off switch. This switch must be clearly marked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unobstructed. All personnel must be familiar with power-off procedures.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Emergency procedures posted.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10. Personnel safety. Safety must be considered in designing the building layout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emergency procedures.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11. Important records stored in fireproof cabinets or vaults.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12. Records needed for file reconstruction stored off the premises.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13. Up-to-date duplicate of all programs stored off the premises.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14. Contingency plan for use of equipment elsewhere should the computers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destroyed.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15. Insurance company and local fire department should inspect the facility.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deal with the threat of smoke, the responsible manager should install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smoke detectors in every room that contains computer equipment as well as under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raised floors and over suspended ceilings. Smoking should not be permitted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rooms.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wildfires, the available countermeasures are limited. Fire-resistant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building techniques are costly and difficult to justify.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Prevention and mitigation measures for water threats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encompass the range of such threats. For plumbing leaks, the cost of relocating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threatening lines is generally difficult to justify. With knowledge of the exact layout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water supply lines, measures can be taken to locate equipment sensibly. The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shutoff valves should be clearly visible or at least clearly documented,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responsible personnel should know the procedures to follow in case of emergency.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deal with both plumbing leaks and other sources of water, sensors are vital.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Water sensors should be located on the floor of computer rooms, as well as under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raised floors, and should cut off power automatically in the event of a flood.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chemical, biological, and radiological threats, specific technical approaches are available, including infrastructure design, sensor design and placement, mitigation procedures, personnel training, and 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forth. Standards and techniques in these areas continue to evolve.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for dust hazards, the obvious prevention method is to limit dust through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filter maintenance and regular IS room maintenance.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infestations, regular pest control procedures may be needed, starting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maintaining a clean environment.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1431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5C012-6666-2A4C-BDD0-4F3A6A59F243}" type="slidenum">
              <a:rPr lang="en-AU"/>
              <a:pPr/>
              <a:t>18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deal with brief power interruptions, an uninterruptible power supply (UPS)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employed for each piece of critical equipment. The UPS is a battery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backup unit that can maintain power to processors, monitors, and other equipment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a period of minutes. UPS units can also function as surge protectors, power noise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filters, and automatic shutdown devices when the battery runs 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longer blackouts or brownouts, critical equipment should be connected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emergency power source, such as a generator. For reliable service, a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issues need to be addressed by management, including product selection,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generator placement, personnel training, testing and maintenance schedules,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forth.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deal with electromagnetic interference, a combination of filters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shielding can be used. The specific technical details will depend on the infrastructure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design and the anticipated sources and nature of the interference.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4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D52C4-BA34-B144-B625-EE5B1612490A}" type="slidenum">
              <a:rPr lang="en-AU"/>
              <a:pPr/>
              <a:t>19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general approach to human-caused physical threats is physical access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Based on [MICH06], we can suggest a spectrum of approaches that can be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restrict access to equipment. These methods can be used in combination.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Physical contact with a resource is restricted by restricting access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building in which the resource is housed. This approach is intended to deny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outsiders but does not address the issue of unauthorized insiders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employees.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Physical contact with a resource is restricted by putting the resource in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locked cabinet, safe, or room.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A machine may be accessed, but it is secured (perhaps permanently bolted)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object that is difficult to move. This will deter theft but not vandalism,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unauthorized access, or misuse.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A security device controls the power switch.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A movable resource is equipped with a tracking device so that a sensing portal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alert security personnel or trigger an automated barrier to prevent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object from being moved out of its proper security area.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 portable object is equipped with a tracking device so that its current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position can be monitored continually.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first two of the preceding approaches isolate the equipment. Techniques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can be used for this type of access control include controlled areas patrolled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guarded by personnel, barriers that isolate each area, entry points in the barrier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(doors), and locks or screening measures at each entry point.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access control should address not just computers and other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but also locations of wiring used to connect systems, the electrical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power service, the HVAC equipment and distribution system, telephone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communications lines, backup media, and documents.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physical and procedural barriers, an effective physical access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regime includes a variety of sensors and alarms to detect intruders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unauthorized access or movement of equipment. Surveillance systems are frequently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integral part of building security, and special-purpose surveillance systems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 area are generally also warranted. Such systems should provide real-time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remote viewing as well as recording.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introduction of Wi-Fi changes the concept of physical security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sense that it extends physical access across physical boundaries such as walls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locked doors. For example, a parking lot outside of a secure building provides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via Wi-Fi. This type of threat and the measures to deal with it are discussed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24.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is concerned with physical security and with some overlapping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premises security. We survey a number of threats to physical security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approaches to prevention, mitigation, and recovery.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physical security program, an organization must conduct a risk assessment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amount of resources to devote to physical security and the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those resources against the various threats. This process also applies to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security. This assessment and planning process is covered in Chapters 14 and 15 .</a:t>
            </a:r>
            <a:endParaRPr lang="en-US" dirty="0" smtClean="0"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57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39750-6E31-0044-86BE-99440C355E15}" type="slidenum">
              <a:rPr lang="en-AU"/>
              <a:pPr/>
              <a:t>20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essential element of recovery from physical security breaches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redundancy. Redundancy does not undo any breaches of confidentiality,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theft of data or documents, but it does provide for recovery from loss of data. Ideally,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of the important data in the system should be available off site and updated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near to real time as is warranted based on a cost/benefit trade-off. With broadband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connections now almost universally available, batch encrypted backups over private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networks or the Internet are warranted and can be carried out on whatever schedule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deemed appropriate by management. In the most critical situations,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hot site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created off site that is ready to take over operation instantly and has available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 near-real-time copy of operational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Recovery from physical damage to the equipment or the site depends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nature of the damage and, importantly, the nature of the residue. Water, smoke,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fire damage may leave behind hazardous materials that must be meticulously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removed from the site before normal operations and the normal equipment suite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reconstituted. In many cases, this requires bringing in disaster recovery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specialists from outside the organization to do the cleanup.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7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E4BCC-9559-9246-8F66-F9678C124F8B}" type="slidenum">
              <a:rPr lang="en-AU"/>
              <a:pPr/>
              <a:t>21</a:t>
            </a:fld>
            <a:endParaRPr lang="en-AU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security involves numerous detection devices, such as sensors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alarms, and numerous prevention devices and measures, such as locks and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barriers. It should be clear that there is much scope for automation and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integration of various computerized and electronic devices. Clearly,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security can be made more effective if there is a central destination for all alerts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alarms and if there is central control of all automated access control mechanisms,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smart card entry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point of view of both effectiveness and cost, there is increasing interest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in integrating automated physical security functions but in integrating,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extent possible, automated physical and logical security functions.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promising area is that of access control. Examples of ways to integrate physical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access control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Use of a single ID card for physical and logical access. This can be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magnetic-strip card or a smart card.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Single-step user/card enrollment and termination across all identity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databases.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central ID-management system instead of multiple disparate user directories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databases.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Unified event monitoring and correlation.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the utility of this integration, suppose that an alert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Bob has logged on to the company’s wireless network (an event generated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logical access control system) but did not enter the building (an event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physical access control system). Combined, these two events suggest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someone is hijacking Bob’s wireless account.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integration of physical and logical access control to be practical, a wide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vendors must conform to standards that cover smart card protocols,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access control formats and protocols, database entries, message formats, and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on. An important step in this direction is FIPS 201-2 [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Personal Identity Verification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PIV) of Federal Employees and Contractors ], issued by NIST in 2013.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defines a reliable, government-wide PIV system for use in applications such as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federally controlled facilities and information systems. The standard specifies a PIV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within which common identification credentials can be created and later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verify a claimed identity. The standard also identifies Federal government-wide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for security levels that are dependent on risks to the facility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being protected. The standard applies to private-sector contractors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well, and serves as a useful guideline for any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2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BDF3E-ED61-CA42-9259-C40B6CDE2B71}" type="slidenum">
              <a:rPr lang="en-AU"/>
              <a:pPr/>
              <a:t>22</a:t>
            </a:fld>
            <a:endParaRPr lang="en-A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16.2 illustrates the major components of FIPS 201-2 compliant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PIV front end defines the physical interface to a user who is requesting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facility, which could be either physical access to a protected physical area or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an information system.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PIV front end subsystem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to three factor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authentication; the number of factors used depends on the level of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required. The front end makes use of a smart card, known as a PIV card, which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dual-interface contact and contactless card. The card holds a cardholder photograph,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X.509 certificates, cryptographic keys, biometric data, and a cardholder unique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(CHUID), explained subsequently. Certain cardholder information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read-protected and require a personal identification number (PIN) for read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the card reader. The biometric reader, in the current version of the standard,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fingerprint reader or an iris scanner.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standard defines three assurance levels for verification of the card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encoded data stored on the card, which in turn leads to verifying the authenticity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person holding the credential. A level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confidence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corresponds to use of the card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reader and PIN. A level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 confidence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adds a biometric comparison of a fingerprint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captured and encoded on the card during the card-issuing process and a fingerprint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scanned at the physical access point.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confidence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 requires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just described is completed at a control point attended by an official observer.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major component of the PIV system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PIV card issuance and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subsystem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subsystem includes the components responsible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identity proofing and registration, card and key issuance and management,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repositories and services (e.g., public key infrastructure [PKI] directory,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certificate status servers) required as part of the verification infrastructure.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PIV system interacts with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control subsystem,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 responsible for determining a particular PIV cardholder’s access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or logical resource. FIPS 201-2 standardizes data formats and protocols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interaction between the PIV system and the access control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Unlike the typical card number/facility code encoded on most access control cards,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FIPS 201-2 CHUID takes authentication to a new level, through the use of an expiration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date (a required CHUID data field) and an optional CHUID digital signature.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digital signature can be checked to ensure that the CHUID recorded on the card was digitally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signed by a trusted source and that the CHUID data have not been altered since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 was signed. The CHUID expiration date can be checked to verify that the card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expired. This is independent from whatever expiration date is associated with cardholder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privileges. Reading and verifying the CHUID alone provides only some assurance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identity because it authenticates the card data, not the cardholder. The PIN and biometric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factors provide identity verification of the individual.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9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EF768-42AD-4843-82D7-702C873AD2A0}" type="slidenum">
              <a:rPr lang="en-AU"/>
              <a:pPr/>
              <a:t>23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16.3 , based on [FORR06], illustrates the convergence of physical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access control using FIPS 201-2. The core of the system includes the PIV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access control system as well as a certificate authority for signing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CHUIDs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elements of the figure provide examples of the use of the system core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integrating physical and logical access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integration of physical and logical access control extends beyond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unified front end to an integration of system elements, a number of benefits accrue,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including the following [FORR06]: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Employees gain a single, unified access control authentication device; this cuts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down on misplaced tokens, reduces training and overhead, and allows seamless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single logical location for employee ID management reduces duplicate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entry operations and allows for immediate and real-time authorization revocation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enterprise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Auditing and forensic groups have a central repository for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investigations.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Hardware unification can reduce the number of vendor purchase-and-support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contracts.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Certificate-based access control systems can leverage user ID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other security applications, such as document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-signing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03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FIPS 201-2 defines characteristics of the identity credential that can be interoperable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government-wide. It does not, however, provide specific guidance for applying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standard as part of a physical access control system (PACS) in an environment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one or more levels of access control is desired. To provide such guidance,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NIST SP 800-116 [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Recommendation for the Use of PIV Credentials in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Access Control Systems (PACS) 2008),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issued and is being revised as of 2017.</a:t>
            </a:r>
            <a:endParaRPr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 800-116 makes use of the following authentication mechanisms: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Visual (VIS):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Visual identity verification of a PIV card is done by a human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guard. The human guard checks to see that the PIV card looks genuine,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compares the cardholder’s facial features with the picture on the card,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expiration date printed on the card, verifies the correctness of other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elements printed on the card, and visually verifies the security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feature(s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Cardholder unique identifier (CHUID):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CHUID is a PIV card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object. Authentication is implemented by transmission of the CHUID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PIV card to PACS.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Biometric (BIO):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Authentication is implemented by using a fingerprint or iris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object sent from the PIV card to the PACS.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Attended biometric (BIO-A):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authentication mechanism is the same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BIO authentication but an attendant supervises the use of the PIV card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submission of the PIN and the sample biometric by the cardholder.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PIV authentication key (PKI):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PACS may be designed to perform public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cryptography-based authentication using the PIV authentication key.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PKI provides two-factor authentication, since the cardholder must enter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PIN to unlock the card in order to successfully authenticate.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 authentication key (CAK):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CAK is an optional key that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present on any PIV card. The purpose of the CAK authentication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to authenticate the card and therefore its possessor. The CAK is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the PIV keys in several respects: The CAK may be used on the contactless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contact interface in a challenge/response protocol; and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CAK does not require PIN entry.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of these authentication mechanisms, except for CAK, are defined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FIPS 201-2. CAK is an optional PIV mechanism defined in SP800-116. SP800-116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designed to address an environment in which different physical access points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within a facility do not all have the same security requirements, and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PIV authentication mechanism should be selected to conform to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different protected areas.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 800-116 recommends that authentication mechanisms be selected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basis of protective areas established around assets or resources. The document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adopts the concept of “Controlled, Limited, Exclusion” areas, as defined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[ARMY10] and summarized in Table 16.6 . Procedurally, proof of affiliation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often sufficient to gain access to a controlled area (e.g., an agency’s badge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agency’s headquarters’ outer perimeter). Access to limited areas is often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functional subgroups or roles (e.g., a division badge to that division’s building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wing). The individual membership in the group or privilege of the role is established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authentication of the identity of the cardholder. Access to exclusion areas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gained by individual authorization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075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16.4a illustrates a general model defined in SP 800-116. The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indicates alternative authentication mechanisms that may be used for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specific areas. The model is designed such that at least one authentication factor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to enter a controlled area, two factors for a limited area, and three factors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an exclusion area.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16.4b is an example of the application of SP800-116 principles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commercial, academic, or government facility. A visitor registration area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available to all. In this example, the entire facility beyond visitor registration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area available to authorized personnel and their visitors. This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considered a relatively low-risk area, in which some confidence in the identity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entering should be achieved. A one-factor authentication mechanism,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CHUID+VIS or CAK, would be an appropriate security measure for this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facility. Within the controlled area is a limited area restricted to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group of individuals. This may be considered a moderate-risk facility and a PACS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provide additional security to the more valuable assets. High confidence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identity of the cardholder should be achieved for access. Implementation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BIO-A or PKI authentication mechanisms would be an appropriate countermeasure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limited area. Combined with the authentication at access point A,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 two-factor authentication to enter the limited area. Finally, within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limited area is a high-risk exclusion area restricted to a specific list of individuals.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PACS should provide very high confidence in the identity of a cardholder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the exclusion area. This could be provided by adding a third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factor, different from those used at access points A and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model illustrated in Figure 16.4a , and the example in Figure 16.4b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depicts a nested arrangement of restricted areas. This arrangement may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all facilities. In some facilities, direct access from outside to a 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 or an exclusion area may be necessary. In that case, all of the required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factors must be employed at the access point. Thus a direct access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exclusion area may employ, in combination, CHUID+VIS, BIO or BIO-A,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PKI.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356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16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338248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0C3C9-52BE-224F-AA0C-F5F17B451859}" type="slidenum">
              <a:rPr lang="en-AU"/>
              <a:pPr/>
              <a:t>3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[PLAT14] distinguishes three elements of information system (IS) security: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Logical security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Protects computer-based data from software-based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communication-based threats. The bulk of this book deals with logical security.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Physical security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Also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infrastructure security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Protects the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that contain data and the people who use, operate, and maintain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systems. Physical security also must prevent any type of physical access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intrusion that can compromise logical security.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Premises security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Also known as corporate or facilities security. Protects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people and property within an entire area, facility, 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building(s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and is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by laws, regulations, and fiduciary obligations. Premises security provides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perimeter security, access control, smoke and fire detection, fire suppression,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environmental protection, and usually surveillance systems, alarms, and guards.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2805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F0770-EE0E-7646-A2B1-44B71A74195E}" type="slidenum">
              <a:rPr lang="en-AU"/>
              <a:pPr/>
              <a:t>4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information systems, the role of physical security is to protect the physical assets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support the storage and processing of information. Physical security involves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complementary requirements. First, physical security must prevent damage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physical infrastructure that sustains the information system. In broad terms,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infrastructure includes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system hardware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Includes data processing and storage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equipment, transmission and networking facilities, and offline storage media.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include in this category supporting documentation.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facility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The buildings and other structures housing the system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 components.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Supporting facilities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These facilities underpin the operation of the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system. This category includes electrical power, communication services,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environmental controls (heat, humidity, etc.).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Personnel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Humans involved in the control, maintenance, and use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Second, physical security must prevent misuse of the physical infrastructure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leads to the misuse or damage of the protected information. The misuse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infrastructure can be accidental or malicious. It includes vandalism, theft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equipment, theft by copying, theft of services, and unauthorized entry.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45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C8C5-507A-0344-977F-2362E7A5E9E4}" type="slidenum">
              <a:rPr lang="en-AU"/>
              <a:pPr/>
              <a:t>5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section, we look at the types of physical situations and occurrences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constitute a threat to information systems. There are a number of ways in which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threats can be categorized. It is important to understand the spectrum of threats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systems so that responsible administrators can ensure that prevention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measures are comprehensive. We organize the threats into the following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Environmental threats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Technical threats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Human-caused threats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with a discussion of natural disasters, which are a prime, but not the only,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source of environmental threats. Then we look specifically at environmental threats,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technical and human-caused threats.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3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E121F-33A3-D046-8786-5D358D313642}" type="slidenum">
              <a:rPr lang="en-AU"/>
              <a:pPr/>
              <a:t>6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Natural disasters are the source of a wide range of environmental threats to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centers, other information processing facilities, and their personnel. It is possible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assess the risk of various types of natural disasters and take suitable precautions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catastrophic loss from natural disaster is prevented.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16.1 lists six categories of natural disasters, the typical warning time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event, whether or not personnel evacuation is indicated or possible,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duration of each event. We comment briefly on the potential consequences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type of disaster.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7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tornado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can generate winds that exceed hurricane strength in a narrow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band along the tornado’s path. There is substantial potential for structural damage,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roof damage, and loss of outside equipment. There may be damage from wind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flying debris. Off site, a tornado may cause a temporary loss of local utility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communications. Off-site damage is typically followed by quick restoration of services.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Tornado damage severity is measured by the Fujita Tornado Scale ( Table 16.2 ).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92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Hurricanes, tropical storms, and typhoons, collectively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tropical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cyclones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are among the most devastating naturally occurring hazards. Depending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strength, cyclones may also cause significant structural damage and damage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outside equipment at a particular site. Off site, there is the potential for severe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region-wide damage to public infrastructure, utilities, and communications. If on-site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must continue, then emergency supplies for personnel as well as a backup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generator are needed. Further, the responsible site manager may need to mobilize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private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poststorm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security measures, such as armed guards.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16.3 summarizes the widely used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Saffir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/Simpson Hurricane Scale.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general, damage rises by about a factor of four for every category increase [PIEL08].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major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earthquake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has the potential for the greatest damage and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without warning. A facility near the epicenter may suffer catastrophic, even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complete, destruction, with significant and long-lasting damage to data centers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IS facilities. Examples of inside damage include the toppling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unbraced</a:t>
            </a:r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hardware and site infrastructure equipment, including the collapse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raised floors. Personnel are at risk from broken glass and other flying debris. Off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site, near the epicenter of a major earthquake, the damage equals and often exceeds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a major hurricane. Structures that can withstand a hurricane, such as roads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bridges, may be damaged or destroyed, preventing the movement of fuel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supplies.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ice storm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blizzard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cause some disruption of or damage to IS facilities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outside equipment and the building are not designed to survive severe ice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snow accumulation. Off site, there may be widespread disruption of utilities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communications and roads may be dangerous or impassable.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consequences of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lightning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strikes can range from no impact to disaster.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effects depend on the proximity of the strike and the efficacy of grounding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surge protection measures in place. Off site, there can be disruption of electrical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power and there is the potential for fires.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Flood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is a concern in areas that are subject to flooding and for facilities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severe flood areas at low elevation. Damage can be severe, with long-lasting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effects and the need for a major cleanup operation.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72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and related equipment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designed to operate within a certain temperature range. Most computer systems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kept between 10 and 32 degrees Celsius (50 and 90 degrees Fahrenheit).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Outside this range, resources might continue to operate but produce undesirable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results. If the ambient temperature around a computer gets too high, the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cannot adequately cool itself, and internal components can be damaged. If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temperature gets too cold, the system can undergo thermal shock when it is turned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on, causing circuit boards or integrated circuits to crack. Table 16.4 indicates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at which permanent damage from excessive heat begins.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concern is the internal temperature of equipment, which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significantly higher than room temperature. Computer-related equipment comes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its own temperature dissipation and cooling mechanisms, but these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rely on, or be affected by, external conditions. Such conditions include excessive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ambient temperature, interruption of supply of power or heating, ventilation,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air-conditioning (HVAC) services, and vent blockage.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 humidity also poses a threat to electrical and electronic equipment.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exposure to high humidity can result in corrosion. Condensation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threaten magnetic and optical storage media. Condensation can also cause a short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circuit, which in turn can damage circuit boards. High humidity can also cause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galvanic effect that results in electroplating, in which metal from one connector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slowly migrates to the mating connector, bonding the two together.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low humidity can also be a concern. Under prolonged conditions of 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humidity, some materials may change shape, and performance may be affected.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Static electricity also becomes a concern. A person or object that becomes statically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charged can damage electronic equipment by an electric discharge. Static electricity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discharges as low as 10 volts can damage particularly sensitive electronic circuits,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discharges in the hundreds of volts can create significant damage to a variety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circuits. Discharges from humans can reach into the thousands of volts, 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nontrivial threat.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general, relative humidity should be maintained between 40% and 60%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avoid the threats from both low and high humidity.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6095-603D-8B44-8419-BAC7155CA83E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64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  <a:ea typeface="ＭＳ Ｐゴシック" pitchFamily="-65" charset="-128"/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ＭＳ Ｐゴシック" pitchFamily="-65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package" Target="../embeddings/Microsoft_Word_Document4.docx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3" b="5172"/>
          <a:stretch/>
        </p:blipFill>
        <p:spPr>
          <a:xfrm>
            <a:off x="1331640" y="188640"/>
            <a:ext cx="6266287" cy="655272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68" y="3212976"/>
            <a:ext cx="2952328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16.5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Temperature Effects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0013"/>
          <a:stretch/>
        </p:blipFill>
        <p:spPr>
          <a:xfrm>
            <a:off x="107504" y="548680"/>
            <a:ext cx="6049608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9887" b="18466"/>
          <a:stretch/>
        </p:blipFill>
        <p:spPr>
          <a:xfrm>
            <a:off x="179512" y="4221088"/>
            <a:ext cx="5948248" cy="201622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6002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Water Damage</a:t>
            </a:r>
            <a:endParaRPr 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75058"/>
              </p:ext>
            </p:extLst>
          </p:nvPr>
        </p:nvGraphicFramePr>
        <p:xfrm>
          <a:off x="395536" y="2078392"/>
          <a:ext cx="8363272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Chemical, Radiological, and Biological Hazards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74" y="2492896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ose a threat from intentional attack and from accidental discharge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ischarges can be introduced through the ventilation system or open windows, and in the case of radiation, through perimeter walls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looding can also introduce biological                                   or chemical contaminants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Dust and Infestation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0372" y="1734589"/>
            <a:ext cx="4040188" cy="6096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D</a:t>
            </a:r>
            <a:r>
              <a:rPr lang="en-US" sz="3200" dirty="0" smtClean="0">
                <a:latin typeface="+mn-lt"/>
              </a:rPr>
              <a:t>ust</a:t>
            </a:r>
            <a:endParaRPr lang="en-US" sz="3200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728056"/>
            <a:ext cx="4041775" cy="6096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I</a:t>
            </a:r>
            <a:r>
              <a:rPr lang="en-US" sz="3200" dirty="0" smtClean="0">
                <a:latin typeface="+mn-lt"/>
              </a:rPr>
              <a:t>nfestation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86000"/>
            <a:ext cx="3931920" cy="42672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O</a:t>
            </a:r>
            <a:r>
              <a:rPr lang="en-US" sz="2600" dirty="0" smtClean="0">
                <a:latin typeface="+mn-lt"/>
              </a:rPr>
              <a:t>ften overlooked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R</a:t>
            </a:r>
            <a:r>
              <a:rPr lang="en-US" sz="2600" dirty="0" smtClean="0">
                <a:latin typeface="+mn-lt"/>
              </a:rPr>
              <a:t>otating storage media and computer fans are the most vulnerable to damage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 smtClean="0">
                <a:latin typeface="+mn-lt"/>
              </a:rPr>
              <a:t>Can also block ventilation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 smtClean="0">
                <a:latin typeface="+mn-lt"/>
              </a:rPr>
              <a:t>Influxes can result from a number of things: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100" dirty="0" smtClean="0">
                <a:latin typeface="+mn-lt"/>
              </a:rPr>
              <a:t>Controlled explosion of a nearby building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100" dirty="0" smtClean="0">
                <a:latin typeface="+mn-lt"/>
              </a:rPr>
              <a:t>Windstorm carrying debris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100" dirty="0" smtClean="0">
                <a:latin typeface="+mn-lt"/>
              </a:rPr>
              <a:t>Construction or maintenance work in the building</a:t>
            </a:r>
            <a:endParaRPr lang="en-US" sz="210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758055" y="2636912"/>
            <a:ext cx="3931920" cy="374441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C</a:t>
            </a:r>
            <a:r>
              <a:rPr lang="en-US" sz="2200" dirty="0" smtClean="0">
                <a:latin typeface="+mn-lt"/>
              </a:rPr>
              <a:t>overs a broad range of living organisms: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H</a:t>
            </a:r>
            <a:r>
              <a:rPr lang="en-US" sz="1800" dirty="0" smtClean="0">
                <a:latin typeface="+mn-lt"/>
              </a:rPr>
              <a:t>igh-humidity conditions can cause mold and mildew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nsects, particularly those that attack wood and paper</a:t>
            </a:r>
            <a:endParaRPr lang="en-US" sz="18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916832"/>
            <a:ext cx="4192" cy="470492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Technical Threats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22860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Electrical </a:t>
            </a:r>
            <a:r>
              <a:rPr lang="en-US" sz="2800" dirty="0">
                <a:latin typeface="+mn-lt"/>
              </a:rPr>
              <a:t>power is essential to run equipment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ower </a:t>
            </a:r>
            <a:r>
              <a:rPr lang="en-US" sz="2400" dirty="0">
                <a:latin typeface="+mn-lt"/>
              </a:rPr>
              <a:t>utility problems: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nder</a:t>
            </a:r>
            <a:r>
              <a:rPr lang="en-US" sz="2000" dirty="0">
                <a:latin typeface="+mn-lt"/>
              </a:rPr>
              <a:t>-voltage - dips/brownouts/outages, </a:t>
            </a:r>
            <a:r>
              <a:rPr lang="en-US" sz="2000" dirty="0" smtClean="0">
                <a:latin typeface="+mn-lt"/>
              </a:rPr>
              <a:t>interrupts </a:t>
            </a:r>
            <a:r>
              <a:rPr lang="en-US" sz="2000" dirty="0">
                <a:latin typeface="+mn-lt"/>
              </a:rPr>
              <a:t>service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O</a:t>
            </a:r>
            <a:r>
              <a:rPr lang="en-US" sz="2000" dirty="0" smtClean="0">
                <a:latin typeface="+mn-lt"/>
              </a:rPr>
              <a:t>ver</a:t>
            </a:r>
            <a:r>
              <a:rPr lang="en-US" sz="2000" dirty="0">
                <a:latin typeface="+mn-lt"/>
              </a:rPr>
              <a:t>-voltage - surges/faults/lightening, can destroy chips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oise </a:t>
            </a:r>
            <a:r>
              <a:rPr lang="en-US" sz="2000" dirty="0">
                <a:latin typeface="+mn-lt"/>
              </a:rPr>
              <a:t>- on power lines, may interfere with device </a:t>
            </a:r>
            <a:r>
              <a:rPr lang="en-US" sz="2000" dirty="0" smtClean="0">
                <a:latin typeface="+mn-lt"/>
              </a:rPr>
              <a:t>operation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321776"/>
              </p:ext>
            </p:extLst>
          </p:nvPr>
        </p:nvGraphicFramePr>
        <p:xfrm>
          <a:off x="1604085" y="3992594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Human-Caused Threats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208912" cy="46482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ess </a:t>
            </a:r>
            <a:r>
              <a:rPr lang="en-US" sz="2800" dirty="0">
                <a:latin typeface="+mn-lt"/>
              </a:rPr>
              <a:t>predictable,</a:t>
            </a:r>
            <a:r>
              <a:rPr lang="en-US" sz="2800" dirty="0" smtClean="0">
                <a:latin typeface="+mn-lt"/>
              </a:rPr>
              <a:t> designed to overcome prevention measures, </a:t>
            </a:r>
            <a:r>
              <a:rPr lang="en-US" sz="2800" dirty="0">
                <a:latin typeface="+mn-lt"/>
              </a:rPr>
              <a:t>harder to deal with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nclude</a:t>
            </a:r>
            <a:r>
              <a:rPr lang="en-US" sz="2800" dirty="0">
                <a:latin typeface="+mn-lt"/>
              </a:rPr>
              <a:t>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nauthorized </a:t>
            </a:r>
            <a:r>
              <a:rPr lang="en-US" sz="2000" dirty="0">
                <a:latin typeface="+mn-lt"/>
              </a:rPr>
              <a:t>physical </a:t>
            </a:r>
            <a:r>
              <a:rPr lang="en-US" sz="2000" dirty="0" smtClean="0">
                <a:latin typeface="+mn-lt"/>
              </a:rPr>
              <a:t>access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nformation assets are generally located in restricted areas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Can lead to other threats such as theft, vandalism or misuse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heft of equipment/data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</a:t>
            </a:r>
            <a:r>
              <a:rPr lang="en-US" sz="1800" dirty="0" smtClean="0">
                <a:latin typeface="+mn-lt"/>
              </a:rPr>
              <a:t>avesdropping and wiretapping fall into this category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nsider or an outsider who has gained unauthorized access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V</a:t>
            </a:r>
            <a:r>
              <a:rPr lang="en-US" sz="2000" dirty="0" smtClean="0">
                <a:latin typeface="+mn-lt"/>
              </a:rPr>
              <a:t>andalism </a:t>
            </a:r>
            <a:r>
              <a:rPr lang="en-US" sz="2000" dirty="0">
                <a:latin typeface="+mn-lt"/>
              </a:rPr>
              <a:t>of </a:t>
            </a:r>
            <a:r>
              <a:rPr lang="en-US" sz="2000" dirty="0" smtClean="0">
                <a:latin typeface="+mn-lt"/>
              </a:rPr>
              <a:t>equipment/data</a:t>
            </a:r>
            <a:endParaRPr lang="en-US" sz="2000" dirty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isuse </a:t>
            </a:r>
            <a:r>
              <a:rPr lang="en-US" sz="2000" dirty="0">
                <a:latin typeface="+mn-lt"/>
              </a:rPr>
              <a:t>of resources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305800" cy="1447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Security Prevention and Mitigation Measures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O</a:t>
            </a:r>
            <a:r>
              <a:rPr lang="en-US" sz="2800" dirty="0" smtClean="0">
                <a:latin typeface="+mn-lt"/>
              </a:rPr>
              <a:t>ne prevention measure is the use of cloud computing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nappropriate </a:t>
            </a:r>
            <a:r>
              <a:rPr lang="en-US" sz="2800" dirty="0">
                <a:latin typeface="+mn-lt"/>
              </a:rPr>
              <a:t>temperature and humidity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E</a:t>
            </a:r>
            <a:r>
              <a:rPr lang="en-US" sz="2400" dirty="0" smtClean="0">
                <a:latin typeface="+mn-lt"/>
              </a:rPr>
              <a:t>nvironmental </a:t>
            </a:r>
            <a:r>
              <a:rPr lang="en-US" sz="2400" dirty="0">
                <a:latin typeface="+mn-lt"/>
              </a:rPr>
              <a:t>control equipment, </a:t>
            </a:r>
            <a:r>
              <a:rPr lang="en-US" sz="2400" dirty="0" smtClean="0">
                <a:latin typeface="+mn-lt"/>
              </a:rPr>
              <a:t>power supply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F</a:t>
            </a:r>
            <a:r>
              <a:rPr lang="en-US" sz="2800" dirty="0" smtClean="0">
                <a:latin typeface="+mn-lt"/>
              </a:rPr>
              <a:t>ire </a:t>
            </a:r>
            <a:r>
              <a:rPr lang="en-US" sz="2800" dirty="0">
                <a:latin typeface="+mn-lt"/>
              </a:rPr>
              <a:t>and smoke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larms</a:t>
            </a:r>
            <a:r>
              <a:rPr lang="en-US" sz="2400" dirty="0">
                <a:latin typeface="+mn-lt"/>
              </a:rPr>
              <a:t>, preventative measures, fire mitigation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moke </a:t>
            </a:r>
            <a:r>
              <a:rPr lang="en-US" sz="2400" dirty="0">
                <a:latin typeface="+mn-lt"/>
              </a:rPr>
              <a:t>detectors, no smoking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W</a:t>
            </a:r>
            <a:r>
              <a:rPr lang="en-US" sz="2800" dirty="0" smtClean="0">
                <a:latin typeface="+mn-lt"/>
              </a:rPr>
              <a:t>ater</a:t>
            </a:r>
            <a:endParaRPr lang="en-US" sz="2800" dirty="0">
              <a:latin typeface="+mn-lt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anage </a:t>
            </a:r>
            <a:r>
              <a:rPr lang="en-US" sz="2400" dirty="0">
                <a:latin typeface="+mn-lt"/>
              </a:rPr>
              <a:t>lines, equipment location, cutoff sensors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O</a:t>
            </a:r>
            <a:r>
              <a:rPr lang="en-US" sz="2800" dirty="0" smtClean="0">
                <a:latin typeface="+mn-lt"/>
              </a:rPr>
              <a:t>ther </a:t>
            </a:r>
            <a:r>
              <a:rPr lang="en-US" sz="2800" dirty="0">
                <a:latin typeface="+mn-lt"/>
              </a:rPr>
              <a:t>threats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ppropriate </a:t>
            </a:r>
            <a:r>
              <a:rPr lang="en-US" sz="2400" dirty="0">
                <a:latin typeface="+mn-lt"/>
              </a:rPr>
              <a:t>technical counter-measures, limit dust entry, pest control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404664"/>
            <a:ext cx="3528392" cy="36724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Mitigation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Measures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Technical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Threats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97253"/>
              </p:ext>
            </p:extLst>
          </p:nvPr>
        </p:nvGraphicFramePr>
        <p:xfrm>
          <a:off x="467544" y="0"/>
          <a:ext cx="5832648" cy="6869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3688" y="620688"/>
            <a:ext cx="864096" cy="576064"/>
          </a:xfrm>
          <a:prstGeom prst="rect">
            <a:avLst/>
          </a:prstGeom>
          <a:solidFill>
            <a:schemeClr val="accent1">
              <a:tint val="50000"/>
              <a:hueOff val="0"/>
              <a:satOff val="0"/>
              <a:lumOff val="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6712"/>
            <a:ext cx="9144000" cy="15240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Mitigation Measures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Human-Caused Physical Threats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222"/>
              </p:ext>
            </p:extLst>
          </p:nvPr>
        </p:nvGraphicFramePr>
        <p:xfrm>
          <a:off x="179512" y="2132856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and Infrastructure Security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14477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Recovery from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Security Breaches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02847"/>
              </p:ext>
            </p:extLst>
          </p:nvPr>
        </p:nvGraphicFramePr>
        <p:xfrm>
          <a:off x="467544" y="1628801"/>
          <a:ext cx="8229600" cy="52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14747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and Logical Security Integration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229600" cy="459854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umerous detection and prevention devices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M</a:t>
            </a:r>
            <a:r>
              <a:rPr lang="en-US" sz="2800" dirty="0" smtClean="0">
                <a:latin typeface="+mn-lt"/>
              </a:rPr>
              <a:t>ore </a:t>
            </a:r>
            <a:r>
              <a:rPr lang="en-US" sz="2800" dirty="0">
                <a:latin typeface="+mn-lt"/>
              </a:rPr>
              <a:t>effective if</a:t>
            </a:r>
            <a:r>
              <a:rPr lang="en-US" sz="2800" dirty="0" smtClean="0">
                <a:latin typeface="+mn-lt"/>
              </a:rPr>
              <a:t> there is a central </a:t>
            </a:r>
            <a:r>
              <a:rPr lang="en-US" sz="2800" dirty="0">
                <a:latin typeface="+mn-lt"/>
              </a:rPr>
              <a:t>control</a:t>
            </a: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ntegrate automated physical </a:t>
            </a:r>
            <a:r>
              <a:rPr lang="en-US" sz="2800" dirty="0">
                <a:latin typeface="+mn-lt"/>
              </a:rPr>
              <a:t>and logical </a:t>
            </a:r>
            <a:r>
              <a:rPr lang="en-US" sz="2800" dirty="0" smtClean="0">
                <a:latin typeface="+mn-lt"/>
              </a:rPr>
              <a:t>security functions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</a:t>
            </a:r>
            <a:r>
              <a:rPr lang="en-US" sz="1800" dirty="0" smtClean="0">
                <a:latin typeface="+mn-lt"/>
              </a:rPr>
              <a:t>se a single ID card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ingle-step card enrollment and termination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entral ID-management system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</a:t>
            </a:r>
            <a:r>
              <a:rPr lang="en-US" sz="1800" dirty="0" smtClean="0">
                <a:latin typeface="+mn-lt"/>
              </a:rPr>
              <a:t>nified event monitoring and correlation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eed </a:t>
            </a:r>
            <a:r>
              <a:rPr lang="en-US" sz="2800" dirty="0">
                <a:latin typeface="+mn-lt"/>
              </a:rPr>
              <a:t>standards in this area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FIPS 201-1 “</a:t>
            </a:r>
            <a:r>
              <a:rPr lang="en-US" sz="1800" i="1" dirty="0">
                <a:latin typeface="+mn-lt"/>
              </a:rPr>
              <a:t>Personal Identity Verification (PIV) of Federal Employees and Contractors</a:t>
            </a:r>
            <a:r>
              <a:rPr lang="en-US" sz="1800" dirty="0">
                <a:latin typeface="+mn-lt"/>
              </a:rPr>
              <a:t>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2669" r="2429" b="2065"/>
          <a:stretch/>
        </p:blipFill>
        <p:spPr>
          <a:xfrm>
            <a:off x="457629" y="183071"/>
            <a:ext cx="8328848" cy="653333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8000" r="4480" b="2751"/>
          <a:stretch/>
        </p:blipFill>
        <p:spPr>
          <a:xfrm>
            <a:off x="251520" y="260648"/>
            <a:ext cx="8670610" cy="640871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628800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16.6   </a:t>
            </a:r>
            <a:b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Degrees of Security and Control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Protected Areas (FM 3-19.30)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62076"/>
              </p:ext>
            </p:extLst>
          </p:nvPr>
        </p:nvGraphicFramePr>
        <p:xfrm>
          <a:off x="467544" y="1700808"/>
          <a:ext cx="8280920" cy="534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6" name="Document" r:id="rId5" imgW="6083300" imgH="3924300" progId="Word.Document.12">
                  <p:embed/>
                </p:oleObj>
              </mc:Choice>
              <mc:Fallback>
                <p:oleObj name="Document" r:id="rId5" imgW="6083300" imgH="392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700808"/>
                        <a:ext cx="8280920" cy="5341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2337" b="2732"/>
          <a:stretch/>
        </p:blipFill>
        <p:spPr>
          <a:xfrm>
            <a:off x="2516960" y="160186"/>
            <a:ext cx="4700104" cy="651045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5581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104456" cy="5112568"/>
          </a:xfrm>
        </p:spPr>
        <p:txBody>
          <a:bodyPr>
            <a:no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dirty="0">
                <a:latin typeface="+mn-lt"/>
              </a:rPr>
              <a:t>Physical security prevention and mitigation measures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Environmental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Technical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Human-caused physical threats</a:t>
            </a:r>
          </a:p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dirty="0" smtClean="0">
                <a:latin typeface="+mn-lt"/>
              </a:rPr>
              <a:t>Integration of physical and logical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Personal identity verification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800" dirty="0">
                <a:latin typeface="+mn-lt"/>
              </a:rPr>
              <a:t>Use of PIV credentials in physical access control systems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3744416" cy="558924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Overview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Physical security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Natural disasters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Environmental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Technical threats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Human-caused physical threats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Recovery from physical security breaches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474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and Infrastructure Security</a:t>
            </a:r>
            <a:endParaRPr lang="en-AU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2092"/>
              </p:ext>
            </p:extLst>
          </p:nvPr>
        </p:nvGraphicFramePr>
        <p:xfrm>
          <a:off x="457200" y="1905000"/>
          <a:ext cx="8229600" cy="4836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204864"/>
            <a:ext cx="8382000" cy="9906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rotect </a:t>
            </a:r>
            <a:r>
              <a:rPr lang="en-US" dirty="0"/>
              <a:t>physical assets that support the storage and processing of </a:t>
            </a:r>
            <a:r>
              <a:rPr lang="en-US" dirty="0" smtClean="0"/>
              <a:t>information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65075662"/>
              </p:ext>
            </p:extLst>
          </p:nvPr>
        </p:nvGraphicFramePr>
        <p:xfrm>
          <a:off x="251520" y="1916832"/>
          <a:ext cx="861060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Security Threats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891032"/>
              </p:ext>
            </p:extLst>
          </p:nvPr>
        </p:nvGraphicFramePr>
        <p:xfrm>
          <a:off x="468640" y="19205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16.1 </a:t>
            </a:r>
            <a:b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Characteristics of Natural Disasters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47050" y="2597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23292"/>
              </p:ext>
            </p:extLst>
          </p:nvPr>
        </p:nvGraphicFramePr>
        <p:xfrm>
          <a:off x="1115616" y="1628800"/>
          <a:ext cx="7128792" cy="501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4" name="Document" r:id="rId5" imgW="6083300" imgH="4279900" progId="Word.Document.12">
                  <p:embed/>
                </p:oleObj>
              </mc:Choice>
              <mc:Fallback>
                <p:oleObj name="Document" r:id="rId5" imgW="6083300" imgH="427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1628800"/>
                        <a:ext cx="7128792" cy="5015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187624" y="6381328"/>
            <a:ext cx="28605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+mn-lt"/>
              </a:rPr>
              <a:t>Source: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ComputerSite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Engineering, Inc.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76672"/>
            <a:ext cx="2339752" cy="453650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16.2 </a:t>
            </a:r>
            <a:b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Fujita Tornado Intensity Scale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52832"/>
              </p:ext>
            </p:extLst>
          </p:nvPr>
        </p:nvGraphicFramePr>
        <p:xfrm>
          <a:off x="2358030" y="-14257"/>
          <a:ext cx="6784978" cy="68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2" name="Document" r:id="rId5" imgW="6083300" imgH="6134100" progId="Word.Document.12">
                  <p:embed/>
                </p:oleObj>
              </mc:Choice>
              <mc:Fallback>
                <p:oleObj name="Document" r:id="rId5" imgW="6083300" imgH="613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8030" y="-14257"/>
                        <a:ext cx="6784978" cy="684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53336"/>
            <a:ext cx="23920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+mn-lt"/>
              </a:rPr>
              <a:t>(Table is </a:t>
            </a:r>
            <a:r>
              <a:rPr lang="en-US" sz="1050" dirty="0" smtClean="0">
                <a:latin typeface="+mn-lt"/>
              </a:rPr>
              <a:t>on page 510 in the textbook)</a:t>
            </a:r>
            <a:endParaRPr lang="en-US" sz="1050" dirty="0">
              <a:latin typeface="+mn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68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16.3  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Saffir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/Simpson Hurricane Scale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73225"/>
              </p:ext>
            </p:extLst>
          </p:nvPr>
        </p:nvGraphicFramePr>
        <p:xfrm>
          <a:off x="179512" y="2132856"/>
          <a:ext cx="8784976" cy="414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95" name="Document" r:id="rId5" imgW="6083300" imgH="2870200" progId="Word.Document.12">
                  <p:embed/>
                </p:oleObj>
              </mc:Choice>
              <mc:Fallback>
                <p:oleObj name="Document" r:id="rId5" imgW="6083300" imgH="287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2132856"/>
                        <a:ext cx="8784976" cy="4144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6523807"/>
            <a:ext cx="2291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(Table is on page 511 in the textbook)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4978" y="16989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6632"/>
            <a:ext cx="9144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Table 16.4   </a:t>
            </a:r>
            <a:b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Temperature Thresholds for Damage to Computing Resources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8382000" y="2057400"/>
            <a:ext cx="762000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616" y="64886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Source:</a:t>
            </a:r>
            <a:r>
              <a:rPr lang="en-US" dirty="0">
                <a:latin typeface="+mn-lt"/>
              </a:rPr>
              <a:t> Data taken from National Fire Protection Association.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560" y="2204864"/>
            <a:ext cx="10249659" cy="4429393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10465</TotalTime>
  <Words>7693</Words>
  <Application>Microsoft Office PowerPoint</Application>
  <PresentationFormat>On-screen Show (4:3)</PresentationFormat>
  <Paragraphs>833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Executive</vt:lpstr>
      <vt:lpstr>Document</vt:lpstr>
      <vt:lpstr>PowerPoint Presentation</vt:lpstr>
      <vt:lpstr>Chapter 16</vt:lpstr>
      <vt:lpstr>Physical and Infrastructure Security</vt:lpstr>
      <vt:lpstr>Physical Security Overview</vt:lpstr>
      <vt:lpstr>Physical Security Threats</vt:lpstr>
      <vt:lpstr>Table 16.1  Characteristics of Natural Disasters</vt:lpstr>
      <vt:lpstr>Table 16.2    Fujita Tornado Intensity Scale </vt:lpstr>
      <vt:lpstr>Table 16.3    Saffir/Simpson Hurricane Scale </vt:lpstr>
      <vt:lpstr>PowerPoint Presentation</vt:lpstr>
      <vt:lpstr>PowerPoint Presentation</vt:lpstr>
      <vt:lpstr>Table 16.5  Temperature Effects </vt:lpstr>
      <vt:lpstr>Water Damage</vt:lpstr>
      <vt:lpstr>Chemical, Radiological, and Biological Hazards</vt:lpstr>
      <vt:lpstr>Dust and Infestation</vt:lpstr>
      <vt:lpstr>Technical Threats</vt:lpstr>
      <vt:lpstr>Human-Caused Threats</vt:lpstr>
      <vt:lpstr>Physical Security Prevention and Mitigation Measures</vt:lpstr>
      <vt:lpstr>Mitigation Measures  Technical Threats</vt:lpstr>
      <vt:lpstr>Mitigation Measures Human-Caused Physical Threats</vt:lpstr>
      <vt:lpstr>Recovery from  Physical Security Breaches</vt:lpstr>
      <vt:lpstr>Physical and Logical Security Integration</vt:lpstr>
      <vt:lpstr>PowerPoint Presentation</vt:lpstr>
      <vt:lpstr>PowerPoint Presentation</vt:lpstr>
      <vt:lpstr>Table 16.6    Degrees of Security and Control  for Protected Areas (FM 3-19.30) </vt:lpstr>
      <vt:lpstr>PowerPoint Presentation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13 Lecture Overheads</dc:subject>
  <dc:creator>Dr Lawrie Brown</dc:creator>
  <cp:keywords/>
  <dc:description/>
  <cp:lastModifiedBy>Jacoby, Meghan M</cp:lastModifiedBy>
  <cp:revision>116</cp:revision>
  <cp:lastPrinted>2007-07-13T01:28:29Z</cp:lastPrinted>
  <dcterms:created xsi:type="dcterms:W3CDTF">2012-04-05T15:15:47Z</dcterms:created>
  <dcterms:modified xsi:type="dcterms:W3CDTF">2017-11-30T15:49:09Z</dcterms:modified>
  <cp:category/>
</cp:coreProperties>
</file>