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31"/>
  </p:notesMasterIdLst>
  <p:handoutMasterIdLst>
    <p:handoutMasterId r:id="rId32"/>
  </p:handoutMasterIdLst>
  <p:sldIdLst>
    <p:sldId id="405" r:id="rId2"/>
    <p:sldId id="403" r:id="rId3"/>
    <p:sldId id="388" r:id="rId4"/>
    <p:sldId id="363" r:id="rId5"/>
    <p:sldId id="359" r:id="rId6"/>
    <p:sldId id="364" r:id="rId7"/>
    <p:sldId id="390" r:id="rId8"/>
    <p:sldId id="365" r:id="rId9"/>
    <p:sldId id="391" r:id="rId10"/>
    <p:sldId id="366" r:id="rId11"/>
    <p:sldId id="367" r:id="rId12"/>
    <p:sldId id="377" r:id="rId13"/>
    <p:sldId id="378" r:id="rId14"/>
    <p:sldId id="381" r:id="rId15"/>
    <p:sldId id="382" r:id="rId16"/>
    <p:sldId id="383" r:id="rId17"/>
    <p:sldId id="384" r:id="rId18"/>
    <p:sldId id="385" r:id="rId19"/>
    <p:sldId id="393" r:id="rId20"/>
    <p:sldId id="392" r:id="rId21"/>
    <p:sldId id="394" r:id="rId22"/>
    <p:sldId id="395" r:id="rId23"/>
    <p:sldId id="396" r:id="rId24"/>
    <p:sldId id="397" r:id="rId25"/>
    <p:sldId id="398" r:id="rId26"/>
    <p:sldId id="399" r:id="rId27"/>
    <p:sldId id="400" r:id="rId28"/>
    <p:sldId id="401" r:id="rId29"/>
    <p:sldId id="404" r:id="rId30"/>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1F"/>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2"/>
    <p:restoredTop sz="81306" autoAdjust="0"/>
  </p:normalViewPr>
  <p:slideViewPr>
    <p:cSldViewPr>
      <p:cViewPr varScale="1">
        <p:scale>
          <a:sx n="73" d="100"/>
          <a:sy n="73" d="100"/>
        </p:scale>
        <p:origin x="11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
    </p:cViewPr>
  </p:sorterViewPr>
  <p:notesViewPr>
    <p:cSldViewPr>
      <p:cViewPr varScale="1">
        <p:scale>
          <a:sx n="119" d="100"/>
          <a:sy n="119" d="100"/>
        </p:scale>
        <p:origin x="-24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01230-64A7-0D49-A551-D530611CC8FD}"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E98F52AD-8031-114F-B057-537CE50DF4AA}">
      <dgm:prSet/>
      <dgm:spPr>
        <a:solidFill>
          <a:schemeClr val="accent3">
            <a:lumMod val="75000"/>
          </a:schemeClr>
        </a:solidFill>
      </dgm:spPr>
      <dgm:t>
        <a:bodyPr/>
        <a:lstStyle/>
        <a:p>
          <a:pPr rtl="0"/>
          <a:r>
            <a:rPr lang="en-US" b="0" dirty="0" smtClean="0">
              <a:solidFill>
                <a:schemeClr val="bg1"/>
              </a:solidFill>
              <a:latin typeface="+mn-lt"/>
            </a:rPr>
            <a:t>Security awareness, training, and education programs provide four major benefits to organizations:</a:t>
          </a:r>
          <a:endParaRPr lang="en-US" b="0" dirty="0">
            <a:solidFill>
              <a:schemeClr val="bg1"/>
            </a:solidFill>
            <a:latin typeface="+mn-lt"/>
          </a:endParaRPr>
        </a:p>
      </dgm:t>
    </dgm:pt>
    <dgm:pt modelId="{4C1F87E1-1BC2-E04F-A572-D32DB2866693}" type="parTrans" cxnId="{A1A6B251-157E-534D-AF23-47FAB26F6C7B}">
      <dgm:prSet/>
      <dgm:spPr/>
      <dgm:t>
        <a:bodyPr/>
        <a:lstStyle/>
        <a:p>
          <a:endParaRPr lang="en-US"/>
        </a:p>
      </dgm:t>
    </dgm:pt>
    <dgm:pt modelId="{20405A90-2058-B84F-8500-2EB164A0045A}" type="sibTrans" cxnId="{A1A6B251-157E-534D-AF23-47FAB26F6C7B}">
      <dgm:prSet/>
      <dgm:spPr/>
      <dgm:t>
        <a:bodyPr/>
        <a:lstStyle/>
        <a:p>
          <a:endParaRPr lang="en-US"/>
        </a:p>
      </dgm:t>
    </dgm:pt>
    <dgm:pt modelId="{D9B2683A-C306-8543-8C64-D2823EA7D695}">
      <dgm:prSet/>
      <dgm:spPr/>
      <dgm:t>
        <a:bodyPr/>
        <a:lstStyle/>
        <a:p>
          <a:pPr rtl="0"/>
          <a:r>
            <a:rPr lang="en-US" b="0" dirty="0" smtClean="0">
              <a:latin typeface="+mn-lt"/>
            </a:rPr>
            <a:t>Improving employee behavior</a:t>
          </a:r>
          <a:endParaRPr lang="en-US" b="0" dirty="0">
            <a:latin typeface="+mn-lt"/>
          </a:endParaRPr>
        </a:p>
      </dgm:t>
    </dgm:pt>
    <dgm:pt modelId="{9AA4E092-09AE-A54E-9027-AD51662C6BFF}" type="parTrans" cxnId="{D31C55CF-71B8-F843-8B3B-5E181BE0745A}">
      <dgm:prSet/>
      <dgm:spPr/>
      <dgm:t>
        <a:bodyPr/>
        <a:lstStyle/>
        <a:p>
          <a:endParaRPr lang="en-US"/>
        </a:p>
      </dgm:t>
    </dgm:pt>
    <dgm:pt modelId="{7499F3E3-A4BD-FE4C-BD67-F7A744B2C0B5}" type="sibTrans" cxnId="{D31C55CF-71B8-F843-8B3B-5E181BE0745A}">
      <dgm:prSet/>
      <dgm:spPr/>
      <dgm:t>
        <a:bodyPr/>
        <a:lstStyle/>
        <a:p>
          <a:endParaRPr lang="en-US"/>
        </a:p>
      </dgm:t>
    </dgm:pt>
    <dgm:pt modelId="{739FA3E8-8DD2-C844-9196-6BA9B7674C7F}">
      <dgm:prSet/>
      <dgm:spPr/>
      <dgm:t>
        <a:bodyPr/>
        <a:lstStyle/>
        <a:p>
          <a:pPr rtl="0"/>
          <a:r>
            <a:rPr lang="en-US" b="0" dirty="0" smtClean="0">
              <a:latin typeface="+mn-lt"/>
            </a:rPr>
            <a:t>Increasing employee accountability</a:t>
          </a:r>
          <a:endParaRPr lang="en-US" b="0" dirty="0">
            <a:latin typeface="+mn-lt"/>
          </a:endParaRPr>
        </a:p>
      </dgm:t>
    </dgm:pt>
    <dgm:pt modelId="{09CA19C6-031F-9A42-B403-ACBA51ED76A4}" type="parTrans" cxnId="{1210540C-C528-D64A-A861-5434E1566894}">
      <dgm:prSet/>
      <dgm:spPr/>
      <dgm:t>
        <a:bodyPr/>
        <a:lstStyle/>
        <a:p>
          <a:endParaRPr lang="en-US"/>
        </a:p>
      </dgm:t>
    </dgm:pt>
    <dgm:pt modelId="{9DE72CE5-58F0-CA4E-B9F3-AEB836F6D8AD}" type="sibTrans" cxnId="{1210540C-C528-D64A-A861-5434E1566894}">
      <dgm:prSet/>
      <dgm:spPr/>
      <dgm:t>
        <a:bodyPr/>
        <a:lstStyle/>
        <a:p>
          <a:endParaRPr lang="en-US"/>
        </a:p>
      </dgm:t>
    </dgm:pt>
    <dgm:pt modelId="{8AF8C909-147E-734F-A1B0-4AFCA177DF2D}">
      <dgm:prSet/>
      <dgm:spPr/>
      <dgm:t>
        <a:bodyPr/>
        <a:lstStyle/>
        <a:p>
          <a:pPr rtl="0"/>
          <a:r>
            <a:rPr lang="en-US" b="0" dirty="0" smtClean="0">
              <a:latin typeface="+mn-lt"/>
            </a:rPr>
            <a:t>Mitigating liability for employee behavior</a:t>
          </a:r>
          <a:endParaRPr lang="en-US" b="0" dirty="0">
            <a:latin typeface="+mn-lt"/>
          </a:endParaRPr>
        </a:p>
      </dgm:t>
    </dgm:pt>
    <dgm:pt modelId="{E31C84C3-9AD9-4F41-8C03-A1B5D2C72029}" type="parTrans" cxnId="{601AABEA-1C28-2647-B002-EEA5FD56AA8B}">
      <dgm:prSet/>
      <dgm:spPr/>
      <dgm:t>
        <a:bodyPr/>
        <a:lstStyle/>
        <a:p>
          <a:endParaRPr lang="en-US"/>
        </a:p>
      </dgm:t>
    </dgm:pt>
    <dgm:pt modelId="{C4A1C8EB-74CC-454C-99BC-8CD9E91B41B2}" type="sibTrans" cxnId="{601AABEA-1C28-2647-B002-EEA5FD56AA8B}">
      <dgm:prSet/>
      <dgm:spPr/>
      <dgm:t>
        <a:bodyPr/>
        <a:lstStyle/>
        <a:p>
          <a:endParaRPr lang="en-US"/>
        </a:p>
      </dgm:t>
    </dgm:pt>
    <dgm:pt modelId="{A3038D41-3ADC-1C4B-ADE4-EE35BED171AF}">
      <dgm:prSet/>
      <dgm:spPr/>
      <dgm:t>
        <a:bodyPr/>
        <a:lstStyle/>
        <a:p>
          <a:pPr rtl="0"/>
          <a:r>
            <a:rPr lang="en-US" b="0" dirty="0" smtClean="0">
              <a:latin typeface="+mn-lt"/>
            </a:rPr>
            <a:t>Complying with regulations and contractual obligations</a:t>
          </a:r>
          <a:endParaRPr lang="en-US" b="0" dirty="0">
            <a:latin typeface="+mn-lt"/>
          </a:endParaRPr>
        </a:p>
      </dgm:t>
    </dgm:pt>
    <dgm:pt modelId="{CB837BCA-EF17-A243-9F36-AC90CA71B36C}" type="parTrans" cxnId="{141FF375-E975-4341-84C1-61BF8403DBDC}">
      <dgm:prSet/>
      <dgm:spPr/>
      <dgm:t>
        <a:bodyPr/>
        <a:lstStyle/>
        <a:p>
          <a:endParaRPr lang="en-US"/>
        </a:p>
      </dgm:t>
    </dgm:pt>
    <dgm:pt modelId="{E4A71018-A97C-8042-A90E-4AFF949358E7}" type="sibTrans" cxnId="{141FF375-E975-4341-84C1-61BF8403DBDC}">
      <dgm:prSet/>
      <dgm:spPr/>
      <dgm:t>
        <a:bodyPr/>
        <a:lstStyle/>
        <a:p>
          <a:endParaRPr lang="en-US"/>
        </a:p>
      </dgm:t>
    </dgm:pt>
    <dgm:pt modelId="{47639D36-84E6-3648-9E3C-94A67F82630A}" type="pres">
      <dgm:prSet presAssocID="{D3B01230-64A7-0D49-A551-D530611CC8FD}" presName="Name0" presStyleCnt="0">
        <dgm:presLayoutVars>
          <dgm:dir/>
          <dgm:animLvl val="lvl"/>
          <dgm:resizeHandles val="exact"/>
        </dgm:presLayoutVars>
      </dgm:prSet>
      <dgm:spPr/>
      <dgm:t>
        <a:bodyPr/>
        <a:lstStyle/>
        <a:p>
          <a:endParaRPr lang="en-US"/>
        </a:p>
      </dgm:t>
    </dgm:pt>
    <dgm:pt modelId="{6ABE1378-A770-8146-9D5D-86056EA807A2}" type="pres">
      <dgm:prSet presAssocID="{E98F52AD-8031-114F-B057-537CE50DF4AA}" presName="composite" presStyleCnt="0"/>
      <dgm:spPr/>
    </dgm:pt>
    <dgm:pt modelId="{A3B862CA-3098-EB4E-81FA-DE474921D68B}" type="pres">
      <dgm:prSet presAssocID="{E98F52AD-8031-114F-B057-537CE50DF4AA}" presName="parTx" presStyleLbl="node1" presStyleIdx="0" presStyleCnt="1">
        <dgm:presLayoutVars>
          <dgm:chMax val="0"/>
          <dgm:chPref val="0"/>
          <dgm:bulletEnabled val="1"/>
        </dgm:presLayoutVars>
      </dgm:prSet>
      <dgm:spPr/>
      <dgm:t>
        <a:bodyPr/>
        <a:lstStyle/>
        <a:p>
          <a:endParaRPr lang="en-US"/>
        </a:p>
      </dgm:t>
    </dgm:pt>
    <dgm:pt modelId="{4DF32B34-2E43-234E-B56F-E2BF96F6D0D5}" type="pres">
      <dgm:prSet presAssocID="{E98F52AD-8031-114F-B057-537CE50DF4AA}" presName="desTx" presStyleLbl="revTx" presStyleIdx="0" presStyleCnt="1" custLinFactNeighborX="9259" custLinFactNeighborY="1075">
        <dgm:presLayoutVars>
          <dgm:bulletEnabled val="1"/>
        </dgm:presLayoutVars>
      </dgm:prSet>
      <dgm:spPr/>
      <dgm:t>
        <a:bodyPr/>
        <a:lstStyle/>
        <a:p>
          <a:endParaRPr lang="en-US"/>
        </a:p>
      </dgm:t>
    </dgm:pt>
  </dgm:ptLst>
  <dgm:cxnLst>
    <dgm:cxn modelId="{41D9DF10-A3B6-504C-9F46-35888C56196A}" type="presOf" srcId="{D9B2683A-C306-8543-8C64-D2823EA7D695}" destId="{4DF32B34-2E43-234E-B56F-E2BF96F6D0D5}" srcOrd="0" destOrd="0" presId="urn:microsoft.com/office/officeart/2005/8/layout/chevron1"/>
    <dgm:cxn modelId="{D31C55CF-71B8-F843-8B3B-5E181BE0745A}" srcId="{E98F52AD-8031-114F-B057-537CE50DF4AA}" destId="{D9B2683A-C306-8543-8C64-D2823EA7D695}" srcOrd="0" destOrd="0" parTransId="{9AA4E092-09AE-A54E-9027-AD51662C6BFF}" sibTransId="{7499F3E3-A4BD-FE4C-BD67-F7A744B2C0B5}"/>
    <dgm:cxn modelId="{1210540C-C528-D64A-A861-5434E1566894}" srcId="{E98F52AD-8031-114F-B057-537CE50DF4AA}" destId="{739FA3E8-8DD2-C844-9196-6BA9B7674C7F}" srcOrd="1" destOrd="0" parTransId="{09CA19C6-031F-9A42-B403-ACBA51ED76A4}" sibTransId="{9DE72CE5-58F0-CA4E-B9F3-AEB836F6D8AD}"/>
    <dgm:cxn modelId="{7666B7D7-CC2E-8F4D-8117-5818053C1782}" type="presOf" srcId="{739FA3E8-8DD2-C844-9196-6BA9B7674C7F}" destId="{4DF32B34-2E43-234E-B56F-E2BF96F6D0D5}" srcOrd="0" destOrd="1" presId="urn:microsoft.com/office/officeart/2005/8/layout/chevron1"/>
    <dgm:cxn modelId="{601AABEA-1C28-2647-B002-EEA5FD56AA8B}" srcId="{E98F52AD-8031-114F-B057-537CE50DF4AA}" destId="{8AF8C909-147E-734F-A1B0-4AFCA177DF2D}" srcOrd="2" destOrd="0" parTransId="{E31C84C3-9AD9-4F41-8C03-A1B5D2C72029}" sibTransId="{C4A1C8EB-74CC-454C-99BC-8CD9E91B41B2}"/>
    <dgm:cxn modelId="{EA3AC721-9A0A-A342-B920-90EB398A9CA4}" type="presOf" srcId="{8AF8C909-147E-734F-A1B0-4AFCA177DF2D}" destId="{4DF32B34-2E43-234E-B56F-E2BF96F6D0D5}" srcOrd="0" destOrd="2" presId="urn:microsoft.com/office/officeart/2005/8/layout/chevron1"/>
    <dgm:cxn modelId="{A1A6B251-157E-534D-AF23-47FAB26F6C7B}" srcId="{D3B01230-64A7-0D49-A551-D530611CC8FD}" destId="{E98F52AD-8031-114F-B057-537CE50DF4AA}" srcOrd="0" destOrd="0" parTransId="{4C1F87E1-1BC2-E04F-A572-D32DB2866693}" sibTransId="{20405A90-2058-B84F-8500-2EB164A0045A}"/>
    <dgm:cxn modelId="{C6429C16-26A8-E744-9EA8-1862F4756783}" type="presOf" srcId="{D3B01230-64A7-0D49-A551-D530611CC8FD}" destId="{47639D36-84E6-3648-9E3C-94A67F82630A}" srcOrd="0" destOrd="0" presId="urn:microsoft.com/office/officeart/2005/8/layout/chevron1"/>
    <dgm:cxn modelId="{CE19ABBC-7E79-004B-A4C3-5391B184C24C}" type="presOf" srcId="{A3038D41-3ADC-1C4B-ADE4-EE35BED171AF}" destId="{4DF32B34-2E43-234E-B56F-E2BF96F6D0D5}" srcOrd="0" destOrd="3" presId="urn:microsoft.com/office/officeart/2005/8/layout/chevron1"/>
    <dgm:cxn modelId="{141FF375-E975-4341-84C1-61BF8403DBDC}" srcId="{E98F52AD-8031-114F-B057-537CE50DF4AA}" destId="{A3038D41-3ADC-1C4B-ADE4-EE35BED171AF}" srcOrd="3" destOrd="0" parTransId="{CB837BCA-EF17-A243-9F36-AC90CA71B36C}" sibTransId="{E4A71018-A97C-8042-A90E-4AFF949358E7}"/>
    <dgm:cxn modelId="{1E0368DB-368E-B345-8C95-24A55665356D}" type="presOf" srcId="{E98F52AD-8031-114F-B057-537CE50DF4AA}" destId="{A3B862CA-3098-EB4E-81FA-DE474921D68B}" srcOrd="0" destOrd="0" presId="urn:microsoft.com/office/officeart/2005/8/layout/chevron1"/>
    <dgm:cxn modelId="{55F08A39-3BD6-7745-BCCE-8213E7589D3D}" type="presParOf" srcId="{47639D36-84E6-3648-9E3C-94A67F82630A}" destId="{6ABE1378-A770-8146-9D5D-86056EA807A2}" srcOrd="0" destOrd="0" presId="urn:microsoft.com/office/officeart/2005/8/layout/chevron1"/>
    <dgm:cxn modelId="{708943FF-5850-A948-AEF4-3EAC2C108925}" type="presParOf" srcId="{6ABE1378-A770-8146-9D5D-86056EA807A2}" destId="{A3B862CA-3098-EB4E-81FA-DE474921D68B}" srcOrd="0" destOrd="0" presId="urn:microsoft.com/office/officeart/2005/8/layout/chevron1"/>
    <dgm:cxn modelId="{75649CDF-8EF1-2743-B89C-EA9BA7B77000}" type="presParOf" srcId="{6ABE1378-A770-8146-9D5D-86056EA807A2}" destId="{4DF32B34-2E43-234E-B56F-E2BF96F6D0D5}"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F8D1E9-033C-AF4B-ABE6-2D685624706B}" type="doc">
      <dgm:prSet loTypeId="urn:microsoft.com/office/officeart/2005/8/layout/process5" loCatId="process" qsTypeId="urn:microsoft.com/office/officeart/2005/8/quickstyle/simple4" qsCatId="simple" csTypeId="urn:microsoft.com/office/officeart/2005/8/colors/accent6_3" csCatId="accent6" phldr="1"/>
      <dgm:spPr/>
      <dgm:t>
        <a:bodyPr/>
        <a:lstStyle/>
        <a:p>
          <a:endParaRPr lang="en-US"/>
        </a:p>
      </dgm:t>
    </dgm:pt>
    <dgm:pt modelId="{63D0BBE0-7CBF-B849-947C-05D15F2C7F7A}">
      <dgm:prSet phldrT="[Text]"/>
      <dgm:spPr>
        <a:solidFill>
          <a:schemeClr val="accent3">
            <a:lumMod val="75000"/>
          </a:schemeClr>
        </a:solidFill>
      </dgm:spPr>
      <dgm:t>
        <a:bodyPr/>
        <a:lstStyle/>
        <a:p>
          <a:r>
            <a:rPr lang="en-US" b="1" dirty="0" smtClean="0">
              <a:solidFill>
                <a:schemeClr val="tx1"/>
              </a:solidFill>
              <a:latin typeface="+mj-lt"/>
              <a:ea typeface="+mn-ea"/>
            </a:rPr>
            <a:t>Detail how to identify the cause</a:t>
          </a:r>
          <a:endParaRPr lang="en-US" b="1" dirty="0">
            <a:solidFill>
              <a:schemeClr val="tx1"/>
            </a:solidFill>
            <a:latin typeface="+mj-lt"/>
          </a:endParaRPr>
        </a:p>
      </dgm:t>
    </dgm:pt>
    <dgm:pt modelId="{5F88B450-0E49-864A-8384-048F56EA190D}" type="parTrans" cxnId="{ED718A4B-03F6-8C4F-82E7-D6C3108EDC41}">
      <dgm:prSet/>
      <dgm:spPr/>
      <dgm:t>
        <a:bodyPr/>
        <a:lstStyle/>
        <a:p>
          <a:endParaRPr lang="en-US"/>
        </a:p>
      </dgm:t>
    </dgm:pt>
    <dgm:pt modelId="{A9FB0DF1-2381-B445-BEBE-0FC699F71169}" type="sibTrans" cxnId="{ED718A4B-03F6-8C4F-82E7-D6C3108EDC41}">
      <dgm:prSet/>
      <dgm:spPr>
        <a:solidFill>
          <a:schemeClr val="accent5">
            <a:lumMod val="75000"/>
          </a:schemeClr>
        </a:solidFill>
      </dgm:spPr>
      <dgm:t>
        <a:bodyPr/>
        <a:lstStyle/>
        <a:p>
          <a:endParaRPr lang="en-US" dirty="0"/>
        </a:p>
      </dgm:t>
    </dgm:pt>
    <dgm:pt modelId="{C0C0BA81-FC72-8C42-9A67-F9A4894D1A18}">
      <dgm:prSet/>
      <dgm:spPr>
        <a:solidFill>
          <a:schemeClr val="accent3">
            <a:lumMod val="75000"/>
          </a:schemeClr>
        </a:solidFill>
      </dgm:spPr>
      <dgm:t>
        <a:bodyPr/>
        <a:lstStyle/>
        <a:p>
          <a:r>
            <a:rPr lang="en-US" b="1" dirty="0" smtClean="0">
              <a:solidFill>
                <a:schemeClr val="tx1"/>
              </a:solidFill>
              <a:latin typeface="+mj-lt"/>
              <a:ea typeface="+mn-ea"/>
            </a:rPr>
            <a:t>Describe the action taken to recover from the incident</a:t>
          </a:r>
        </a:p>
      </dgm:t>
    </dgm:pt>
    <dgm:pt modelId="{CB79280B-39F2-8A4E-8B19-0F07018CABC4}" type="parTrans" cxnId="{B59CB022-4E02-D04E-968B-88372AABC0DC}">
      <dgm:prSet/>
      <dgm:spPr/>
      <dgm:t>
        <a:bodyPr/>
        <a:lstStyle/>
        <a:p>
          <a:endParaRPr lang="en-US"/>
        </a:p>
      </dgm:t>
    </dgm:pt>
    <dgm:pt modelId="{91AF4FA3-FF0D-444F-8D3D-BD2CF8040A77}" type="sibTrans" cxnId="{B59CB022-4E02-D04E-968B-88372AABC0DC}">
      <dgm:prSet/>
      <dgm:spPr>
        <a:solidFill>
          <a:schemeClr val="accent5">
            <a:lumMod val="75000"/>
          </a:schemeClr>
        </a:solidFill>
      </dgm:spPr>
      <dgm:t>
        <a:bodyPr/>
        <a:lstStyle/>
        <a:p>
          <a:endParaRPr lang="en-US" dirty="0"/>
        </a:p>
      </dgm:t>
    </dgm:pt>
    <dgm:pt modelId="{807C4FDE-A197-A84C-A32E-0ACD2006F9D0}">
      <dgm:prSet/>
      <dgm:spPr>
        <a:solidFill>
          <a:schemeClr val="accent3">
            <a:lumMod val="75000"/>
          </a:schemeClr>
        </a:solidFill>
      </dgm:spPr>
      <dgm:t>
        <a:bodyPr/>
        <a:lstStyle/>
        <a:p>
          <a:r>
            <a:rPr lang="en-US" b="1" dirty="0" smtClean="0">
              <a:solidFill>
                <a:schemeClr val="tx1"/>
              </a:solidFill>
              <a:latin typeface="+mj-lt"/>
              <a:ea typeface="+mn-ea"/>
            </a:rPr>
            <a:t>Identify typical categories of incidents and the approach taken to respond to them</a:t>
          </a:r>
        </a:p>
      </dgm:t>
    </dgm:pt>
    <dgm:pt modelId="{357A3EAC-D9A9-E84A-9401-77BC8CA47A9C}" type="parTrans" cxnId="{DCB4BC16-7503-DE40-A20C-CB86B0BF5597}">
      <dgm:prSet/>
      <dgm:spPr/>
      <dgm:t>
        <a:bodyPr/>
        <a:lstStyle/>
        <a:p>
          <a:endParaRPr lang="en-US"/>
        </a:p>
      </dgm:t>
    </dgm:pt>
    <dgm:pt modelId="{522C2BFA-FB37-7F4A-B13C-951D4482825B}" type="sibTrans" cxnId="{DCB4BC16-7503-DE40-A20C-CB86B0BF5597}">
      <dgm:prSet/>
      <dgm:spPr>
        <a:solidFill>
          <a:schemeClr val="accent5">
            <a:lumMod val="75000"/>
          </a:schemeClr>
        </a:solidFill>
      </dgm:spPr>
      <dgm:t>
        <a:bodyPr/>
        <a:lstStyle/>
        <a:p>
          <a:endParaRPr lang="en-US" dirty="0"/>
        </a:p>
      </dgm:t>
    </dgm:pt>
    <dgm:pt modelId="{ABC5828A-51B3-1848-BED0-1CF94AE4CB4E}">
      <dgm:prSet/>
      <dgm:spPr>
        <a:solidFill>
          <a:schemeClr val="accent3">
            <a:lumMod val="75000"/>
          </a:schemeClr>
        </a:solidFill>
      </dgm:spPr>
      <dgm:t>
        <a:bodyPr/>
        <a:lstStyle/>
        <a:p>
          <a:r>
            <a:rPr lang="en-US" b="1" dirty="0" smtClean="0">
              <a:solidFill>
                <a:schemeClr val="tx1"/>
              </a:solidFill>
              <a:latin typeface="+mj-lt"/>
              <a:ea typeface="+mn-ea"/>
            </a:rPr>
            <a:t>Identify management personnel responsible for making critical decisions and how to contact them</a:t>
          </a:r>
        </a:p>
      </dgm:t>
    </dgm:pt>
    <dgm:pt modelId="{517FF4D0-012E-874E-AC02-1CBF70ECFE4E}" type="parTrans" cxnId="{3AF7C963-69A6-2849-B887-9548D946246A}">
      <dgm:prSet/>
      <dgm:spPr/>
      <dgm:t>
        <a:bodyPr/>
        <a:lstStyle/>
        <a:p>
          <a:endParaRPr lang="en-US"/>
        </a:p>
      </dgm:t>
    </dgm:pt>
    <dgm:pt modelId="{B7D51FAC-7A6D-134D-BE6B-528F34D8C3EB}" type="sibTrans" cxnId="{3AF7C963-69A6-2849-B887-9548D946246A}">
      <dgm:prSet/>
      <dgm:spPr>
        <a:solidFill>
          <a:schemeClr val="accent5">
            <a:lumMod val="75000"/>
          </a:schemeClr>
        </a:solidFill>
      </dgm:spPr>
      <dgm:t>
        <a:bodyPr/>
        <a:lstStyle/>
        <a:p>
          <a:endParaRPr lang="en-US" dirty="0"/>
        </a:p>
      </dgm:t>
    </dgm:pt>
    <dgm:pt modelId="{94AC4611-CFCF-F24B-9D6E-F20FB3D3CC9D}">
      <dgm:prSet/>
      <dgm:spPr>
        <a:solidFill>
          <a:schemeClr val="accent3">
            <a:lumMod val="75000"/>
          </a:schemeClr>
        </a:solidFill>
      </dgm:spPr>
      <dgm:t>
        <a:bodyPr/>
        <a:lstStyle/>
        <a:p>
          <a:r>
            <a:rPr lang="en-US" b="1" dirty="0" smtClean="0">
              <a:solidFill>
                <a:schemeClr val="tx1"/>
              </a:solidFill>
              <a:latin typeface="+mj-lt"/>
              <a:ea typeface="+mn-ea"/>
            </a:rPr>
            <a:t>Identify the circumstances when security breaches should be reported to third parties such as the police or relevant CERT</a:t>
          </a:r>
          <a:endParaRPr lang="en-US" b="1" dirty="0">
            <a:solidFill>
              <a:schemeClr val="tx1"/>
            </a:solidFill>
            <a:latin typeface="+mj-lt"/>
            <a:ea typeface="+mn-ea"/>
          </a:endParaRPr>
        </a:p>
      </dgm:t>
    </dgm:pt>
    <dgm:pt modelId="{4F2CBE52-56C4-E449-AA84-FC003D13F294}" type="parTrans" cxnId="{5F776AC4-3A30-3740-A5DD-2C3D0AB37A43}">
      <dgm:prSet/>
      <dgm:spPr/>
      <dgm:t>
        <a:bodyPr/>
        <a:lstStyle/>
        <a:p>
          <a:endParaRPr lang="en-US"/>
        </a:p>
      </dgm:t>
    </dgm:pt>
    <dgm:pt modelId="{437CABBA-7418-E040-A32D-CA8E8567B8FD}" type="sibTrans" cxnId="{5F776AC4-3A30-3740-A5DD-2C3D0AB37A43}">
      <dgm:prSet/>
      <dgm:spPr/>
      <dgm:t>
        <a:bodyPr/>
        <a:lstStyle/>
        <a:p>
          <a:endParaRPr lang="en-US"/>
        </a:p>
      </dgm:t>
    </dgm:pt>
    <dgm:pt modelId="{F1BA4162-1F23-6546-B49C-C1E4EC89BA6C}" type="pres">
      <dgm:prSet presAssocID="{E8F8D1E9-033C-AF4B-ABE6-2D685624706B}" presName="diagram" presStyleCnt="0">
        <dgm:presLayoutVars>
          <dgm:dir/>
          <dgm:resizeHandles val="exact"/>
        </dgm:presLayoutVars>
      </dgm:prSet>
      <dgm:spPr/>
      <dgm:t>
        <a:bodyPr/>
        <a:lstStyle/>
        <a:p>
          <a:endParaRPr lang="en-US"/>
        </a:p>
      </dgm:t>
    </dgm:pt>
    <dgm:pt modelId="{8CE81147-3E61-D549-96F3-044C721ED7DF}" type="pres">
      <dgm:prSet presAssocID="{63D0BBE0-7CBF-B849-947C-05D15F2C7F7A}" presName="node" presStyleLbl="node1" presStyleIdx="0" presStyleCnt="5">
        <dgm:presLayoutVars>
          <dgm:bulletEnabled val="1"/>
        </dgm:presLayoutVars>
      </dgm:prSet>
      <dgm:spPr/>
      <dgm:t>
        <a:bodyPr/>
        <a:lstStyle/>
        <a:p>
          <a:endParaRPr lang="en-US"/>
        </a:p>
      </dgm:t>
    </dgm:pt>
    <dgm:pt modelId="{68782935-D512-FE40-9172-49DFEA7FB8BB}" type="pres">
      <dgm:prSet presAssocID="{A9FB0DF1-2381-B445-BEBE-0FC699F71169}" presName="sibTrans" presStyleLbl="sibTrans2D1" presStyleIdx="0" presStyleCnt="4"/>
      <dgm:spPr/>
      <dgm:t>
        <a:bodyPr/>
        <a:lstStyle/>
        <a:p>
          <a:endParaRPr lang="en-US"/>
        </a:p>
      </dgm:t>
    </dgm:pt>
    <dgm:pt modelId="{778BBD25-AF29-2940-9093-D23FA8C3AB56}" type="pres">
      <dgm:prSet presAssocID="{A9FB0DF1-2381-B445-BEBE-0FC699F71169}" presName="connectorText" presStyleLbl="sibTrans2D1" presStyleIdx="0" presStyleCnt="4"/>
      <dgm:spPr/>
      <dgm:t>
        <a:bodyPr/>
        <a:lstStyle/>
        <a:p>
          <a:endParaRPr lang="en-US"/>
        </a:p>
      </dgm:t>
    </dgm:pt>
    <dgm:pt modelId="{B75339E2-771F-0C41-8E8C-696225FCD0F9}" type="pres">
      <dgm:prSet presAssocID="{C0C0BA81-FC72-8C42-9A67-F9A4894D1A18}" presName="node" presStyleLbl="node1" presStyleIdx="1" presStyleCnt="5">
        <dgm:presLayoutVars>
          <dgm:bulletEnabled val="1"/>
        </dgm:presLayoutVars>
      </dgm:prSet>
      <dgm:spPr/>
      <dgm:t>
        <a:bodyPr/>
        <a:lstStyle/>
        <a:p>
          <a:endParaRPr lang="en-US"/>
        </a:p>
      </dgm:t>
    </dgm:pt>
    <dgm:pt modelId="{8CA52DBD-6741-0843-A682-C8F2592C81EA}" type="pres">
      <dgm:prSet presAssocID="{91AF4FA3-FF0D-444F-8D3D-BD2CF8040A77}" presName="sibTrans" presStyleLbl="sibTrans2D1" presStyleIdx="1" presStyleCnt="4"/>
      <dgm:spPr/>
      <dgm:t>
        <a:bodyPr/>
        <a:lstStyle/>
        <a:p>
          <a:endParaRPr lang="en-US"/>
        </a:p>
      </dgm:t>
    </dgm:pt>
    <dgm:pt modelId="{AAE002C8-A97F-D847-A4F6-42ACF28305BE}" type="pres">
      <dgm:prSet presAssocID="{91AF4FA3-FF0D-444F-8D3D-BD2CF8040A77}" presName="connectorText" presStyleLbl="sibTrans2D1" presStyleIdx="1" presStyleCnt="4"/>
      <dgm:spPr/>
      <dgm:t>
        <a:bodyPr/>
        <a:lstStyle/>
        <a:p>
          <a:endParaRPr lang="en-US"/>
        </a:p>
      </dgm:t>
    </dgm:pt>
    <dgm:pt modelId="{0A2BACEE-51DD-7041-A94F-F8BD935BBF47}" type="pres">
      <dgm:prSet presAssocID="{807C4FDE-A197-A84C-A32E-0ACD2006F9D0}" presName="node" presStyleLbl="node1" presStyleIdx="2" presStyleCnt="5">
        <dgm:presLayoutVars>
          <dgm:bulletEnabled val="1"/>
        </dgm:presLayoutVars>
      </dgm:prSet>
      <dgm:spPr/>
      <dgm:t>
        <a:bodyPr/>
        <a:lstStyle/>
        <a:p>
          <a:endParaRPr lang="en-US"/>
        </a:p>
      </dgm:t>
    </dgm:pt>
    <dgm:pt modelId="{DC305302-0CF4-0844-B77F-41669CF4A53D}" type="pres">
      <dgm:prSet presAssocID="{522C2BFA-FB37-7F4A-B13C-951D4482825B}" presName="sibTrans" presStyleLbl="sibTrans2D1" presStyleIdx="2" presStyleCnt="4"/>
      <dgm:spPr/>
      <dgm:t>
        <a:bodyPr/>
        <a:lstStyle/>
        <a:p>
          <a:endParaRPr lang="en-US"/>
        </a:p>
      </dgm:t>
    </dgm:pt>
    <dgm:pt modelId="{E3990542-AA70-D34F-AE75-0504EFEC07C9}" type="pres">
      <dgm:prSet presAssocID="{522C2BFA-FB37-7F4A-B13C-951D4482825B}" presName="connectorText" presStyleLbl="sibTrans2D1" presStyleIdx="2" presStyleCnt="4"/>
      <dgm:spPr/>
      <dgm:t>
        <a:bodyPr/>
        <a:lstStyle/>
        <a:p>
          <a:endParaRPr lang="en-US"/>
        </a:p>
      </dgm:t>
    </dgm:pt>
    <dgm:pt modelId="{2FBE4073-87AC-B446-A8F4-11C5C3886F8D}" type="pres">
      <dgm:prSet presAssocID="{ABC5828A-51B3-1848-BED0-1CF94AE4CB4E}" presName="node" presStyleLbl="node1" presStyleIdx="3" presStyleCnt="5">
        <dgm:presLayoutVars>
          <dgm:bulletEnabled val="1"/>
        </dgm:presLayoutVars>
      </dgm:prSet>
      <dgm:spPr/>
      <dgm:t>
        <a:bodyPr/>
        <a:lstStyle/>
        <a:p>
          <a:endParaRPr lang="en-US"/>
        </a:p>
      </dgm:t>
    </dgm:pt>
    <dgm:pt modelId="{43BB7270-12DB-B54E-AFE2-5476AF6EC1C0}" type="pres">
      <dgm:prSet presAssocID="{B7D51FAC-7A6D-134D-BE6B-528F34D8C3EB}" presName="sibTrans" presStyleLbl="sibTrans2D1" presStyleIdx="3" presStyleCnt="4"/>
      <dgm:spPr/>
      <dgm:t>
        <a:bodyPr/>
        <a:lstStyle/>
        <a:p>
          <a:endParaRPr lang="en-US"/>
        </a:p>
      </dgm:t>
    </dgm:pt>
    <dgm:pt modelId="{45F87EFA-780E-8F40-9B89-34A980C86158}" type="pres">
      <dgm:prSet presAssocID="{B7D51FAC-7A6D-134D-BE6B-528F34D8C3EB}" presName="connectorText" presStyleLbl="sibTrans2D1" presStyleIdx="3" presStyleCnt="4"/>
      <dgm:spPr/>
      <dgm:t>
        <a:bodyPr/>
        <a:lstStyle/>
        <a:p>
          <a:endParaRPr lang="en-US"/>
        </a:p>
      </dgm:t>
    </dgm:pt>
    <dgm:pt modelId="{75D7E6B4-BEC8-4141-9968-F7AA366D1ED8}" type="pres">
      <dgm:prSet presAssocID="{94AC4611-CFCF-F24B-9D6E-F20FB3D3CC9D}" presName="node" presStyleLbl="node1" presStyleIdx="4" presStyleCnt="5">
        <dgm:presLayoutVars>
          <dgm:bulletEnabled val="1"/>
        </dgm:presLayoutVars>
      </dgm:prSet>
      <dgm:spPr/>
      <dgm:t>
        <a:bodyPr/>
        <a:lstStyle/>
        <a:p>
          <a:endParaRPr lang="en-US"/>
        </a:p>
      </dgm:t>
    </dgm:pt>
  </dgm:ptLst>
  <dgm:cxnLst>
    <dgm:cxn modelId="{773B28EC-55A3-AB4A-81E6-15975E9FAD8B}" type="presOf" srcId="{522C2BFA-FB37-7F4A-B13C-951D4482825B}" destId="{DC305302-0CF4-0844-B77F-41669CF4A53D}" srcOrd="0" destOrd="0" presId="urn:microsoft.com/office/officeart/2005/8/layout/process5"/>
    <dgm:cxn modelId="{52CED542-B9CE-E143-B31E-ABF509F43715}" type="presOf" srcId="{94AC4611-CFCF-F24B-9D6E-F20FB3D3CC9D}" destId="{75D7E6B4-BEC8-4141-9968-F7AA366D1ED8}" srcOrd="0" destOrd="0" presId="urn:microsoft.com/office/officeart/2005/8/layout/process5"/>
    <dgm:cxn modelId="{DA5D004C-1AAA-FC40-A59F-A14603733800}" type="presOf" srcId="{A9FB0DF1-2381-B445-BEBE-0FC699F71169}" destId="{778BBD25-AF29-2940-9093-D23FA8C3AB56}" srcOrd="1" destOrd="0" presId="urn:microsoft.com/office/officeart/2005/8/layout/process5"/>
    <dgm:cxn modelId="{A12678CD-F503-C148-8FB7-0079CD600F5A}" type="presOf" srcId="{E8F8D1E9-033C-AF4B-ABE6-2D685624706B}" destId="{F1BA4162-1F23-6546-B49C-C1E4EC89BA6C}" srcOrd="0" destOrd="0" presId="urn:microsoft.com/office/officeart/2005/8/layout/process5"/>
    <dgm:cxn modelId="{16ADFE1D-ED81-BE43-AAF8-78515ED5F1F5}" type="presOf" srcId="{63D0BBE0-7CBF-B849-947C-05D15F2C7F7A}" destId="{8CE81147-3E61-D549-96F3-044C721ED7DF}" srcOrd="0" destOrd="0" presId="urn:microsoft.com/office/officeart/2005/8/layout/process5"/>
    <dgm:cxn modelId="{FDA546D5-9DA7-FB4A-941D-1DE8B3ED5A39}" type="presOf" srcId="{ABC5828A-51B3-1848-BED0-1CF94AE4CB4E}" destId="{2FBE4073-87AC-B446-A8F4-11C5C3886F8D}" srcOrd="0" destOrd="0" presId="urn:microsoft.com/office/officeart/2005/8/layout/process5"/>
    <dgm:cxn modelId="{FB6E238F-1ACE-6947-9268-FAB584D92408}" type="presOf" srcId="{91AF4FA3-FF0D-444F-8D3D-BD2CF8040A77}" destId="{AAE002C8-A97F-D847-A4F6-42ACF28305BE}" srcOrd="1" destOrd="0" presId="urn:microsoft.com/office/officeart/2005/8/layout/process5"/>
    <dgm:cxn modelId="{3AF7C963-69A6-2849-B887-9548D946246A}" srcId="{E8F8D1E9-033C-AF4B-ABE6-2D685624706B}" destId="{ABC5828A-51B3-1848-BED0-1CF94AE4CB4E}" srcOrd="3" destOrd="0" parTransId="{517FF4D0-012E-874E-AC02-1CBF70ECFE4E}" sibTransId="{B7D51FAC-7A6D-134D-BE6B-528F34D8C3EB}"/>
    <dgm:cxn modelId="{FCDE1B69-0BC0-2F41-B17B-F635E7225C0E}" type="presOf" srcId="{B7D51FAC-7A6D-134D-BE6B-528F34D8C3EB}" destId="{43BB7270-12DB-B54E-AFE2-5476AF6EC1C0}" srcOrd="0" destOrd="0" presId="urn:microsoft.com/office/officeart/2005/8/layout/process5"/>
    <dgm:cxn modelId="{DCB4BC16-7503-DE40-A20C-CB86B0BF5597}" srcId="{E8F8D1E9-033C-AF4B-ABE6-2D685624706B}" destId="{807C4FDE-A197-A84C-A32E-0ACD2006F9D0}" srcOrd="2" destOrd="0" parTransId="{357A3EAC-D9A9-E84A-9401-77BC8CA47A9C}" sibTransId="{522C2BFA-FB37-7F4A-B13C-951D4482825B}"/>
    <dgm:cxn modelId="{B59CB022-4E02-D04E-968B-88372AABC0DC}" srcId="{E8F8D1E9-033C-AF4B-ABE6-2D685624706B}" destId="{C0C0BA81-FC72-8C42-9A67-F9A4894D1A18}" srcOrd="1" destOrd="0" parTransId="{CB79280B-39F2-8A4E-8B19-0F07018CABC4}" sibTransId="{91AF4FA3-FF0D-444F-8D3D-BD2CF8040A77}"/>
    <dgm:cxn modelId="{953E54C5-8E4C-FA4C-BE1D-44273F77F09B}" type="presOf" srcId="{91AF4FA3-FF0D-444F-8D3D-BD2CF8040A77}" destId="{8CA52DBD-6741-0843-A682-C8F2592C81EA}" srcOrd="0" destOrd="0" presId="urn:microsoft.com/office/officeart/2005/8/layout/process5"/>
    <dgm:cxn modelId="{E3205733-FFCC-A345-BD57-F94CEE7498FB}" type="presOf" srcId="{B7D51FAC-7A6D-134D-BE6B-528F34D8C3EB}" destId="{45F87EFA-780E-8F40-9B89-34A980C86158}" srcOrd="1" destOrd="0" presId="urn:microsoft.com/office/officeart/2005/8/layout/process5"/>
    <dgm:cxn modelId="{7CC83276-5B52-3640-8E05-10DA1C30578F}" type="presOf" srcId="{C0C0BA81-FC72-8C42-9A67-F9A4894D1A18}" destId="{B75339E2-771F-0C41-8E8C-696225FCD0F9}" srcOrd="0" destOrd="0" presId="urn:microsoft.com/office/officeart/2005/8/layout/process5"/>
    <dgm:cxn modelId="{ED718A4B-03F6-8C4F-82E7-D6C3108EDC41}" srcId="{E8F8D1E9-033C-AF4B-ABE6-2D685624706B}" destId="{63D0BBE0-7CBF-B849-947C-05D15F2C7F7A}" srcOrd="0" destOrd="0" parTransId="{5F88B450-0E49-864A-8384-048F56EA190D}" sibTransId="{A9FB0DF1-2381-B445-BEBE-0FC699F71169}"/>
    <dgm:cxn modelId="{79F522F0-4A07-A340-B6FB-62A55B917326}" type="presOf" srcId="{807C4FDE-A197-A84C-A32E-0ACD2006F9D0}" destId="{0A2BACEE-51DD-7041-A94F-F8BD935BBF47}" srcOrd="0" destOrd="0" presId="urn:microsoft.com/office/officeart/2005/8/layout/process5"/>
    <dgm:cxn modelId="{5F776AC4-3A30-3740-A5DD-2C3D0AB37A43}" srcId="{E8F8D1E9-033C-AF4B-ABE6-2D685624706B}" destId="{94AC4611-CFCF-F24B-9D6E-F20FB3D3CC9D}" srcOrd="4" destOrd="0" parTransId="{4F2CBE52-56C4-E449-AA84-FC003D13F294}" sibTransId="{437CABBA-7418-E040-A32D-CA8E8567B8FD}"/>
    <dgm:cxn modelId="{B8CEDAD1-1DD3-A748-9390-26DE82A36EDF}" type="presOf" srcId="{522C2BFA-FB37-7F4A-B13C-951D4482825B}" destId="{E3990542-AA70-D34F-AE75-0504EFEC07C9}" srcOrd="1" destOrd="0" presId="urn:microsoft.com/office/officeart/2005/8/layout/process5"/>
    <dgm:cxn modelId="{5FA34E94-4C72-3A4D-9A2F-5EBC76C5D100}" type="presOf" srcId="{A9FB0DF1-2381-B445-BEBE-0FC699F71169}" destId="{68782935-D512-FE40-9172-49DFEA7FB8BB}" srcOrd="0" destOrd="0" presId="urn:microsoft.com/office/officeart/2005/8/layout/process5"/>
    <dgm:cxn modelId="{F2359D86-569C-5E4C-BA81-BBC25805B85C}" type="presParOf" srcId="{F1BA4162-1F23-6546-B49C-C1E4EC89BA6C}" destId="{8CE81147-3E61-D549-96F3-044C721ED7DF}" srcOrd="0" destOrd="0" presId="urn:microsoft.com/office/officeart/2005/8/layout/process5"/>
    <dgm:cxn modelId="{B61DF990-D7E2-C345-8764-455E56AA0F30}" type="presParOf" srcId="{F1BA4162-1F23-6546-B49C-C1E4EC89BA6C}" destId="{68782935-D512-FE40-9172-49DFEA7FB8BB}" srcOrd="1" destOrd="0" presId="urn:microsoft.com/office/officeart/2005/8/layout/process5"/>
    <dgm:cxn modelId="{A8F07451-EC0B-CF4B-989B-32D6DF0D8E47}" type="presParOf" srcId="{68782935-D512-FE40-9172-49DFEA7FB8BB}" destId="{778BBD25-AF29-2940-9093-D23FA8C3AB56}" srcOrd="0" destOrd="0" presId="urn:microsoft.com/office/officeart/2005/8/layout/process5"/>
    <dgm:cxn modelId="{05FD1E59-88CD-174B-B8AA-A424DBFDF98C}" type="presParOf" srcId="{F1BA4162-1F23-6546-B49C-C1E4EC89BA6C}" destId="{B75339E2-771F-0C41-8E8C-696225FCD0F9}" srcOrd="2" destOrd="0" presId="urn:microsoft.com/office/officeart/2005/8/layout/process5"/>
    <dgm:cxn modelId="{D86CB32F-E946-D14C-8455-8F96CC4FB405}" type="presParOf" srcId="{F1BA4162-1F23-6546-B49C-C1E4EC89BA6C}" destId="{8CA52DBD-6741-0843-A682-C8F2592C81EA}" srcOrd="3" destOrd="0" presId="urn:microsoft.com/office/officeart/2005/8/layout/process5"/>
    <dgm:cxn modelId="{EAC8313F-1DDA-0A46-B281-85AF6312E86B}" type="presParOf" srcId="{8CA52DBD-6741-0843-A682-C8F2592C81EA}" destId="{AAE002C8-A97F-D847-A4F6-42ACF28305BE}" srcOrd="0" destOrd="0" presId="urn:microsoft.com/office/officeart/2005/8/layout/process5"/>
    <dgm:cxn modelId="{7005427F-058C-974F-BCFB-E411257A1A9E}" type="presParOf" srcId="{F1BA4162-1F23-6546-B49C-C1E4EC89BA6C}" destId="{0A2BACEE-51DD-7041-A94F-F8BD935BBF47}" srcOrd="4" destOrd="0" presId="urn:microsoft.com/office/officeart/2005/8/layout/process5"/>
    <dgm:cxn modelId="{54A8E703-0263-3E40-A271-0608A0272764}" type="presParOf" srcId="{F1BA4162-1F23-6546-B49C-C1E4EC89BA6C}" destId="{DC305302-0CF4-0844-B77F-41669CF4A53D}" srcOrd="5" destOrd="0" presId="urn:microsoft.com/office/officeart/2005/8/layout/process5"/>
    <dgm:cxn modelId="{E77C9BFD-8D9E-F746-9F68-73870A965B78}" type="presParOf" srcId="{DC305302-0CF4-0844-B77F-41669CF4A53D}" destId="{E3990542-AA70-D34F-AE75-0504EFEC07C9}" srcOrd="0" destOrd="0" presId="urn:microsoft.com/office/officeart/2005/8/layout/process5"/>
    <dgm:cxn modelId="{4ED7EB5D-3EB0-DB49-923F-8449C4CA8062}" type="presParOf" srcId="{F1BA4162-1F23-6546-B49C-C1E4EC89BA6C}" destId="{2FBE4073-87AC-B446-A8F4-11C5C3886F8D}" srcOrd="6" destOrd="0" presId="urn:microsoft.com/office/officeart/2005/8/layout/process5"/>
    <dgm:cxn modelId="{D972FCA3-DFA9-894E-98D1-2304C83960EE}" type="presParOf" srcId="{F1BA4162-1F23-6546-B49C-C1E4EC89BA6C}" destId="{43BB7270-12DB-B54E-AFE2-5476AF6EC1C0}" srcOrd="7" destOrd="0" presId="urn:microsoft.com/office/officeart/2005/8/layout/process5"/>
    <dgm:cxn modelId="{B7AD3A0C-E624-D34F-B5A3-C6F8EE3F4995}" type="presParOf" srcId="{43BB7270-12DB-B54E-AFE2-5476AF6EC1C0}" destId="{45F87EFA-780E-8F40-9B89-34A980C86158}" srcOrd="0" destOrd="0" presId="urn:microsoft.com/office/officeart/2005/8/layout/process5"/>
    <dgm:cxn modelId="{24AE539C-AB3C-0E42-99BC-6DFF5DF37FA9}" type="presParOf" srcId="{F1BA4162-1F23-6546-B49C-C1E4EC89BA6C}" destId="{75D7E6B4-BEC8-4141-9968-F7AA366D1ED8}"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6907CA-7DC0-EE44-8AEC-862A089A9C2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E3429B25-1683-3842-A9BC-AF7F91EBDFC8}">
      <dgm:prSet/>
      <dgm:spPr>
        <a:solidFill>
          <a:schemeClr val="accent5">
            <a:lumMod val="75000"/>
          </a:schemeClr>
        </a:solidFill>
        <a:ln w="25400">
          <a:solidFill>
            <a:schemeClr val="accent5">
              <a:lumMod val="50000"/>
            </a:schemeClr>
          </a:solidFill>
        </a:ln>
        <a:effectLst>
          <a:innerShdw blurRad="50800" dist="25400" dir="13500000">
            <a:srgbClr val="FFFFFF">
              <a:alpha val="75000"/>
            </a:srgbClr>
          </a:innerShdw>
        </a:effectLst>
      </dgm:spPr>
      <dgm:t>
        <a:bodyPr/>
        <a:lstStyle/>
        <a:p>
          <a:pPr rtl="0"/>
          <a:r>
            <a:rPr lang="en-US" b="1" dirty="0" smtClean="0">
              <a:solidFill>
                <a:schemeClr val="bg1"/>
              </a:solidFill>
            </a:rPr>
            <a:t>Employee behavior is a critical concern in ensuring the security of computer systems and information assets</a:t>
          </a:r>
          <a:endParaRPr lang="en-US" dirty="0">
            <a:solidFill>
              <a:schemeClr val="bg1"/>
            </a:solidFill>
          </a:endParaRPr>
        </a:p>
      </dgm:t>
    </dgm:pt>
    <dgm:pt modelId="{2E8F103B-B980-DD4F-B331-6CDC71D26593}" type="parTrans" cxnId="{1B9709D8-6BF5-DF4A-B203-BAFC63A31DCC}">
      <dgm:prSet/>
      <dgm:spPr/>
      <dgm:t>
        <a:bodyPr/>
        <a:lstStyle/>
        <a:p>
          <a:endParaRPr lang="en-US"/>
        </a:p>
      </dgm:t>
    </dgm:pt>
    <dgm:pt modelId="{51AB570B-F2F9-9744-A198-E3EA14726AE4}" type="sibTrans" cxnId="{1B9709D8-6BF5-DF4A-B203-BAFC63A31DCC}">
      <dgm:prSet/>
      <dgm:spPr/>
      <dgm:t>
        <a:bodyPr/>
        <a:lstStyle/>
        <a:p>
          <a:endParaRPr lang="en-US"/>
        </a:p>
      </dgm:t>
    </dgm:pt>
    <dgm:pt modelId="{A29DAE09-F068-754D-B528-A65D96909CC9}">
      <dgm:prSet/>
      <dgm:spPr>
        <a:solidFill>
          <a:schemeClr val="accent3">
            <a:lumMod val="75000"/>
          </a:schemeClr>
        </a:solidFill>
        <a:ln w="44450">
          <a:solidFill>
            <a:schemeClr val="accent3">
              <a:lumMod val="50000"/>
            </a:schemeClr>
          </a:solidFill>
        </a:ln>
      </dgm:spPr>
      <dgm:t>
        <a:bodyPr/>
        <a:lstStyle/>
        <a:p>
          <a:pPr rtl="0"/>
          <a:r>
            <a:rPr lang="en-US" b="1" dirty="0" smtClean="0">
              <a:solidFill>
                <a:srgbClr val="000000"/>
              </a:solidFill>
            </a:rPr>
            <a:t>Principal problems associated with employee behavior are: </a:t>
          </a:r>
          <a:endParaRPr lang="en-US" dirty="0">
            <a:solidFill>
              <a:srgbClr val="000000"/>
            </a:solidFill>
          </a:endParaRPr>
        </a:p>
      </dgm:t>
    </dgm:pt>
    <dgm:pt modelId="{BC3FDE5C-0DDC-E144-9A0C-CCB5C456F572}" type="parTrans" cxnId="{767310BD-CAC0-AE4A-8856-003FA3CAD60A}">
      <dgm:prSet/>
      <dgm:spPr/>
      <dgm:t>
        <a:bodyPr/>
        <a:lstStyle/>
        <a:p>
          <a:endParaRPr lang="en-US"/>
        </a:p>
      </dgm:t>
    </dgm:pt>
    <dgm:pt modelId="{8724E50A-083C-6046-BE7B-85E02535F1C2}" type="sibTrans" cxnId="{767310BD-CAC0-AE4A-8856-003FA3CAD60A}">
      <dgm:prSet/>
      <dgm:spPr/>
      <dgm:t>
        <a:bodyPr/>
        <a:lstStyle/>
        <a:p>
          <a:endParaRPr lang="en-US"/>
        </a:p>
      </dgm:t>
    </dgm:pt>
    <dgm:pt modelId="{07776F57-87E6-0F40-AF73-22789853DDDA}">
      <dgm:prSet/>
      <dgm:spPr/>
      <dgm:t>
        <a:bodyPr/>
        <a:lstStyle/>
        <a:p>
          <a:pPr rtl="0"/>
          <a:r>
            <a:rPr lang="en-US" b="1" dirty="0" smtClean="0"/>
            <a:t>Errors and omissions</a:t>
          </a:r>
          <a:endParaRPr lang="en-US" dirty="0"/>
        </a:p>
      </dgm:t>
    </dgm:pt>
    <dgm:pt modelId="{1B645912-71F8-2F45-A262-2EAF5E75676C}" type="parTrans" cxnId="{64ECD768-8E44-2542-94C0-72C40F77D457}">
      <dgm:prSet/>
      <dgm:spPr/>
      <dgm:t>
        <a:bodyPr/>
        <a:lstStyle/>
        <a:p>
          <a:endParaRPr lang="en-US"/>
        </a:p>
      </dgm:t>
    </dgm:pt>
    <dgm:pt modelId="{2095D7C9-4AA8-6340-9904-BED4034783A1}" type="sibTrans" cxnId="{64ECD768-8E44-2542-94C0-72C40F77D457}">
      <dgm:prSet/>
      <dgm:spPr/>
      <dgm:t>
        <a:bodyPr/>
        <a:lstStyle/>
        <a:p>
          <a:endParaRPr lang="en-US"/>
        </a:p>
      </dgm:t>
    </dgm:pt>
    <dgm:pt modelId="{CBF1DBE4-3B21-FB42-B3EB-7E806068C4E4}">
      <dgm:prSet/>
      <dgm:spPr/>
      <dgm:t>
        <a:bodyPr/>
        <a:lstStyle/>
        <a:p>
          <a:pPr rtl="0"/>
          <a:r>
            <a:rPr lang="en-US" b="1" dirty="0" smtClean="0"/>
            <a:t>Fraud</a:t>
          </a:r>
          <a:endParaRPr lang="en-US" dirty="0"/>
        </a:p>
      </dgm:t>
    </dgm:pt>
    <dgm:pt modelId="{22B936AB-3DCF-EA49-8002-7F3D48A3C604}" type="parTrans" cxnId="{898BC782-EA40-D24C-939C-C119016B4BFD}">
      <dgm:prSet/>
      <dgm:spPr/>
      <dgm:t>
        <a:bodyPr/>
        <a:lstStyle/>
        <a:p>
          <a:endParaRPr lang="en-US"/>
        </a:p>
      </dgm:t>
    </dgm:pt>
    <dgm:pt modelId="{80CAF643-1ECA-F642-9282-8E0B0D4624DD}" type="sibTrans" cxnId="{898BC782-EA40-D24C-939C-C119016B4BFD}">
      <dgm:prSet/>
      <dgm:spPr/>
      <dgm:t>
        <a:bodyPr/>
        <a:lstStyle/>
        <a:p>
          <a:endParaRPr lang="en-US"/>
        </a:p>
      </dgm:t>
    </dgm:pt>
    <dgm:pt modelId="{41F406F7-66F6-804C-B123-8DF6042FA6A7}">
      <dgm:prSet/>
      <dgm:spPr/>
      <dgm:t>
        <a:bodyPr/>
        <a:lstStyle/>
        <a:p>
          <a:pPr rtl="0"/>
          <a:r>
            <a:rPr lang="en-AU" b="1" dirty="0" smtClean="0"/>
            <a:t>Actions by disgruntled employees</a:t>
          </a:r>
          <a:endParaRPr lang="en-AU" b="1" dirty="0"/>
        </a:p>
      </dgm:t>
    </dgm:pt>
    <dgm:pt modelId="{9B6E9781-A9FB-9245-A30A-7CA31D9478F9}" type="parTrans" cxnId="{08015494-D132-E24D-9C7D-219F17C54D58}">
      <dgm:prSet/>
      <dgm:spPr/>
      <dgm:t>
        <a:bodyPr/>
        <a:lstStyle/>
        <a:p>
          <a:endParaRPr lang="en-US"/>
        </a:p>
      </dgm:t>
    </dgm:pt>
    <dgm:pt modelId="{D7829131-A6DD-B04A-BBB5-19E7706F31B8}" type="sibTrans" cxnId="{08015494-D132-E24D-9C7D-219F17C54D58}">
      <dgm:prSet/>
      <dgm:spPr/>
      <dgm:t>
        <a:bodyPr/>
        <a:lstStyle/>
        <a:p>
          <a:endParaRPr lang="en-US"/>
        </a:p>
      </dgm:t>
    </dgm:pt>
    <dgm:pt modelId="{B97C5685-0F08-FE44-A115-BE9D369268C1}" type="pres">
      <dgm:prSet presAssocID="{BE6907CA-7DC0-EE44-8AEC-862A089A9C28}" presName="Name0" presStyleCnt="0">
        <dgm:presLayoutVars>
          <dgm:dir/>
          <dgm:animLvl val="lvl"/>
          <dgm:resizeHandles val="exact"/>
        </dgm:presLayoutVars>
      </dgm:prSet>
      <dgm:spPr/>
      <dgm:t>
        <a:bodyPr/>
        <a:lstStyle/>
        <a:p>
          <a:endParaRPr lang="en-US"/>
        </a:p>
      </dgm:t>
    </dgm:pt>
    <dgm:pt modelId="{8B4191E1-485E-4F4C-B17F-EEA1B751584A}" type="pres">
      <dgm:prSet presAssocID="{A29DAE09-F068-754D-B528-A65D96909CC9}" presName="boxAndChildren" presStyleCnt="0"/>
      <dgm:spPr/>
    </dgm:pt>
    <dgm:pt modelId="{76092E97-7878-C040-A8B1-F333BF8F1073}" type="pres">
      <dgm:prSet presAssocID="{A29DAE09-F068-754D-B528-A65D96909CC9}" presName="parentTextBox" presStyleLbl="node1" presStyleIdx="0" presStyleCnt="2"/>
      <dgm:spPr/>
      <dgm:t>
        <a:bodyPr/>
        <a:lstStyle/>
        <a:p>
          <a:endParaRPr lang="en-US"/>
        </a:p>
      </dgm:t>
    </dgm:pt>
    <dgm:pt modelId="{A5747FB0-3A9E-7840-8792-C45FEFD3C801}" type="pres">
      <dgm:prSet presAssocID="{A29DAE09-F068-754D-B528-A65D96909CC9}" presName="entireBox" presStyleLbl="node1" presStyleIdx="0" presStyleCnt="2"/>
      <dgm:spPr/>
      <dgm:t>
        <a:bodyPr/>
        <a:lstStyle/>
        <a:p>
          <a:endParaRPr lang="en-US"/>
        </a:p>
      </dgm:t>
    </dgm:pt>
    <dgm:pt modelId="{068B2797-4547-E54F-B1A3-423FF3B94D7E}" type="pres">
      <dgm:prSet presAssocID="{A29DAE09-F068-754D-B528-A65D96909CC9}" presName="descendantBox" presStyleCnt="0"/>
      <dgm:spPr/>
    </dgm:pt>
    <dgm:pt modelId="{98058B27-A9AB-2E44-A19C-30DFC0966CF3}" type="pres">
      <dgm:prSet presAssocID="{07776F57-87E6-0F40-AF73-22789853DDDA}" presName="childTextBox" presStyleLbl="fgAccFollowNode1" presStyleIdx="0" presStyleCnt="3">
        <dgm:presLayoutVars>
          <dgm:bulletEnabled val="1"/>
        </dgm:presLayoutVars>
      </dgm:prSet>
      <dgm:spPr/>
      <dgm:t>
        <a:bodyPr/>
        <a:lstStyle/>
        <a:p>
          <a:endParaRPr lang="en-US"/>
        </a:p>
      </dgm:t>
    </dgm:pt>
    <dgm:pt modelId="{2319FDD6-E678-364E-B5AF-9B876766286E}" type="pres">
      <dgm:prSet presAssocID="{CBF1DBE4-3B21-FB42-B3EB-7E806068C4E4}" presName="childTextBox" presStyleLbl="fgAccFollowNode1" presStyleIdx="1" presStyleCnt="3">
        <dgm:presLayoutVars>
          <dgm:bulletEnabled val="1"/>
        </dgm:presLayoutVars>
      </dgm:prSet>
      <dgm:spPr/>
      <dgm:t>
        <a:bodyPr/>
        <a:lstStyle/>
        <a:p>
          <a:endParaRPr lang="en-US"/>
        </a:p>
      </dgm:t>
    </dgm:pt>
    <dgm:pt modelId="{F8D14250-B39C-2342-B806-4CAF7ABB1F81}" type="pres">
      <dgm:prSet presAssocID="{41F406F7-66F6-804C-B123-8DF6042FA6A7}" presName="childTextBox" presStyleLbl="fgAccFollowNode1" presStyleIdx="2" presStyleCnt="3">
        <dgm:presLayoutVars>
          <dgm:bulletEnabled val="1"/>
        </dgm:presLayoutVars>
      </dgm:prSet>
      <dgm:spPr/>
      <dgm:t>
        <a:bodyPr/>
        <a:lstStyle/>
        <a:p>
          <a:endParaRPr lang="en-US"/>
        </a:p>
      </dgm:t>
    </dgm:pt>
    <dgm:pt modelId="{93D3C9AB-E46D-EE43-9B14-66C90CAA1792}" type="pres">
      <dgm:prSet presAssocID="{51AB570B-F2F9-9744-A198-E3EA14726AE4}" presName="sp" presStyleCnt="0"/>
      <dgm:spPr/>
    </dgm:pt>
    <dgm:pt modelId="{A9FCD521-FD55-D341-B808-C0458CCC0425}" type="pres">
      <dgm:prSet presAssocID="{E3429B25-1683-3842-A9BC-AF7F91EBDFC8}" presName="arrowAndChildren" presStyleCnt="0"/>
      <dgm:spPr/>
    </dgm:pt>
    <dgm:pt modelId="{E911B0AA-C55D-994D-A9B4-6761BDE7ADAE}" type="pres">
      <dgm:prSet presAssocID="{E3429B25-1683-3842-A9BC-AF7F91EBDFC8}" presName="parentTextArrow" presStyleLbl="node1" presStyleIdx="1" presStyleCnt="2" custLinFactNeighborX="803" custLinFactNeighborY="-8586"/>
      <dgm:spPr/>
      <dgm:t>
        <a:bodyPr/>
        <a:lstStyle/>
        <a:p>
          <a:endParaRPr lang="en-US"/>
        </a:p>
      </dgm:t>
    </dgm:pt>
  </dgm:ptLst>
  <dgm:cxnLst>
    <dgm:cxn modelId="{08015494-D132-E24D-9C7D-219F17C54D58}" srcId="{A29DAE09-F068-754D-B528-A65D96909CC9}" destId="{41F406F7-66F6-804C-B123-8DF6042FA6A7}" srcOrd="2" destOrd="0" parTransId="{9B6E9781-A9FB-9245-A30A-7CA31D9478F9}" sibTransId="{D7829131-A6DD-B04A-BBB5-19E7706F31B8}"/>
    <dgm:cxn modelId="{898BC782-EA40-D24C-939C-C119016B4BFD}" srcId="{A29DAE09-F068-754D-B528-A65D96909CC9}" destId="{CBF1DBE4-3B21-FB42-B3EB-7E806068C4E4}" srcOrd="1" destOrd="0" parTransId="{22B936AB-3DCF-EA49-8002-7F3D48A3C604}" sibTransId="{80CAF643-1ECA-F642-9282-8E0B0D4624DD}"/>
    <dgm:cxn modelId="{73C7E7FF-AD26-F740-9094-C6CB57152798}" type="presOf" srcId="{41F406F7-66F6-804C-B123-8DF6042FA6A7}" destId="{F8D14250-B39C-2342-B806-4CAF7ABB1F81}" srcOrd="0" destOrd="0" presId="urn:microsoft.com/office/officeart/2005/8/layout/process4"/>
    <dgm:cxn modelId="{767310BD-CAC0-AE4A-8856-003FA3CAD60A}" srcId="{BE6907CA-7DC0-EE44-8AEC-862A089A9C28}" destId="{A29DAE09-F068-754D-B528-A65D96909CC9}" srcOrd="1" destOrd="0" parTransId="{BC3FDE5C-0DDC-E144-9A0C-CCB5C456F572}" sibTransId="{8724E50A-083C-6046-BE7B-85E02535F1C2}"/>
    <dgm:cxn modelId="{04B6BE5A-415B-4A4F-9F53-F21DFCD0F5A9}" type="presOf" srcId="{A29DAE09-F068-754D-B528-A65D96909CC9}" destId="{76092E97-7878-C040-A8B1-F333BF8F1073}" srcOrd="0" destOrd="0" presId="urn:microsoft.com/office/officeart/2005/8/layout/process4"/>
    <dgm:cxn modelId="{EE0870E4-3807-8C4C-BB2C-5504D693997B}" type="presOf" srcId="{07776F57-87E6-0F40-AF73-22789853DDDA}" destId="{98058B27-A9AB-2E44-A19C-30DFC0966CF3}" srcOrd="0" destOrd="0" presId="urn:microsoft.com/office/officeart/2005/8/layout/process4"/>
    <dgm:cxn modelId="{1B9709D8-6BF5-DF4A-B203-BAFC63A31DCC}" srcId="{BE6907CA-7DC0-EE44-8AEC-862A089A9C28}" destId="{E3429B25-1683-3842-A9BC-AF7F91EBDFC8}" srcOrd="0" destOrd="0" parTransId="{2E8F103B-B980-DD4F-B331-6CDC71D26593}" sibTransId="{51AB570B-F2F9-9744-A198-E3EA14726AE4}"/>
    <dgm:cxn modelId="{64ECD768-8E44-2542-94C0-72C40F77D457}" srcId="{A29DAE09-F068-754D-B528-A65D96909CC9}" destId="{07776F57-87E6-0F40-AF73-22789853DDDA}" srcOrd="0" destOrd="0" parTransId="{1B645912-71F8-2F45-A262-2EAF5E75676C}" sibTransId="{2095D7C9-4AA8-6340-9904-BED4034783A1}"/>
    <dgm:cxn modelId="{6C746EBA-84CC-774B-965C-5A066ABE78F8}" type="presOf" srcId="{CBF1DBE4-3B21-FB42-B3EB-7E806068C4E4}" destId="{2319FDD6-E678-364E-B5AF-9B876766286E}" srcOrd="0" destOrd="0" presId="urn:microsoft.com/office/officeart/2005/8/layout/process4"/>
    <dgm:cxn modelId="{D518E6AD-E38B-2C4B-A5FC-08E2F3D2D335}" type="presOf" srcId="{BE6907CA-7DC0-EE44-8AEC-862A089A9C28}" destId="{B97C5685-0F08-FE44-A115-BE9D369268C1}" srcOrd="0" destOrd="0" presId="urn:microsoft.com/office/officeart/2005/8/layout/process4"/>
    <dgm:cxn modelId="{ECF9C149-D198-3B40-BBAF-44608AE4CE35}" type="presOf" srcId="{E3429B25-1683-3842-A9BC-AF7F91EBDFC8}" destId="{E911B0AA-C55D-994D-A9B4-6761BDE7ADAE}" srcOrd="0" destOrd="0" presId="urn:microsoft.com/office/officeart/2005/8/layout/process4"/>
    <dgm:cxn modelId="{DF3A5226-AFA0-C243-868D-565EC4F9930E}" type="presOf" srcId="{A29DAE09-F068-754D-B528-A65D96909CC9}" destId="{A5747FB0-3A9E-7840-8792-C45FEFD3C801}" srcOrd="1" destOrd="0" presId="urn:microsoft.com/office/officeart/2005/8/layout/process4"/>
    <dgm:cxn modelId="{D489EA65-A056-574C-9525-829BDE84DE52}" type="presParOf" srcId="{B97C5685-0F08-FE44-A115-BE9D369268C1}" destId="{8B4191E1-485E-4F4C-B17F-EEA1B751584A}" srcOrd="0" destOrd="0" presId="urn:microsoft.com/office/officeart/2005/8/layout/process4"/>
    <dgm:cxn modelId="{CAE658B3-9017-9B4E-8B4C-2FA63BCAAD44}" type="presParOf" srcId="{8B4191E1-485E-4F4C-B17F-EEA1B751584A}" destId="{76092E97-7878-C040-A8B1-F333BF8F1073}" srcOrd="0" destOrd="0" presId="urn:microsoft.com/office/officeart/2005/8/layout/process4"/>
    <dgm:cxn modelId="{E719EBB7-86F2-4D43-9FD9-910D5FEE5347}" type="presParOf" srcId="{8B4191E1-485E-4F4C-B17F-EEA1B751584A}" destId="{A5747FB0-3A9E-7840-8792-C45FEFD3C801}" srcOrd="1" destOrd="0" presId="urn:microsoft.com/office/officeart/2005/8/layout/process4"/>
    <dgm:cxn modelId="{C3904E0C-439F-5847-BFC7-2428A4FF03B9}" type="presParOf" srcId="{8B4191E1-485E-4F4C-B17F-EEA1B751584A}" destId="{068B2797-4547-E54F-B1A3-423FF3B94D7E}" srcOrd="2" destOrd="0" presId="urn:microsoft.com/office/officeart/2005/8/layout/process4"/>
    <dgm:cxn modelId="{3C56D676-05F6-9148-90EF-D844927B678B}" type="presParOf" srcId="{068B2797-4547-E54F-B1A3-423FF3B94D7E}" destId="{98058B27-A9AB-2E44-A19C-30DFC0966CF3}" srcOrd="0" destOrd="0" presId="urn:microsoft.com/office/officeart/2005/8/layout/process4"/>
    <dgm:cxn modelId="{CC508B1F-771C-C54A-8504-F6EDB1B52FEE}" type="presParOf" srcId="{068B2797-4547-E54F-B1A3-423FF3B94D7E}" destId="{2319FDD6-E678-364E-B5AF-9B876766286E}" srcOrd="1" destOrd="0" presId="urn:microsoft.com/office/officeart/2005/8/layout/process4"/>
    <dgm:cxn modelId="{B4BF9F0E-E112-0248-B854-CFBC0B0937E1}" type="presParOf" srcId="{068B2797-4547-E54F-B1A3-423FF3B94D7E}" destId="{F8D14250-B39C-2342-B806-4CAF7ABB1F81}" srcOrd="2" destOrd="0" presId="urn:microsoft.com/office/officeart/2005/8/layout/process4"/>
    <dgm:cxn modelId="{CF757D1E-0FF4-C647-A7FB-CF6754F9720E}" type="presParOf" srcId="{B97C5685-0F08-FE44-A115-BE9D369268C1}" destId="{93D3C9AB-E46D-EE43-9B14-66C90CAA1792}" srcOrd="1" destOrd="0" presId="urn:microsoft.com/office/officeart/2005/8/layout/process4"/>
    <dgm:cxn modelId="{1BDE7D5D-BEBA-7C47-9F67-2A599E595597}" type="presParOf" srcId="{B97C5685-0F08-FE44-A115-BE9D369268C1}" destId="{A9FCD521-FD55-D341-B808-C0458CCC0425}" srcOrd="2" destOrd="0" presId="urn:microsoft.com/office/officeart/2005/8/layout/process4"/>
    <dgm:cxn modelId="{77AED1AB-076A-7644-B3ED-B8D23D7F10A3}" type="presParOf" srcId="{A9FCD521-FD55-D341-B808-C0458CCC0425}" destId="{E911B0AA-C55D-994D-A9B4-6761BDE7ADA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FCFD44-BFF1-D34C-B3F5-FBAB39B0E0D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BEF6EBC-18CF-164A-B0AC-5BADD5D12C00}">
      <dgm:prSet/>
      <dgm:spPr>
        <a:solidFill>
          <a:schemeClr val="accent3">
            <a:lumMod val="75000"/>
          </a:schemeClr>
        </a:solidFill>
      </dgm:spPr>
      <dgm:t>
        <a:bodyPr/>
        <a:lstStyle/>
        <a:p>
          <a:pPr rtl="0"/>
          <a:r>
            <a:rPr lang="en-US" b="1" dirty="0" smtClean="0">
              <a:solidFill>
                <a:schemeClr val="tx1"/>
              </a:solidFill>
              <a:latin typeface="+mn-lt"/>
            </a:rPr>
            <a:t>Designed to teach people the skills to </a:t>
          </a:r>
          <a:r>
            <a:rPr lang="en-US" b="0" dirty="0" smtClean="0">
              <a:solidFill>
                <a:schemeClr val="tx1"/>
              </a:solidFill>
              <a:latin typeface="+mn-lt"/>
            </a:rPr>
            <a:t>perform</a:t>
          </a:r>
          <a:r>
            <a:rPr lang="en-US" b="1" dirty="0" smtClean="0">
              <a:solidFill>
                <a:schemeClr val="tx1"/>
              </a:solidFill>
              <a:latin typeface="+mn-lt"/>
            </a:rPr>
            <a:t> their IT-related tasks more securely</a:t>
          </a:r>
          <a:endParaRPr lang="en-US" b="1" dirty="0">
            <a:solidFill>
              <a:schemeClr val="tx1"/>
            </a:solidFill>
            <a:latin typeface="+mn-lt"/>
          </a:endParaRPr>
        </a:p>
      </dgm:t>
    </dgm:pt>
    <dgm:pt modelId="{23BBCFA3-6E38-6B4C-A711-FE73E8149866}" type="parTrans" cxnId="{1B593D82-1846-A14B-854A-622CF19C3750}">
      <dgm:prSet/>
      <dgm:spPr/>
      <dgm:t>
        <a:bodyPr/>
        <a:lstStyle/>
        <a:p>
          <a:endParaRPr lang="en-US"/>
        </a:p>
      </dgm:t>
    </dgm:pt>
    <dgm:pt modelId="{2A3E7C03-B753-EC48-BEBC-0903388FBC9E}" type="sibTrans" cxnId="{1B593D82-1846-A14B-854A-622CF19C3750}">
      <dgm:prSet/>
      <dgm:spPr/>
      <dgm:t>
        <a:bodyPr/>
        <a:lstStyle/>
        <a:p>
          <a:endParaRPr lang="en-US"/>
        </a:p>
      </dgm:t>
    </dgm:pt>
    <dgm:pt modelId="{BDE52EF8-7358-F740-9A5E-F84EB53164A4}">
      <dgm:prSet/>
      <dgm:spPr>
        <a:solidFill>
          <a:schemeClr val="accent3">
            <a:lumMod val="40000"/>
            <a:lumOff val="60000"/>
            <a:alpha val="90000"/>
          </a:schemeClr>
        </a:solidFill>
        <a:ln w="22225">
          <a:solidFill>
            <a:schemeClr val="accent3">
              <a:lumMod val="50000"/>
            </a:schemeClr>
          </a:solidFill>
        </a:ln>
      </dgm:spPr>
      <dgm:t>
        <a:bodyPr/>
        <a:lstStyle/>
        <a:p>
          <a:pPr rtl="0"/>
          <a:r>
            <a:rPr lang="en-US" b="0" i="1" dirty="0" smtClean="0">
              <a:latin typeface="+mn-lt"/>
            </a:rPr>
            <a:t>What</a:t>
          </a:r>
          <a:r>
            <a:rPr lang="en-US" b="0" dirty="0" smtClean="0">
              <a:latin typeface="+mn-lt"/>
            </a:rPr>
            <a:t> people should do and </a:t>
          </a:r>
          <a:r>
            <a:rPr lang="en-US" b="0" i="1" dirty="0" smtClean="0">
              <a:latin typeface="+mn-lt"/>
            </a:rPr>
            <a:t>how</a:t>
          </a:r>
          <a:r>
            <a:rPr lang="en-US" b="0" dirty="0" smtClean="0">
              <a:latin typeface="+mn-lt"/>
            </a:rPr>
            <a:t> they should do it</a:t>
          </a:r>
          <a:endParaRPr lang="en-US" b="0" dirty="0">
            <a:latin typeface="+mn-lt"/>
          </a:endParaRPr>
        </a:p>
      </dgm:t>
    </dgm:pt>
    <dgm:pt modelId="{57384F96-5CDE-5140-8D02-51B2A79D0DFB}" type="parTrans" cxnId="{F0741952-4E47-CB4F-BFD5-B06DDE630288}">
      <dgm:prSet/>
      <dgm:spPr/>
      <dgm:t>
        <a:bodyPr/>
        <a:lstStyle/>
        <a:p>
          <a:endParaRPr lang="en-US"/>
        </a:p>
      </dgm:t>
    </dgm:pt>
    <dgm:pt modelId="{95A195A7-78D0-CB4E-9E4A-C703A56F4376}" type="sibTrans" cxnId="{F0741952-4E47-CB4F-BFD5-B06DDE630288}">
      <dgm:prSet/>
      <dgm:spPr/>
      <dgm:t>
        <a:bodyPr/>
        <a:lstStyle/>
        <a:p>
          <a:endParaRPr lang="en-US"/>
        </a:p>
      </dgm:t>
    </dgm:pt>
    <dgm:pt modelId="{3F024B42-0A66-294F-8211-E75FA7A27B0A}">
      <dgm:prSet custT="1"/>
      <dgm:spPr>
        <a:solidFill>
          <a:schemeClr val="accent5">
            <a:lumMod val="75000"/>
          </a:schemeClr>
        </a:solidFill>
      </dgm:spPr>
      <dgm:t>
        <a:bodyPr/>
        <a:lstStyle/>
        <a:p>
          <a:pPr rtl="0"/>
          <a:r>
            <a:rPr lang="en-US" sz="2400" b="0" dirty="0" smtClean="0">
              <a:solidFill>
                <a:srgbClr val="FFFFFF"/>
              </a:solidFill>
              <a:latin typeface="+mn-lt"/>
            </a:rPr>
            <a:t>General users</a:t>
          </a:r>
          <a:endParaRPr lang="en-US" sz="2400" b="0" dirty="0">
            <a:solidFill>
              <a:srgbClr val="FFFFFF"/>
            </a:solidFill>
            <a:latin typeface="+mn-lt"/>
          </a:endParaRPr>
        </a:p>
      </dgm:t>
    </dgm:pt>
    <dgm:pt modelId="{78DDCF0F-B6B5-8A4E-9D42-3223A797A74E}" type="parTrans" cxnId="{2B325004-50C4-C349-BC19-1777433476A5}">
      <dgm:prSet/>
      <dgm:spPr/>
      <dgm:t>
        <a:bodyPr/>
        <a:lstStyle/>
        <a:p>
          <a:endParaRPr lang="en-US"/>
        </a:p>
      </dgm:t>
    </dgm:pt>
    <dgm:pt modelId="{6717AB53-4BC9-574C-A15B-A6AFE57533A3}" type="sibTrans" cxnId="{2B325004-50C4-C349-BC19-1777433476A5}">
      <dgm:prSet/>
      <dgm:spPr/>
      <dgm:t>
        <a:bodyPr/>
        <a:lstStyle/>
        <a:p>
          <a:endParaRPr lang="en-US"/>
        </a:p>
      </dgm:t>
    </dgm:pt>
    <dgm:pt modelId="{28E4B1C1-C540-3E4F-A040-BAEBCFBAA2C9}">
      <dgm:prSet/>
      <dgm:spPr>
        <a:solidFill>
          <a:schemeClr val="accent5">
            <a:lumMod val="40000"/>
            <a:lumOff val="60000"/>
            <a:alpha val="90000"/>
          </a:schemeClr>
        </a:solidFill>
        <a:ln w="22225">
          <a:solidFill>
            <a:schemeClr val="accent5">
              <a:lumMod val="50000"/>
            </a:schemeClr>
          </a:solidFill>
        </a:ln>
      </dgm:spPr>
      <dgm:t>
        <a:bodyPr/>
        <a:lstStyle/>
        <a:p>
          <a:pPr rtl="0"/>
          <a:r>
            <a:rPr lang="en-US" b="0" dirty="0" smtClean="0">
              <a:latin typeface="+mn-lt"/>
            </a:rPr>
            <a:t>Focus is on good computer security practices</a:t>
          </a:r>
          <a:endParaRPr lang="en-US" b="0" dirty="0">
            <a:latin typeface="+mn-lt"/>
          </a:endParaRPr>
        </a:p>
      </dgm:t>
    </dgm:pt>
    <dgm:pt modelId="{D1DE26AC-2D24-704A-85A6-558A97D1AB0E}" type="parTrans" cxnId="{3A9FA1DE-E065-2A48-B7A1-7B03014625A3}">
      <dgm:prSet/>
      <dgm:spPr/>
      <dgm:t>
        <a:bodyPr/>
        <a:lstStyle/>
        <a:p>
          <a:endParaRPr lang="en-US"/>
        </a:p>
      </dgm:t>
    </dgm:pt>
    <dgm:pt modelId="{D7ECF6DC-1BE0-9A4C-8E08-D9B2B271CACF}" type="sibTrans" cxnId="{3A9FA1DE-E065-2A48-B7A1-7B03014625A3}">
      <dgm:prSet/>
      <dgm:spPr/>
      <dgm:t>
        <a:bodyPr/>
        <a:lstStyle/>
        <a:p>
          <a:endParaRPr lang="en-US"/>
        </a:p>
      </dgm:t>
    </dgm:pt>
    <dgm:pt modelId="{AEC0FFFE-B973-1A4F-96ED-C366CC9380C4}">
      <dgm:prSet custT="1"/>
      <dgm:spPr>
        <a:solidFill>
          <a:schemeClr val="accent3">
            <a:lumMod val="75000"/>
          </a:schemeClr>
        </a:solidFill>
      </dgm:spPr>
      <dgm:t>
        <a:bodyPr/>
        <a:lstStyle/>
        <a:p>
          <a:pPr rtl="0"/>
          <a:r>
            <a:rPr lang="en-US" sz="2000" b="0" dirty="0" smtClean="0">
              <a:solidFill>
                <a:srgbClr val="FFFFFF"/>
              </a:solidFill>
              <a:latin typeface="+mn-lt"/>
            </a:rPr>
            <a:t>Programmers, developers, system maintainers</a:t>
          </a:r>
        </a:p>
      </dgm:t>
    </dgm:pt>
    <dgm:pt modelId="{D9B5EA41-14ED-1E45-BF02-46013B6C6948}" type="parTrans" cxnId="{F0DAC811-0917-CA40-8724-2443E430C3D0}">
      <dgm:prSet/>
      <dgm:spPr/>
      <dgm:t>
        <a:bodyPr/>
        <a:lstStyle/>
        <a:p>
          <a:endParaRPr lang="en-US"/>
        </a:p>
      </dgm:t>
    </dgm:pt>
    <dgm:pt modelId="{05E30EA0-04A6-D14A-A12E-B874A0811E4D}" type="sibTrans" cxnId="{F0DAC811-0917-CA40-8724-2443E430C3D0}">
      <dgm:prSet/>
      <dgm:spPr/>
      <dgm:t>
        <a:bodyPr/>
        <a:lstStyle/>
        <a:p>
          <a:endParaRPr lang="en-US"/>
        </a:p>
      </dgm:t>
    </dgm:pt>
    <dgm:pt modelId="{821D3DBA-DB99-5445-BB2B-0038B0D33A8D}">
      <dgm:prSet/>
      <dgm:spPr>
        <a:solidFill>
          <a:schemeClr val="accent3">
            <a:lumMod val="40000"/>
            <a:lumOff val="60000"/>
            <a:alpha val="90000"/>
          </a:schemeClr>
        </a:solidFill>
        <a:ln w="22225">
          <a:solidFill>
            <a:schemeClr val="accent3">
              <a:lumMod val="50000"/>
            </a:schemeClr>
          </a:solidFill>
        </a:ln>
      </dgm:spPr>
      <dgm:t>
        <a:bodyPr/>
        <a:lstStyle/>
        <a:p>
          <a:pPr rtl="0"/>
          <a:r>
            <a:rPr lang="en-US" b="0" dirty="0" smtClean="0">
              <a:latin typeface="+mn-lt"/>
            </a:rPr>
            <a:t>Develop a security mindset in the developer</a:t>
          </a:r>
          <a:endParaRPr lang="en-US" b="0" dirty="0">
            <a:latin typeface="+mn-lt"/>
          </a:endParaRPr>
        </a:p>
      </dgm:t>
    </dgm:pt>
    <dgm:pt modelId="{B1D0E963-0460-BF4F-AD51-48BB02C12C58}" type="parTrans" cxnId="{E361F37B-D680-D04B-BFB6-3AF0B3C0F0F1}">
      <dgm:prSet/>
      <dgm:spPr/>
      <dgm:t>
        <a:bodyPr/>
        <a:lstStyle/>
        <a:p>
          <a:endParaRPr lang="en-US"/>
        </a:p>
      </dgm:t>
    </dgm:pt>
    <dgm:pt modelId="{2A36B31F-4A48-4A4C-AB74-5BCF76771C45}" type="sibTrans" cxnId="{E361F37B-D680-D04B-BFB6-3AF0B3C0F0F1}">
      <dgm:prSet/>
      <dgm:spPr/>
      <dgm:t>
        <a:bodyPr/>
        <a:lstStyle/>
        <a:p>
          <a:endParaRPr lang="en-US"/>
        </a:p>
      </dgm:t>
    </dgm:pt>
    <dgm:pt modelId="{8DFE5645-FAE6-F24B-A146-C77D12818BF3}">
      <dgm:prSet custT="1"/>
      <dgm:spPr>
        <a:solidFill>
          <a:schemeClr val="accent5">
            <a:lumMod val="75000"/>
          </a:schemeClr>
        </a:solidFill>
      </dgm:spPr>
      <dgm:t>
        <a:bodyPr/>
        <a:lstStyle/>
        <a:p>
          <a:pPr rtl="0"/>
          <a:r>
            <a:rPr lang="en-US" sz="2400" b="0" dirty="0" smtClean="0">
              <a:solidFill>
                <a:srgbClr val="FFFFFF"/>
              </a:solidFill>
              <a:latin typeface="+mn-lt"/>
            </a:rPr>
            <a:t>Management-level</a:t>
          </a:r>
          <a:endParaRPr lang="en-US" sz="2400" b="0" dirty="0">
            <a:solidFill>
              <a:srgbClr val="FFFFFF"/>
            </a:solidFill>
            <a:latin typeface="+mn-lt"/>
          </a:endParaRPr>
        </a:p>
      </dgm:t>
    </dgm:pt>
    <dgm:pt modelId="{E7AD2C72-25A1-3E4B-9797-173947F34973}" type="parTrans" cxnId="{D91D81EF-3C57-2649-A699-2CBC7788FD7E}">
      <dgm:prSet/>
      <dgm:spPr/>
      <dgm:t>
        <a:bodyPr/>
        <a:lstStyle/>
        <a:p>
          <a:endParaRPr lang="en-US"/>
        </a:p>
      </dgm:t>
    </dgm:pt>
    <dgm:pt modelId="{50CE5BFA-8C7D-6345-BCFB-E0C84C5AA32F}" type="sibTrans" cxnId="{D91D81EF-3C57-2649-A699-2CBC7788FD7E}">
      <dgm:prSet/>
      <dgm:spPr/>
      <dgm:t>
        <a:bodyPr/>
        <a:lstStyle/>
        <a:p>
          <a:endParaRPr lang="en-US"/>
        </a:p>
      </dgm:t>
    </dgm:pt>
    <dgm:pt modelId="{CBD9CA6E-E93F-104E-8804-15B9781587AB}">
      <dgm:prSet/>
      <dgm:spPr>
        <a:solidFill>
          <a:schemeClr val="accent5">
            <a:lumMod val="40000"/>
            <a:lumOff val="60000"/>
            <a:alpha val="90000"/>
          </a:schemeClr>
        </a:solidFill>
        <a:ln w="22225">
          <a:solidFill>
            <a:schemeClr val="accent5">
              <a:lumMod val="50000"/>
            </a:schemeClr>
          </a:solidFill>
        </a:ln>
      </dgm:spPr>
      <dgm:t>
        <a:bodyPr/>
        <a:lstStyle/>
        <a:p>
          <a:pPr rtl="0"/>
          <a:r>
            <a:rPr lang="en-US" b="0" dirty="0" smtClean="0">
              <a:latin typeface="+mn-lt"/>
            </a:rPr>
            <a:t>How to make tradeoffs involving security risks, costs, benefits</a:t>
          </a:r>
          <a:endParaRPr lang="en-US" b="0" dirty="0">
            <a:latin typeface="+mn-lt"/>
          </a:endParaRPr>
        </a:p>
      </dgm:t>
    </dgm:pt>
    <dgm:pt modelId="{9CDD9264-9FAC-5549-8498-D70E5F473CF1}" type="parTrans" cxnId="{BC496D78-33FC-7F4A-A940-DA5CE0A0D95B}">
      <dgm:prSet/>
      <dgm:spPr/>
      <dgm:t>
        <a:bodyPr/>
        <a:lstStyle/>
        <a:p>
          <a:endParaRPr lang="en-US"/>
        </a:p>
      </dgm:t>
    </dgm:pt>
    <dgm:pt modelId="{94D95A6A-BEAB-6145-919B-291FC1DF6C5B}" type="sibTrans" cxnId="{BC496D78-33FC-7F4A-A940-DA5CE0A0D95B}">
      <dgm:prSet/>
      <dgm:spPr/>
      <dgm:t>
        <a:bodyPr/>
        <a:lstStyle/>
        <a:p>
          <a:endParaRPr lang="en-US"/>
        </a:p>
      </dgm:t>
    </dgm:pt>
    <dgm:pt modelId="{0DFB910B-3B26-5747-8476-F0B308E5BBD0}">
      <dgm:prSet custT="1"/>
      <dgm:spPr>
        <a:solidFill>
          <a:schemeClr val="accent3">
            <a:lumMod val="75000"/>
          </a:schemeClr>
        </a:solidFill>
      </dgm:spPr>
      <dgm:t>
        <a:bodyPr/>
        <a:lstStyle/>
        <a:p>
          <a:pPr rtl="0"/>
          <a:r>
            <a:rPr lang="en-US" sz="2400" b="0" dirty="0" smtClean="0">
              <a:solidFill>
                <a:srgbClr val="FFFFFF"/>
              </a:solidFill>
              <a:latin typeface="+mn-lt"/>
            </a:rPr>
            <a:t>Executive-level</a:t>
          </a:r>
          <a:endParaRPr lang="en-US" sz="2400" b="0" dirty="0">
            <a:solidFill>
              <a:srgbClr val="FFFFFF"/>
            </a:solidFill>
            <a:latin typeface="+mn-lt"/>
          </a:endParaRPr>
        </a:p>
      </dgm:t>
    </dgm:pt>
    <dgm:pt modelId="{833296EB-EA45-D94D-BA8E-9E21C4BA6C78}" type="parTrans" cxnId="{B73933E7-6039-904B-BAB2-844C3A69F769}">
      <dgm:prSet/>
      <dgm:spPr/>
      <dgm:t>
        <a:bodyPr/>
        <a:lstStyle/>
        <a:p>
          <a:endParaRPr lang="en-US"/>
        </a:p>
      </dgm:t>
    </dgm:pt>
    <dgm:pt modelId="{57ADD936-5AD1-3E4D-84B9-E15F99342BDC}" type="sibTrans" cxnId="{B73933E7-6039-904B-BAB2-844C3A69F769}">
      <dgm:prSet/>
      <dgm:spPr/>
      <dgm:t>
        <a:bodyPr/>
        <a:lstStyle/>
        <a:p>
          <a:endParaRPr lang="en-US"/>
        </a:p>
      </dgm:t>
    </dgm:pt>
    <dgm:pt modelId="{B572C8BC-503D-E04B-9772-B71B80B18034}">
      <dgm:prSet/>
      <dgm:spPr>
        <a:solidFill>
          <a:schemeClr val="accent3">
            <a:lumMod val="40000"/>
            <a:lumOff val="60000"/>
            <a:alpha val="90000"/>
          </a:schemeClr>
        </a:solidFill>
        <a:ln w="22225">
          <a:solidFill>
            <a:schemeClr val="accent3">
              <a:lumMod val="50000"/>
            </a:schemeClr>
          </a:solidFill>
        </a:ln>
      </dgm:spPr>
      <dgm:t>
        <a:bodyPr/>
        <a:lstStyle/>
        <a:p>
          <a:pPr rtl="0"/>
          <a:r>
            <a:rPr lang="en-US" b="0" dirty="0" smtClean="0">
              <a:latin typeface="+mn-lt"/>
            </a:rPr>
            <a:t>Risk management goals, measurement, leadership</a:t>
          </a:r>
          <a:endParaRPr lang="en-US" b="0" dirty="0">
            <a:latin typeface="+mn-lt"/>
          </a:endParaRPr>
        </a:p>
      </dgm:t>
    </dgm:pt>
    <dgm:pt modelId="{E4220074-1314-C94A-A6ED-4314B6AFE4AA}" type="parTrans" cxnId="{B0C92294-6415-7A4B-BACA-964BEA4948D3}">
      <dgm:prSet/>
      <dgm:spPr/>
      <dgm:t>
        <a:bodyPr/>
        <a:lstStyle/>
        <a:p>
          <a:endParaRPr lang="en-US"/>
        </a:p>
      </dgm:t>
    </dgm:pt>
    <dgm:pt modelId="{8179D54E-19B6-9546-962F-D328B45735E4}" type="sibTrans" cxnId="{B0C92294-6415-7A4B-BACA-964BEA4948D3}">
      <dgm:prSet/>
      <dgm:spPr/>
      <dgm:t>
        <a:bodyPr/>
        <a:lstStyle/>
        <a:p>
          <a:endParaRPr lang="en-US"/>
        </a:p>
      </dgm:t>
    </dgm:pt>
    <dgm:pt modelId="{DEDFB975-B579-8740-8405-2C97B394623F}" type="pres">
      <dgm:prSet presAssocID="{9FFCFD44-BFF1-D34C-B3F5-FBAB39B0E0D1}" presName="Name0" presStyleCnt="0">
        <dgm:presLayoutVars>
          <dgm:dir/>
          <dgm:animLvl val="lvl"/>
          <dgm:resizeHandles val="exact"/>
        </dgm:presLayoutVars>
      </dgm:prSet>
      <dgm:spPr/>
      <dgm:t>
        <a:bodyPr/>
        <a:lstStyle/>
        <a:p>
          <a:endParaRPr lang="en-US"/>
        </a:p>
      </dgm:t>
    </dgm:pt>
    <dgm:pt modelId="{B652EACF-8969-6843-942C-F5199D386B4B}" type="pres">
      <dgm:prSet presAssocID="{EBEF6EBC-18CF-164A-B0AC-5BADD5D12C00}" presName="linNode" presStyleCnt="0"/>
      <dgm:spPr/>
    </dgm:pt>
    <dgm:pt modelId="{E8F16E6F-13BF-CF45-AB74-65626FDB74B5}" type="pres">
      <dgm:prSet presAssocID="{EBEF6EBC-18CF-164A-B0AC-5BADD5D12C00}" presName="parentText" presStyleLbl="node1" presStyleIdx="0" presStyleCnt="5">
        <dgm:presLayoutVars>
          <dgm:chMax val="1"/>
          <dgm:bulletEnabled val="1"/>
        </dgm:presLayoutVars>
      </dgm:prSet>
      <dgm:spPr/>
      <dgm:t>
        <a:bodyPr/>
        <a:lstStyle/>
        <a:p>
          <a:endParaRPr lang="en-US"/>
        </a:p>
      </dgm:t>
    </dgm:pt>
    <dgm:pt modelId="{F8F745DE-BE13-F444-8B08-7A8BC0AD776D}" type="pres">
      <dgm:prSet presAssocID="{EBEF6EBC-18CF-164A-B0AC-5BADD5D12C00}" presName="descendantText" presStyleLbl="alignAccFollowNode1" presStyleIdx="0" presStyleCnt="5">
        <dgm:presLayoutVars>
          <dgm:bulletEnabled val="1"/>
        </dgm:presLayoutVars>
      </dgm:prSet>
      <dgm:spPr/>
      <dgm:t>
        <a:bodyPr/>
        <a:lstStyle/>
        <a:p>
          <a:endParaRPr lang="en-US"/>
        </a:p>
      </dgm:t>
    </dgm:pt>
    <dgm:pt modelId="{337A3493-9A13-054E-A856-9DDFEF84E431}" type="pres">
      <dgm:prSet presAssocID="{2A3E7C03-B753-EC48-BEBC-0903388FBC9E}" presName="sp" presStyleCnt="0"/>
      <dgm:spPr/>
    </dgm:pt>
    <dgm:pt modelId="{DE6AC973-7C7D-0C4D-99D8-ABF935459CF4}" type="pres">
      <dgm:prSet presAssocID="{3F024B42-0A66-294F-8211-E75FA7A27B0A}" presName="linNode" presStyleCnt="0"/>
      <dgm:spPr/>
    </dgm:pt>
    <dgm:pt modelId="{9FCB17F2-6CBE-E844-94F4-73EBC3490ACA}" type="pres">
      <dgm:prSet presAssocID="{3F024B42-0A66-294F-8211-E75FA7A27B0A}" presName="parentText" presStyleLbl="node1" presStyleIdx="1" presStyleCnt="5">
        <dgm:presLayoutVars>
          <dgm:chMax val="1"/>
          <dgm:bulletEnabled val="1"/>
        </dgm:presLayoutVars>
      </dgm:prSet>
      <dgm:spPr/>
      <dgm:t>
        <a:bodyPr/>
        <a:lstStyle/>
        <a:p>
          <a:endParaRPr lang="en-US"/>
        </a:p>
      </dgm:t>
    </dgm:pt>
    <dgm:pt modelId="{7B21D33A-C17B-2E46-B5E9-3DC8860FE9DF}" type="pres">
      <dgm:prSet presAssocID="{3F024B42-0A66-294F-8211-E75FA7A27B0A}" presName="descendantText" presStyleLbl="alignAccFollowNode1" presStyleIdx="1" presStyleCnt="5">
        <dgm:presLayoutVars>
          <dgm:bulletEnabled val="1"/>
        </dgm:presLayoutVars>
      </dgm:prSet>
      <dgm:spPr/>
      <dgm:t>
        <a:bodyPr/>
        <a:lstStyle/>
        <a:p>
          <a:endParaRPr lang="en-US"/>
        </a:p>
      </dgm:t>
    </dgm:pt>
    <dgm:pt modelId="{5A74573E-CA06-8C41-A843-4FADAC0206D3}" type="pres">
      <dgm:prSet presAssocID="{6717AB53-4BC9-574C-A15B-A6AFE57533A3}" presName="sp" presStyleCnt="0"/>
      <dgm:spPr/>
    </dgm:pt>
    <dgm:pt modelId="{0FDC4F71-0C22-A54A-8642-97EF5B59E791}" type="pres">
      <dgm:prSet presAssocID="{AEC0FFFE-B973-1A4F-96ED-C366CC9380C4}" presName="linNode" presStyleCnt="0"/>
      <dgm:spPr/>
    </dgm:pt>
    <dgm:pt modelId="{B68A9889-52B9-CB4C-9C38-8CEDBDB9C660}" type="pres">
      <dgm:prSet presAssocID="{AEC0FFFE-B973-1A4F-96ED-C366CC9380C4}" presName="parentText" presStyleLbl="node1" presStyleIdx="2" presStyleCnt="5">
        <dgm:presLayoutVars>
          <dgm:chMax val="1"/>
          <dgm:bulletEnabled val="1"/>
        </dgm:presLayoutVars>
      </dgm:prSet>
      <dgm:spPr/>
      <dgm:t>
        <a:bodyPr/>
        <a:lstStyle/>
        <a:p>
          <a:endParaRPr lang="en-US"/>
        </a:p>
      </dgm:t>
    </dgm:pt>
    <dgm:pt modelId="{F891D181-22A2-C445-897D-D2836DED349D}" type="pres">
      <dgm:prSet presAssocID="{AEC0FFFE-B973-1A4F-96ED-C366CC9380C4}" presName="descendantText" presStyleLbl="alignAccFollowNode1" presStyleIdx="2" presStyleCnt="5">
        <dgm:presLayoutVars>
          <dgm:bulletEnabled val="1"/>
        </dgm:presLayoutVars>
      </dgm:prSet>
      <dgm:spPr/>
      <dgm:t>
        <a:bodyPr/>
        <a:lstStyle/>
        <a:p>
          <a:endParaRPr lang="en-US"/>
        </a:p>
      </dgm:t>
    </dgm:pt>
    <dgm:pt modelId="{F2CC22BF-AA68-DD46-A434-EC0EAA51F80A}" type="pres">
      <dgm:prSet presAssocID="{05E30EA0-04A6-D14A-A12E-B874A0811E4D}" presName="sp" presStyleCnt="0"/>
      <dgm:spPr/>
    </dgm:pt>
    <dgm:pt modelId="{1BC6F468-D4F9-C14F-AE99-A415817D8D3C}" type="pres">
      <dgm:prSet presAssocID="{8DFE5645-FAE6-F24B-A146-C77D12818BF3}" presName="linNode" presStyleCnt="0"/>
      <dgm:spPr/>
    </dgm:pt>
    <dgm:pt modelId="{653787B8-3C1F-6D43-AECB-4529047386F0}" type="pres">
      <dgm:prSet presAssocID="{8DFE5645-FAE6-F24B-A146-C77D12818BF3}" presName="parentText" presStyleLbl="node1" presStyleIdx="3" presStyleCnt="5">
        <dgm:presLayoutVars>
          <dgm:chMax val="1"/>
          <dgm:bulletEnabled val="1"/>
        </dgm:presLayoutVars>
      </dgm:prSet>
      <dgm:spPr/>
      <dgm:t>
        <a:bodyPr/>
        <a:lstStyle/>
        <a:p>
          <a:endParaRPr lang="en-US"/>
        </a:p>
      </dgm:t>
    </dgm:pt>
    <dgm:pt modelId="{E20FC028-D655-D843-929A-1DDEBD5D321D}" type="pres">
      <dgm:prSet presAssocID="{8DFE5645-FAE6-F24B-A146-C77D12818BF3}" presName="descendantText" presStyleLbl="alignAccFollowNode1" presStyleIdx="3" presStyleCnt="5">
        <dgm:presLayoutVars>
          <dgm:bulletEnabled val="1"/>
        </dgm:presLayoutVars>
      </dgm:prSet>
      <dgm:spPr/>
      <dgm:t>
        <a:bodyPr/>
        <a:lstStyle/>
        <a:p>
          <a:endParaRPr lang="en-US"/>
        </a:p>
      </dgm:t>
    </dgm:pt>
    <dgm:pt modelId="{818819A2-BA0A-5349-9B96-CE579B98576B}" type="pres">
      <dgm:prSet presAssocID="{50CE5BFA-8C7D-6345-BCFB-E0C84C5AA32F}" presName="sp" presStyleCnt="0"/>
      <dgm:spPr/>
    </dgm:pt>
    <dgm:pt modelId="{1707C67C-BA74-AB45-B869-A76D99F5050F}" type="pres">
      <dgm:prSet presAssocID="{0DFB910B-3B26-5747-8476-F0B308E5BBD0}" presName="linNode" presStyleCnt="0"/>
      <dgm:spPr/>
    </dgm:pt>
    <dgm:pt modelId="{29554AFD-FB2D-D548-BD8A-6EF34B6F3E0D}" type="pres">
      <dgm:prSet presAssocID="{0DFB910B-3B26-5747-8476-F0B308E5BBD0}" presName="parentText" presStyleLbl="node1" presStyleIdx="4" presStyleCnt="5">
        <dgm:presLayoutVars>
          <dgm:chMax val="1"/>
          <dgm:bulletEnabled val="1"/>
        </dgm:presLayoutVars>
      </dgm:prSet>
      <dgm:spPr/>
      <dgm:t>
        <a:bodyPr/>
        <a:lstStyle/>
        <a:p>
          <a:endParaRPr lang="en-US"/>
        </a:p>
      </dgm:t>
    </dgm:pt>
    <dgm:pt modelId="{88CA45E8-757E-B340-B09A-BA4DB7923BE9}" type="pres">
      <dgm:prSet presAssocID="{0DFB910B-3B26-5747-8476-F0B308E5BBD0}" presName="descendantText" presStyleLbl="alignAccFollowNode1" presStyleIdx="4" presStyleCnt="5">
        <dgm:presLayoutVars>
          <dgm:bulletEnabled val="1"/>
        </dgm:presLayoutVars>
      </dgm:prSet>
      <dgm:spPr/>
      <dgm:t>
        <a:bodyPr/>
        <a:lstStyle/>
        <a:p>
          <a:endParaRPr lang="en-US"/>
        </a:p>
      </dgm:t>
    </dgm:pt>
  </dgm:ptLst>
  <dgm:cxnLst>
    <dgm:cxn modelId="{2B325004-50C4-C349-BC19-1777433476A5}" srcId="{9FFCFD44-BFF1-D34C-B3F5-FBAB39B0E0D1}" destId="{3F024B42-0A66-294F-8211-E75FA7A27B0A}" srcOrd="1" destOrd="0" parTransId="{78DDCF0F-B6B5-8A4E-9D42-3223A797A74E}" sibTransId="{6717AB53-4BC9-574C-A15B-A6AFE57533A3}"/>
    <dgm:cxn modelId="{8FF6417D-4DAA-FC4A-9E86-7E97C0A814E0}" type="presOf" srcId="{CBD9CA6E-E93F-104E-8804-15B9781587AB}" destId="{E20FC028-D655-D843-929A-1DDEBD5D321D}" srcOrd="0" destOrd="0" presId="urn:microsoft.com/office/officeart/2005/8/layout/vList5"/>
    <dgm:cxn modelId="{25A72232-0149-8B44-9300-0603669FA9D9}" type="presOf" srcId="{B572C8BC-503D-E04B-9772-B71B80B18034}" destId="{88CA45E8-757E-B340-B09A-BA4DB7923BE9}" srcOrd="0" destOrd="0" presId="urn:microsoft.com/office/officeart/2005/8/layout/vList5"/>
    <dgm:cxn modelId="{CDE34973-5412-7546-8120-99E5FBAAFEB5}" type="presOf" srcId="{3F024B42-0A66-294F-8211-E75FA7A27B0A}" destId="{9FCB17F2-6CBE-E844-94F4-73EBC3490ACA}" srcOrd="0" destOrd="0" presId="urn:microsoft.com/office/officeart/2005/8/layout/vList5"/>
    <dgm:cxn modelId="{09FE66AE-6674-B841-B009-B418FCB6326E}" type="presOf" srcId="{9FFCFD44-BFF1-D34C-B3F5-FBAB39B0E0D1}" destId="{DEDFB975-B579-8740-8405-2C97B394623F}" srcOrd="0" destOrd="0" presId="urn:microsoft.com/office/officeart/2005/8/layout/vList5"/>
    <dgm:cxn modelId="{B73933E7-6039-904B-BAB2-844C3A69F769}" srcId="{9FFCFD44-BFF1-D34C-B3F5-FBAB39B0E0D1}" destId="{0DFB910B-3B26-5747-8476-F0B308E5BBD0}" srcOrd="4" destOrd="0" parTransId="{833296EB-EA45-D94D-BA8E-9E21C4BA6C78}" sibTransId="{57ADD936-5AD1-3E4D-84B9-E15F99342BDC}"/>
    <dgm:cxn modelId="{E361F37B-D680-D04B-BFB6-3AF0B3C0F0F1}" srcId="{AEC0FFFE-B973-1A4F-96ED-C366CC9380C4}" destId="{821D3DBA-DB99-5445-BB2B-0038B0D33A8D}" srcOrd="0" destOrd="0" parTransId="{B1D0E963-0460-BF4F-AD51-48BB02C12C58}" sibTransId="{2A36B31F-4A48-4A4C-AB74-5BCF76771C45}"/>
    <dgm:cxn modelId="{4E8A5B0E-3720-2049-9487-BF31EB219EB9}" type="presOf" srcId="{AEC0FFFE-B973-1A4F-96ED-C366CC9380C4}" destId="{B68A9889-52B9-CB4C-9C38-8CEDBDB9C660}" srcOrd="0" destOrd="0" presId="urn:microsoft.com/office/officeart/2005/8/layout/vList5"/>
    <dgm:cxn modelId="{1B593D82-1846-A14B-854A-622CF19C3750}" srcId="{9FFCFD44-BFF1-D34C-B3F5-FBAB39B0E0D1}" destId="{EBEF6EBC-18CF-164A-B0AC-5BADD5D12C00}" srcOrd="0" destOrd="0" parTransId="{23BBCFA3-6E38-6B4C-A711-FE73E8149866}" sibTransId="{2A3E7C03-B753-EC48-BEBC-0903388FBC9E}"/>
    <dgm:cxn modelId="{BC496D78-33FC-7F4A-A940-DA5CE0A0D95B}" srcId="{8DFE5645-FAE6-F24B-A146-C77D12818BF3}" destId="{CBD9CA6E-E93F-104E-8804-15B9781587AB}" srcOrd="0" destOrd="0" parTransId="{9CDD9264-9FAC-5549-8498-D70E5F473CF1}" sibTransId="{94D95A6A-BEAB-6145-919B-291FC1DF6C5B}"/>
    <dgm:cxn modelId="{D082B648-EB1B-7B4B-BB94-64FA0905EAE9}" type="presOf" srcId="{821D3DBA-DB99-5445-BB2B-0038B0D33A8D}" destId="{F891D181-22A2-C445-897D-D2836DED349D}" srcOrd="0" destOrd="0" presId="urn:microsoft.com/office/officeart/2005/8/layout/vList5"/>
    <dgm:cxn modelId="{922BD824-4793-694B-8725-F8199C82AE6C}" type="presOf" srcId="{0DFB910B-3B26-5747-8476-F0B308E5BBD0}" destId="{29554AFD-FB2D-D548-BD8A-6EF34B6F3E0D}" srcOrd="0" destOrd="0" presId="urn:microsoft.com/office/officeart/2005/8/layout/vList5"/>
    <dgm:cxn modelId="{3A9FA1DE-E065-2A48-B7A1-7B03014625A3}" srcId="{3F024B42-0A66-294F-8211-E75FA7A27B0A}" destId="{28E4B1C1-C540-3E4F-A040-BAEBCFBAA2C9}" srcOrd="0" destOrd="0" parTransId="{D1DE26AC-2D24-704A-85A6-558A97D1AB0E}" sibTransId="{D7ECF6DC-1BE0-9A4C-8E08-D9B2B271CACF}"/>
    <dgm:cxn modelId="{F0DAC811-0917-CA40-8724-2443E430C3D0}" srcId="{9FFCFD44-BFF1-D34C-B3F5-FBAB39B0E0D1}" destId="{AEC0FFFE-B973-1A4F-96ED-C366CC9380C4}" srcOrd="2" destOrd="0" parTransId="{D9B5EA41-14ED-1E45-BF02-46013B6C6948}" sibTransId="{05E30EA0-04A6-D14A-A12E-B874A0811E4D}"/>
    <dgm:cxn modelId="{7F142663-5966-5344-A98B-06845643056C}" type="presOf" srcId="{BDE52EF8-7358-F740-9A5E-F84EB53164A4}" destId="{F8F745DE-BE13-F444-8B08-7A8BC0AD776D}" srcOrd="0" destOrd="0" presId="urn:microsoft.com/office/officeart/2005/8/layout/vList5"/>
    <dgm:cxn modelId="{AC91E121-2677-1042-95C6-AD4642203D88}" type="presOf" srcId="{28E4B1C1-C540-3E4F-A040-BAEBCFBAA2C9}" destId="{7B21D33A-C17B-2E46-B5E9-3DC8860FE9DF}" srcOrd="0" destOrd="0" presId="urn:microsoft.com/office/officeart/2005/8/layout/vList5"/>
    <dgm:cxn modelId="{B0C92294-6415-7A4B-BACA-964BEA4948D3}" srcId="{0DFB910B-3B26-5747-8476-F0B308E5BBD0}" destId="{B572C8BC-503D-E04B-9772-B71B80B18034}" srcOrd="0" destOrd="0" parTransId="{E4220074-1314-C94A-A6ED-4314B6AFE4AA}" sibTransId="{8179D54E-19B6-9546-962F-D328B45735E4}"/>
    <dgm:cxn modelId="{F0741952-4E47-CB4F-BFD5-B06DDE630288}" srcId="{EBEF6EBC-18CF-164A-B0AC-5BADD5D12C00}" destId="{BDE52EF8-7358-F740-9A5E-F84EB53164A4}" srcOrd="0" destOrd="0" parTransId="{57384F96-5CDE-5140-8D02-51B2A79D0DFB}" sibTransId="{95A195A7-78D0-CB4E-9E4A-C703A56F4376}"/>
    <dgm:cxn modelId="{6FE69EEC-B3DE-6C46-AC97-5A43D5114FCA}" type="presOf" srcId="{8DFE5645-FAE6-F24B-A146-C77D12818BF3}" destId="{653787B8-3C1F-6D43-AECB-4529047386F0}" srcOrd="0" destOrd="0" presId="urn:microsoft.com/office/officeart/2005/8/layout/vList5"/>
    <dgm:cxn modelId="{D91D81EF-3C57-2649-A699-2CBC7788FD7E}" srcId="{9FFCFD44-BFF1-D34C-B3F5-FBAB39B0E0D1}" destId="{8DFE5645-FAE6-F24B-A146-C77D12818BF3}" srcOrd="3" destOrd="0" parTransId="{E7AD2C72-25A1-3E4B-9797-173947F34973}" sibTransId="{50CE5BFA-8C7D-6345-BCFB-E0C84C5AA32F}"/>
    <dgm:cxn modelId="{C5904AC9-D73B-3240-AC0C-DCD3F620EC39}" type="presOf" srcId="{EBEF6EBC-18CF-164A-B0AC-5BADD5D12C00}" destId="{E8F16E6F-13BF-CF45-AB74-65626FDB74B5}" srcOrd="0" destOrd="0" presId="urn:microsoft.com/office/officeart/2005/8/layout/vList5"/>
    <dgm:cxn modelId="{33155352-4E62-6B47-86E2-CEDAC3E6692B}" type="presParOf" srcId="{DEDFB975-B579-8740-8405-2C97B394623F}" destId="{B652EACF-8969-6843-942C-F5199D386B4B}" srcOrd="0" destOrd="0" presId="urn:microsoft.com/office/officeart/2005/8/layout/vList5"/>
    <dgm:cxn modelId="{5C8391CE-3010-2D45-BCEC-71CB6C66B5A2}" type="presParOf" srcId="{B652EACF-8969-6843-942C-F5199D386B4B}" destId="{E8F16E6F-13BF-CF45-AB74-65626FDB74B5}" srcOrd="0" destOrd="0" presId="urn:microsoft.com/office/officeart/2005/8/layout/vList5"/>
    <dgm:cxn modelId="{E7F2C1E9-EF97-7249-910B-B5C062B0105D}" type="presParOf" srcId="{B652EACF-8969-6843-942C-F5199D386B4B}" destId="{F8F745DE-BE13-F444-8B08-7A8BC0AD776D}" srcOrd="1" destOrd="0" presId="urn:microsoft.com/office/officeart/2005/8/layout/vList5"/>
    <dgm:cxn modelId="{EBDA5B77-1377-4A4B-8AD3-E12EDE7BE96D}" type="presParOf" srcId="{DEDFB975-B579-8740-8405-2C97B394623F}" destId="{337A3493-9A13-054E-A856-9DDFEF84E431}" srcOrd="1" destOrd="0" presId="urn:microsoft.com/office/officeart/2005/8/layout/vList5"/>
    <dgm:cxn modelId="{0CF5EC0D-2421-5642-8CEB-A0FD2E31535F}" type="presParOf" srcId="{DEDFB975-B579-8740-8405-2C97B394623F}" destId="{DE6AC973-7C7D-0C4D-99D8-ABF935459CF4}" srcOrd="2" destOrd="0" presId="urn:microsoft.com/office/officeart/2005/8/layout/vList5"/>
    <dgm:cxn modelId="{B6462DA6-9014-0A44-9FE0-8D64E1BDDF9E}" type="presParOf" srcId="{DE6AC973-7C7D-0C4D-99D8-ABF935459CF4}" destId="{9FCB17F2-6CBE-E844-94F4-73EBC3490ACA}" srcOrd="0" destOrd="0" presId="urn:microsoft.com/office/officeart/2005/8/layout/vList5"/>
    <dgm:cxn modelId="{85C8D2AA-6299-874B-9C82-417ACDFC3A1A}" type="presParOf" srcId="{DE6AC973-7C7D-0C4D-99D8-ABF935459CF4}" destId="{7B21D33A-C17B-2E46-B5E9-3DC8860FE9DF}" srcOrd="1" destOrd="0" presId="urn:microsoft.com/office/officeart/2005/8/layout/vList5"/>
    <dgm:cxn modelId="{95829A59-FBD1-7A4E-861A-F61942661734}" type="presParOf" srcId="{DEDFB975-B579-8740-8405-2C97B394623F}" destId="{5A74573E-CA06-8C41-A843-4FADAC0206D3}" srcOrd="3" destOrd="0" presId="urn:microsoft.com/office/officeart/2005/8/layout/vList5"/>
    <dgm:cxn modelId="{3D02DD11-7257-6940-82EF-02EFB0577894}" type="presParOf" srcId="{DEDFB975-B579-8740-8405-2C97B394623F}" destId="{0FDC4F71-0C22-A54A-8642-97EF5B59E791}" srcOrd="4" destOrd="0" presId="urn:microsoft.com/office/officeart/2005/8/layout/vList5"/>
    <dgm:cxn modelId="{E9580EAE-5FC4-ED4D-BDA0-72A998A9B937}" type="presParOf" srcId="{0FDC4F71-0C22-A54A-8642-97EF5B59E791}" destId="{B68A9889-52B9-CB4C-9C38-8CEDBDB9C660}" srcOrd="0" destOrd="0" presId="urn:microsoft.com/office/officeart/2005/8/layout/vList5"/>
    <dgm:cxn modelId="{F1FF7EC3-B262-374C-98E6-F8B220F29CD6}" type="presParOf" srcId="{0FDC4F71-0C22-A54A-8642-97EF5B59E791}" destId="{F891D181-22A2-C445-897D-D2836DED349D}" srcOrd="1" destOrd="0" presId="urn:microsoft.com/office/officeart/2005/8/layout/vList5"/>
    <dgm:cxn modelId="{9D5AC7D4-2711-824A-8A87-DF9BEAF96407}" type="presParOf" srcId="{DEDFB975-B579-8740-8405-2C97B394623F}" destId="{F2CC22BF-AA68-DD46-A434-EC0EAA51F80A}" srcOrd="5" destOrd="0" presId="urn:microsoft.com/office/officeart/2005/8/layout/vList5"/>
    <dgm:cxn modelId="{8E5A38F3-55DE-8044-B879-3EAA5657A7A2}" type="presParOf" srcId="{DEDFB975-B579-8740-8405-2C97B394623F}" destId="{1BC6F468-D4F9-C14F-AE99-A415817D8D3C}" srcOrd="6" destOrd="0" presId="urn:microsoft.com/office/officeart/2005/8/layout/vList5"/>
    <dgm:cxn modelId="{D33B8DBA-0A4D-A141-9E28-F2C24A91DF7E}" type="presParOf" srcId="{1BC6F468-D4F9-C14F-AE99-A415817D8D3C}" destId="{653787B8-3C1F-6D43-AECB-4529047386F0}" srcOrd="0" destOrd="0" presId="urn:microsoft.com/office/officeart/2005/8/layout/vList5"/>
    <dgm:cxn modelId="{DD22FDE7-18F8-FD40-B30E-C9DEB0B94EAF}" type="presParOf" srcId="{1BC6F468-D4F9-C14F-AE99-A415817D8D3C}" destId="{E20FC028-D655-D843-929A-1DDEBD5D321D}" srcOrd="1" destOrd="0" presId="urn:microsoft.com/office/officeart/2005/8/layout/vList5"/>
    <dgm:cxn modelId="{F3374CCF-7553-4947-B709-9033D1A22520}" type="presParOf" srcId="{DEDFB975-B579-8740-8405-2C97B394623F}" destId="{818819A2-BA0A-5349-9B96-CE579B98576B}" srcOrd="7" destOrd="0" presId="urn:microsoft.com/office/officeart/2005/8/layout/vList5"/>
    <dgm:cxn modelId="{BE00846A-CFE8-3F43-A890-9784844FFC8D}" type="presParOf" srcId="{DEDFB975-B579-8740-8405-2C97B394623F}" destId="{1707C67C-BA74-AB45-B869-A76D99F5050F}" srcOrd="8" destOrd="0" presId="urn:microsoft.com/office/officeart/2005/8/layout/vList5"/>
    <dgm:cxn modelId="{5A49ABF7-5942-3D42-8ABA-D36A933F0DEF}" type="presParOf" srcId="{1707C67C-BA74-AB45-B869-A76D99F5050F}" destId="{29554AFD-FB2D-D548-BD8A-6EF34B6F3E0D}" srcOrd="0" destOrd="0" presId="urn:microsoft.com/office/officeart/2005/8/layout/vList5"/>
    <dgm:cxn modelId="{693E0B95-8C2B-5445-B1F4-C8A4DE021487}" type="presParOf" srcId="{1707C67C-BA74-AB45-B869-A76D99F5050F}" destId="{88CA45E8-757E-B340-B09A-BA4DB7923B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0A1368-62CF-C346-B42C-878F9D17CD0D}"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C2B45A58-FA16-F647-AF0E-82AB75BC077E}">
      <dgm:prSet custT="1"/>
      <dgm:spPr>
        <a:solidFill>
          <a:schemeClr val="accent3">
            <a:lumMod val="75000"/>
          </a:schemeClr>
        </a:solidFill>
      </dgm:spPr>
      <dgm:t>
        <a:bodyPr/>
        <a:lstStyle/>
        <a:p>
          <a:pPr rtl="0"/>
          <a:r>
            <a:rPr lang="en-US" sz="2000" dirty="0" smtClean="0">
              <a:latin typeface="+mn-lt"/>
            </a:rPr>
            <a:t>Objectives with respect to current employees: </a:t>
          </a:r>
          <a:endParaRPr lang="en-US" sz="2000" dirty="0">
            <a:latin typeface="+mn-lt"/>
          </a:endParaRPr>
        </a:p>
      </dgm:t>
    </dgm:pt>
    <dgm:pt modelId="{8A0F782E-CED9-C74D-91C7-2FE33911FD5E}" type="parTrans" cxnId="{073DA910-939A-4D43-92D8-4698EED99CB6}">
      <dgm:prSet/>
      <dgm:spPr/>
      <dgm:t>
        <a:bodyPr/>
        <a:lstStyle/>
        <a:p>
          <a:endParaRPr lang="en-US"/>
        </a:p>
      </dgm:t>
    </dgm:pt>
    <dgm:pt modelId="{22E84ADC-2C1F-7840-8686-CC6CA31B3AB4}" type="sibTrans" cxnId="{073DA910-939A-4D43-92D8-4698EED99CB6}">
      <dgm:prSet/>
      <dgm:spPr/>
      <dgm:t>
        <a:bodyPr/>
        <a:lstStyle/>
        <a:p>
          <a:endParaRPr lang="en-US"/>
        </a:p>
      </dgm:t>
    </dgm:pt>
    <dgm:pt modelId="{63C1CD21-5375-2744-8794-89FE51AC47A0}">
      <dgm:prSet custT="1"/>
      <dgm:spPr>
        <a:ln>
          <a:solidFill>
            <a:schemeClr val="accent3">
              <a:lumMod val="50000"/>
            </a:schemeClr>
          </a:solidFill>
        </a:ln>
      </dgm:spPr>
      <dgm:t>
        <a:bodyPr/>
        <a:lstStyle/>
        <a:p>
          <a:pPr rtl="0"/>
          <a:r>
            <a:rPr lang="en-US" sz="1400" dirty="0" smtClean="0">
              <a:latin typeface="+mn-lt"/>
            </a:rPr>
            <a:t>Ensure that employees, contractors, and third-party users are aware of information security threats and concerns and their responsibilities and liabilities with regard to information security</a:t>
          </a:r>
          <a:endParaRPr lang="en-US" sz="1400" dirty="0">
            <a:latin typeface="+mn-lt"/>
          </a:endParaRPr>
        </a:p>
      </dgm:t>
    </dgm:pt>
    <dgm:pt modelId="{5E9A9A94-6F3B-084F-AD65-8D711B3C8698}" type="parTrans" cxnId="{C3776363-4FE5-B84D-8449-54AAF3DC27E6}">
      <dgm:prSet/>
      <dgm:spPr/>
      <dgm:t>
        <a:bodyPr/>
        <a:lstStyle/>
        <a:p>
          <a:endParaRPr lang="en-US"/>
        </a:p>
      </dgm:t>
    </dgm:pt>
    <dgm:pt modelId="{5CE1D726-1634-6245-9056-C83A9CBBC383}" type="sibTrans" cxnId="{C3776363-4FE5-B84D-8449-54AAF3DC27E6}">
      <dgm:prSet/>
      <dgm:spPr/>
      <dgm:t>
        <a:bodyPr/>
        <a:lstStyle/>
        <a:p>
          <a:endParaRPr lang="en-US"/>
        </a:p>
      </dgm:t>
    </dgm:pt>
    <dgm:pt modelId="{FD470863-FE74-CD40-AE62-30B86E262569}">
      <dgm:prSet custT="1"/>
      <dgm:spPr>
        <a:ln>
          <a:solidFill>
            <a:schemeClr val="accent3">
              <a:lumMod val="50000"/>
            </a:schemeClr>
          </a:solidFill>
        </a:ln>
      </dgm:spPr>
      <dgm:t>
        <a:bodyPr/>
        <a:lstStyle/>
        <a:p>
          <a:pPr rtl="0"/>
          <a:r>
            <a:rPr lang="en-US" sz="1400" dirty="0" smtClean="0">
              <a:latin typeface="+mn-lt"/>
            </a:rPr>
            <a:t>Are equipped to support the organizational security policy in their work</a:t>
          </a:r>
          <a:endParaRPr lang="en-US" sz="1400" dirty="0">
            <a:latin typeface="+mn-lt"/>
          </a:endParaRPr>
        </a:p>
      </dgm:t>
    </dgm:pt>
    <dgm:pt modelId="{5F1EF190-6DC7-0643-8A27-D81AC59EA7A1}" type="parTrans" cxnId="{D1565F56-B1F3-4742-B7ED-642E71B7CE52}">
      <dgm:prSet/>
      <dgm:spPr/>
      <dgm:t>
        <a:bodyPr/>
        <a:lstStyle/>
        <a:p>
          <a:endParaRPr lang="en-US"/>
        </a:p>
      </dgm:t>
    </dgm:pt>
    <dgm:pt modelId="{CE6EFA8D-3E16-FB4D-8FBE-3879E5754E3F}" type="sibTrans" cxnId="{D1565F56-B1F3-4742-B7ED-642E71B7CE52}">
      <dgm:prSet/>
      <dgm:spPr/>
      <dgm:t>
        <a:bodyPr/>
        <a:lstStyle/>
        <a:p>
          <a:endParaRPr lang="en-US"/>
        </a:p>
      </dgm:t>
    </dgm:pt>
    <dgm:pt modelId="{E8CB5A3D-C644-AB4C-AEC4-806043DE10B8}">
      <dgm:prSet custT="1"/>
      <dgm:spPr>
        <a:ln>
          <a:solidFill>
            <a:schemeClr val="accent3">
              <a:lumMod val="50000"/>
            </a:schemeClr>
          </a:solidFill>
        </a:ln>
      </dgm:spPr>
      <dgm:t>
        <a:bodyPr/>
        <a:lstStyle/>
        <a:p>
          <a:pPr rtl="0"/>
          <a:r>
            <a:rPr lang="en-US" sz="1400" dirty="0" smtClean="0">
              <a:latin typeface="+mn-lt"/>
            </a:rPr>
            <a:t>Reduce the risk of human error</a:t>
          </a:r>
          <a:endParaRPr lang="en-US" sz="1400" dirty="0">
            <a:latin typeface="+mn-lt"/>
          </a:endParaRPr>
        </a:p>
      </dgm:t>
    </dgm:pt>
    <dgm:pt modelId="{4051C54F-2A51-BC45-B1E1-8C86B5C72BF3}" type="parTrans" cxnId="{ED17E11F-A8F6-C647-9607-B1D03E474EFB}">
      <dgm:prSet/>
      <dgm:spPr/>
      <dgm:t>
        <a:bodyPr/>
        <a:lstStyle/>
        <a:p>
          <a:endParaRPr lang="en-US"/>
        </a:p>
      </dgm:t>
    </dgm:pt>
    <dgm:pt modelId="{EF4DDA13-A98E-A44D-A611-C0E15B15C395}" type="sibTrans" cxnId="{ED17E11F-A8F6-C647-9607-B1D03E474EFB}">
      <dgm:prSet/>
      <dgm:spPr/>
      <dgm:t>
        <a:bodyPr/>
        <a:lstStyle/>
        <a:p>
          <a:endParaRPr lang="en-US"/>
        </a:p>
      </dgm:t>
    </dgm:pt>
    <dgm:pt modelId="{E5E41F6D-4616-3242-BCE8-8E32468D6371}">
      <dgm:prSet custT="1"/>
      <dgm:spPr>
        <a:solidFill>
          <a:schemeClr val="accent6">
            <a:lumMod val="75000"/>
          </a:schemeClr>
        </a:solidFill>
      </dgm:spPr>
      <dgm:t>
        <a:bodyPr/>
        <a:lstStyle/>
        <a:p>
          <a:pPr rtl="0"/>
          <a:r>
            <a:rPr lang="en-US" sz="2000" dirty="0" smtClean="0">
              <a:latin typeface="+mn-lt"/>
            </a:rPr>
            <a:t>Two essential elements of personnel security during employment are:</a:t>
          </a:r>
          <a:endParaRPr lang="en-US" sz="2000" dirty="0">
            <a:latin typeface="+mn-lt"/>
          </a:endParaRPr>
        </a:p>
      </dgm:t>
    </dgm:pt>
    <dgm:pt modelId="{D4BDE543-0319-8E4B-BAA2-920DB0F58FF3}" type="parTrans" cxnId="{EE5076D2-469E-1D45-984A-9AF0DE2AFEA2}">
      <dgm:prSet/>
      <dgm:spPr/>
      <dgm:t>
        <a:bodyPr/>
        <a:lstStyle/>
        <a:p>
          <a:endParaRPr lang="en-US"/>
        </a:p>
      </dgm:t>
    </dgm:pt>
    <dgm:pt modelId="{F81A9BE1-B96D-0945-A155-25ACC72C3FD9}" type="sibTrans" cxnId="{EE5076D2-469E-1D45-984A-9AF0DE2AFEA2}">
      <dgm:prSet/>
      <dgm:spPr/>
      <dgm:t>
        <a:bodyPr/>
        <a:lstStyle/>
        <a:p>
          <a:endParaRPr lang="en-US"/>
        </a:p>
      </dgm:t>
    </dgm:pt>
    <dgm:pt modelId="{CD9F1492-F371-8E45-827A-77209327AD61}">
      <dgm:prSet/>
      <dgm:spPr>
        <a:ln>
          <a:solidFill>
            <a:schemeClr val="accent6">
              <a:lumMod val="50000"/>
            </a:schemeClr>
          </a:solidFill>
        </a:ln>
      </dgm:spPr>
      <dgm:t>
        <a:bodyPr/>
        <a:lstStyle/>
        <a:p>
          <a:pPr rtl="0"/>
          <a:r>
            <a:rPr lang="en-US" dirty="0" smtClean="0">
              <a:latin typeface="+mn-lt"/>
            </a:rPr>
            <a:t>A comprehensive security policy document</a:t>
          </a:r>
          <a:endParaRPr lang="en-US" dirty="0">
            <a:latin typeface="+mn-lt"/>
          </a:endParaRPr>
        </a:p>
      </dgm:t>
    </dgm:pt>
    <dgm:pt modelId="{78C734FC-A179-DD4C-B589-15611A6F4E2D}" type="parTrans" cxnId="{FF1F3040-4AA4-2547-BAF6-118811A4403E}">
      <dgm:prSet/>
      <dgm:spPr/>
      <dgm:t>
        <a:bodyPr/>
        <a:lstStyle/>
        <a:p>
          <a:endParaRPr lang="en-US"/>
        </a:p>
      </dgm:t>
    </dgm:pt>
    <dgm:pt modelId="{3A6A9768-FE2D-4C40-955B-9FF0D5DFFBCF}" type="sibTrans" cxnId="{FF1F3040-4AA4-2547-BAF6-118811A4403E}">
      <dgm:prSet/>
      <dgm:spPr/>
      <dgm:t>
        <a:bodyPr/>
        <a:lstStyle/>
        <a:p>
          <a:endParaRPr lang="en-US"/>
        </a:p>
      </dgm:t>
    </dgm:pt>
    <dgm:pt modelId="{A09B9F4D-61BD-584F-B707-288A2E2BBE5D}">
      <dgm:prSet/>
      <dgm:spPr>
        <a:ln>
          <a:solidFill>
            <a:schemeClr val="accent6">
              <a:lumMod val="50000"/>
            </a:schemeClr>
          </a:solidFill>
        </a:ln>
      </dgm:spPr>
      <dgm:t>
        <a:bodyPr/>
        <a:lstStyle/>
        <a:p>
          <a:pPr rtl="0"/>
          <a:r>
            <a:rPr lang="en-US" dirty="0" smtClean="0">
              <a:latin typeface="+mn-lt"/>
            </a:rPr>
            <a:t>An ongoing awareness and training program</a:t>
          </a:r>
          <a:endParaRPr lang="en-US" dirty="0">
            <a:latin typeface="+mn-lt"/>
          </a:endParaRPr>
        </a:p>
      </dgm:t>
    </dgm:pt>
    <dgm:pt modelId="{F37475DA-F721-4444-ACF2-050D524B10F3}" type="parTrans" cxnId="{EF0DC5AE-C442-8044-875D-DAB155288D42}">
      <dgm:prSet/>
      <dgm:spPr/>
      <dgm:t>
        <a:bodyPr/>
        <a:lstStyle/>
        <a:p>
          <a:endParaRPr lang="en-US"/>
        </a:p>
      </dgm:t>
    </dgm:pt>
    <dgm:pt modelId="{25803167-1499-994D-82DD-62A4B6A2A10B}" type="sibTrans" cxnId="{EF0DC5AE-C442-8044-875D-DAB155288D42}">
      <dgm:prSet/>
      <dgm:spPr/>
      <dgm:t>
        <a:bodyPr/>
        <a:lstStyle/>
        <a:p>
          <a:endParaRPr lang="en-US"/>
        </a:p>
      </dgm:t>
    </dgm:pt>
    <dgm:pt modelId="{8EB4D344-A3E9-6D4B-A014-6260D493CDB1}">
      <dgm:prSet custT="1"/>
      <dgm:spPr>
        <a:solidFill>
          <a:schemeClr val="accent5">
            <a:lumMod val="75000"/>
          </a:schemeClr>
        </a:solidFill>
      </dgm:spPr>
      <dgm:t>
        <a:bodyPr/>
        <a:lstStyle/>
        <a:p>
          <a:pPr rtl="0"/>
          <a:r>
            <a:rPr lang="en-US" sz="2000" dirty="0" smtClean="0">
              <a:latin typeface="+mn-lt"/>
            </a:rPr>
            <a:t>Security principles:</a:t>
          </a:r>
          <a:endParaRPr lang="en-US" sz="2000" dirty="0">
            <a:latin typeface="+mn-lt"/>
          </a:endParaRPr>
        </a:p>
      </dgm:t>
    </dgm:pt>
    <dgm:pt modelId="{23067009-8D22-D946-BE3C-8B96001F7A92}" type="parTrans" cxnId="{ABE1B15D-8D6A-C34D-83D4-6138EA4E0255}">
      <dgm:prSet/>
      <dgm:spPr/>
      <dgm:t>
        <a:bodyPr/>
        <a:lstStyle/>
        <a:p>
          <a:endParaRPr lang="en-US"/>
        </a:p>
      </dgm:t>
    </dgm:pt>
    <dgm:pt modelId="{38383C53-661B-2C43-9903-7A3BECAF6047}" type="sibTrans" cxnId="{ABE1B15D-8D6A-C34D-83D4-6138EA4E0255}">
      <dgm:prSet/>
      <dgm:spPr/>
      <dgm:t>
        <a:bodyPr/>
        <a:lstStyle/>
        <a:p>
          <a:endParaRPr lang="en-US"/>
        </a:p>
      </dgm:t>
    </dgm:pt>
    <dgm:pt modelId="{28232CE9-F58D-004C-88F7-1661E34530E1}">
      <dgm:prSet/>
      <dgm:spPr>
        <a:ln>
          <a:solidFill>
            <a:schemeClr val="accent5">
              <a:lumMod val="50000"/>
            </a:schemeClr>
          </a:solidFill>
        </a:ln>
      </dgm:spPr>
      <dgm:t>
        <a:bodyPr/>
        <a:lstStyle/>
        <a:p>
          <a:pPr rtl="0"/>
          <a:r>
            <a:rPr lang="en-US" dirty="0" smtClean="0">
              <a:latin typeface="+mn-lt"/>
            </a:rPr>
            <a:t>Least privilege</a:t>
          </a:r>
          <a:endParaRPr lang="en-US" dirty="0">
            <a:latin typeface="+mn-lt"/>
          </a:endParaRPr>
        </a:p>
      </dgm:t>
    </dgm:pt>
    <dgm:pt modelId="{EEFDAA4A-5B3E-1447-A49C-D6315086130F}" type="parTrans" cxnId="{9CDD5103-9770-8041-B4EE-323542AD541E}">
      <dgm:prSet/>
      <dgm:spPr/>
      <dgm:t>
        <a:bodyPr/>
        <a:lstStyle/>
        <a:p>
          <a:endParaRPr lang="en-US"/>
        </a:p>
      </dgm:t>
    </dgm:pt>
    <dgm:pt modelId="{55C4A722-B22D-9A44-A723-932CE7E8BEF1}" type="sibTrans" cxnId="{9CDD5103-9770-8041-B4EE-323542AD541E}">
      <dgm:prSet/>
      <dgm:spPr/>
      <dgm:t>
        <a:bodyPr/>
        <a:lstStyle/>
        <a:p>
          <a:endParaRPr lang="en-US"/>
        </a:p>
      </dgm:t>
    </dgm:pt>
    <dgm:pt modelId="{14D7BEFE-4728-8E40-811E-DA62B013F922}">
      <dgm:prSet/>
      <dgm:spPr>
        <a:ln>
          <a:solidFill>
            <a:schemeClr val="accent5">
              <a:lumMod val="50000"/>
            </a:schemeClr>
          </a:solidFill>
        </a:ln>
      </dgm:spPr>
      <dgm:t>
        <a:bodyPr/>
        <a:lstStyle/>
        <a:p>
          <a:pPr rtl="0"/>
          <a:r>
            <a:rPr lang="en-US" dirty="0" smtClean="0">
              <a:latin typeface="+mn-lt"/>
            </a:rPr>
            <a:t>Separation of duties</a:t>
          </a:r>
          <a:endParaRPr lang="en-US" dirty="0">
            <a:latin typeface="+mn-lt"/>
          </a:endParaRPr>
        </a:p>
      </dgm:t>
    </dgm:pt>
    <dgm:pt modelId="{9F610844-2C78-8F4F-A160-7A6E190147CA}" type="parTrans" cxnId="{06F43789-03F4-FE45-9762-F316D99CE635}">
      <dgm:prSet/>
      <dgm:spPr/>
      <dgm:t>
        <a:bodyPr/>
        <a:lstStyle/>
        <a:p>
          <a:endParaRPr lang="en-US"/>
        </a:p>
      </dgm:t>
    </dgm:pt>
    <dgm:pt modelId="{B9B2C4DD-2343-884E-A8BC-9BAEFC0856A3}" type="sibTrans" cxnId="{06F43789-03F4-FE45-9762-F316D99CE635}">
      <dgm:prSet/>
      <dgm:spPr/>
      <dgm:t>
        <a:bodyPr/>
        <a:lstStyle/>
        <a:p>
          <a:endParaRPr lang="en-US"/>
        </a:p>
      </dgm:t>
    </dgm:pt>
    <dgm:pt modelId="{DBFB4990-6139-AC44-815C-2A3D451C5D0D}">
      <dgm:prSet/>
      <dgm:spPr>
        <a:ln>
          <a:solidFill>
            <a:schemeClr val="accent5">
              <a:lumMod val="50000"/>
            </a:schemeClr>
          </a:solidFill>
        </a:ln>
      </dgm:spPr>
      <dgm:t>
        <a:bodyPr/>
        <a:lstStyle/>
        <a:p>
          <a:pPr rtl="0"/>
          <a:r>
            <a:rPr lang="en-US" dirty="0" smtClean="0">
              <a:latin typeface="+mn-lt"/>
            </a:rPr>
            <a:t>Limited reliance on key employees</a:t>
          </a:r>
          <a:endParaRPr lang="en-US" dirty="0">
            <a:latin typeface="+mn-lt"/>
          </a:endParaRPr>
        </a:p>
      </dgm:t>
    </dgm:pt>
    <dgm:pt modelId="{877CC357-BC71-B34A-BC05-9CFA83450F64}" type="parTrans" cxnId="{9A46E372-628A-2842-A8BB-BAF6EC3D5823}">
      <dgm:prSet/>
      <dgm:spPr/>
      <dgm:t>
        <a:bodyPr/>
        <a:lstStyle/>
        <a:p>
          <a:endParaRPr lang="en-US"/>
        </a:p>
      </dgm:t>
    </dgm:pt>
    <dgm:pt modelId="{6D14F80F-C8CB-9849-AAEB-E27F662F31D0}" type="sibTrans" cxnId="{9A46E372-628A-2842-A8BB-BAF6EC3D5823}">
      <dgm:prSet/>
      <dgm:spPr/>
      <dgm:t>
        <a:bodyPr/>
        <a:lstStyle/>
        <a:p>
          <a:endParaRPr lang="en-US"/>
        </a:p>
      </dgm:t>
    </dgm:pt>
    <dgm:pt modelId="{2B0FE846-2F20-8348-8E0F-971120F25789}" type="pres">
      <dgm:prSet presAssocID="{570A1368-62CF-C346-B42C-878F9D17CD0D}" presName="linear" presStyleCnt="0">
        <dgm:presLayoutVars>
          <dgm:dir/>
          <dgm:animLvl val="lvl"/>
          <dgm:resizeHandles val="exact"/>
        </dgm:presLayoutVars>
      </dgm:prSet>
      <dgm:spPr/>
      <dgm:t>
        <a:bodyPr/>
        <a:lstStyle/>
        <a:p>
          <a:endParaRPr lang="en-US"/>
        </a:p>
      </dgm:t>
    </dgm:pt>
    <dgm:pt modelId="{9F3ECBCC-A79F-AA41-A3F3-C32C97D2630F}" type="pres">
      <dgm:prSet presAssocID="{C2B45A58-FA16-F647-AF0E-82AB75BC077E}" presName="parentLin" presStyleCnt="0"/>
      <dgm:spPr/>
    </dgm:pt>
    <dgm:pt modelId="{FFAA9E86-0C9B-5544-84AE-AAC79A2D271C}" type="pres">
      <dgm:prSet presAssocID="{C2B45A58-FA16-F647-AF0E-82AB75BC077E}" presName="parentLeftMargin" presStyleLbl="node1" presStyleIdx="0" presStyleCnt="3"/>
      <dgm:spPr/>
      <dgm:t>
        <a:bodyPr/>
        <a:lstStyle/>
        <a:p>
          <a:endParaRPr lang="en-US"/>
        </a:p>
      </dgm:t>
    </dgm:pt>
    <dgm:pt modelId="{0EAFDEAC-FBE3-274E-B16B-A3CFF1541B1D}" type="pres">
      <dgm:prSet presAssocID="{C2B45A58-FA16-F647-AF0E-82AB75BC077E}" presName="parentText" presStyleLbl="node1" presStyleIdx="0" presStyleCnt="3" custScaleY="194275">
        <dgm:presLayoutVars>
          <dgm:chMax val="0"/>
          <dgm:bulletEnabled val="1"/>
        </dgm:presLayoutVars>
      </dgm:prSet>
      <dgm:spPr/>
      <dgm:t>
        <a:bodyPr/>
        <a:lstStyle/>
        <a:p>
          <a:endParaRPr lang="en-US"/>
        </a:p>
      </dgm:t>
    </dgm:pt>
    <dgm:pt modelId="{8BCC5216-C17E-374C-8189-6DB70E906990}" type="pres">
      <dgm:prSet presAssocID="{C2B45A58-FA16-F647-AF0E-82AB75BC077E}" presName="negativeSpace" presStyleCnt="0"/>
      <dgm:spPr/>
    </dgm:pt>
    <dgm:pt modelId="{EBC96489-A11A-CA4F-863C-4EBE1AE1AB99}" type="pres">
      <dgm:prSet presAssocID="{C2B45A58-FA16-F647-AF0E-82AB75BC077E}" presName="childText" presStyleLbl="conFgAcc1" presStyleIdx="0" presStyleCnt="3">
        <dgm:presLayoutVars>
          <dgm:bulletEnabled val="1"/>
        </dgm:presLayoutVars>
      </dgm:prSet>
      <dgm:spPr/>
      <dgm:t>
        <a:bodyPr/>
        <a:lstStyle/>
        <a:p>
          <a:endParaRPr lang="en-US"/>
        </a:p>
      </dgm:t>
    </dgm:pt>
    <dgm:pt modelId="{594D0A45-2D80-1D46-BB44-987FB9E93285}" type="pres">
      <dgm:prSet presAssocID="{22E84ADC-2C1F-7840-8686-CC6CA31B3AB4}" presName="spaceBetweenRectangles" presStyleCnt="0"/>
      <dgm:spPr/>
    </dgm:pt>
    <dgm:pt modelId="{38064E8F-AEDA-3444-906C-EFFDAF4E01AD}" type="pres">
      <dgm:prSet presAssocID="{E5E41F6D-4616-3242-BCE8-8E32468D6371}" presName="parentLin" presStyleCnt="0"/>
      <dgm:spPr/>
    </dgm:pt>
    <dgm:pt modelId="{D351E50D-72B9-0F45-A8F4-2C46D61176BE}" type="pres">
      <dgm:prSet presAssocID="{E5E41F6D-4616-3242-BCE8-8E32468D6371}" presName="parentLeftMargin" presStyleLbl="node1" presStyleIdx="0" presStyleCnt="3"/>
      <dgm:spPr/>
      <dgm:t>
        <a:bodyPr/>
        <a:lstStyle/>
        <a:p>
          <a:endParaRPr lang="en-US"/>
        </a:p>
      </dgm:t>
    </dgm:pt>
    <dgm:pt modelId="{6AC50F89-3853-F143-B350-92B3A3CF23D7}" type="pres">
      <dgm:prSet presAssocID="{E5E41F6D-4616-3242-BCE8-8E32468D6371}" presName="parentText" presStyleLbl="node1" presStyleIdx="1" presStyleCnt="3" custScaleY="191213">
        <dgm:presLayoutVars>
          <dgm:chMax val="0"/>
          <dgm:bulletEnabled val="1"/>
        </dgm:presLayoutVars>
      </dgm:prSet>
      <dgm:spPr/>
      <dgm:t>
        <a:bodyPr/>
        <a:lstStyle/>
        <a:p>
          <a:endParaRPr lang="en-US"/>
        </a:p>
      </dgm:t>
    </dgm:pt>
    <dgm:pt modelId="{64700E76-FBE2-5746-9A70-228A9C318843}" type="pres">
      <dgm:prSet presAssocID="{E5E41F6D-4616-3242-BCE8-8E32468D6371}" presName="negativeSpace" presStyleCnt="0"/>
      <dgm:spPr/>
    </dgm:pt>
    <dgm:pt modelId="{1F7463D5-3BDF-BF4A-8647-F317A2369F11}" type="pres">
      <dgm:prSet presAssocID="{E5E41F6D-4616-3242-BCE8-8E32468D6371}" presName="childText" presStyleLbl="conFgAcc1" presStyleIdx="1" presStyleCnt="3">
        <dgm:presLayoutVars>
          <dgm:bulletEnabled val="1"/>
        </dgm:presLayoutVars>
      </dgm:prSet>
      <dgm:spPr/>
      <dgm:t>
        <a:bodyPr/>
        <a:lstStyle/>
        <a:p>
          <a:endParaRPr lang="en-US"/>
        </a:p>
      </dgm:t>
    </dgm:pt>
    <dgm:pt modelId="{0B13484A-FD3B-DF41-9F8F-AE8D97E245DF}" type="pres">
      <dgm:prSet presAssocID="{F81A9BE1-B96D-0945-A155-25ACC72C3FD9}" presName="spaceBetweenRectangles" presStyleCnt="0"/>
      <dgm:spPr/>
    </dgm:pt>
    <dgm:pt modelId="{B1E298F2-B420-6947-87A1-0450B14C44D9}" type="pres">
      <dgm:prSet presAssocID="{8EB4D344-A3E9-6D4B-A014-6260D493CDB1}" presName="parentLin" presStyleCnt="0"/>
      <dgm:spPr/>
    </dgm:pt>
    <dgm:pt modelId="{8F7897A5-E567-CA4A-BFE0-13DFFBA93DC0}" type="pres">
      <dgm:prSet presAssocID="{8EB4D344-A3E9-6D4B-A014-6260D493CDB1}" presName="parentLeftMargin" presStyleLbl="node1" presStyleIdx="1" presStyleCnt="3"/>
      <dgm:spPr/>
      <dgm:t>
        <a:bodyPr/>
        <a:lstStyle/>
        <a:p>
          <a:endParaRPr lang="en-US"/>
        </a:p>
      </dgm:t>
    </dgm:pt>
    <dgm:pt modelId="{BA191CD7-053B-2C47-9BA2-46DE9A1122DC}" type="pres">
      <dgm:prSet presAssocID="{8EB4D344-A3E9-6D4B-A014-6260D493CDB1}" presName="parentText" presStyleLbl="node1" presStyleIdx="2" presStyleCnt="3" custScaleY="175859">
        <dgm:presLayoutVars>
          <dgm:chMax val="0"/>
          <dgm:bulletEnabled val="1"/>
        </dgm:presLayoutVars>
      </dgm:prSet>
      <dgm:spPr/>
      <dgm:t>
        <a:bodyPr/>
        <a:lstStyle/>
        <a:p>
          <a:endParaRPr lang="en-US"/>
        </a:p>
      </dgm:t>
    </dgm:pt>
    <dgm:pt modelId="{1F7F2F65-31F8-FB4D-A72D-950546F4E447}" type="pres">
      <dgm:prSet presAssocID="{8EB4D344-A3E9-6D4B-A014-6260D493CDB1}" presName="negativeSpace" presStyleCnt="0"/>
      <dgm:spPr/>
    </dgm:pt>
    <dgm:pt modelId="{93E8A1A5-22E6-574E-8B1D-7D30BD758248}" type="pres">
      <dgm:prSet presAssocID="{8EB4D344-A3E9-6D4B-A014-6260D493CDB1}" presName="childText" presStyleLbl="conFgAcc1" presStyleIdx="2" presStyleCnt="3">
        <dgm:presLayoutVars>
          <dgm:bulletEnabled val="1"/>
        </dgm:presLayoutVars>
      </dgm:prSet>
      <dgm:spPr/>
      <dgm:t>
        <a:bodyPr/>
        <a:lstStyle/>
        <a:p>
          <a:endParaRPr lang="en-US"/>
        </a:p>
      </dgm:t>
    </dgm:pt>
  </dgm:ptLst>
  <dgm:cxnLst>
    <dgm:cxn modelId="{08F9143B-8937-874A-A9C7-4BF973FAB1C7}" type="presOf" srcId="{E5E41F6D-4616-3242-BCE8-8E32468D6371}" destId="{6AC50F89-3853-F143-B350-92B3A3CF23D7}" srcOrd="1" destOrd="0" presId="urn:microsoft.com/office/officeart/2005/8/layout/list1"/>
    <dgm:cxn modelId="{D1565F56-B1F3-4742-B7ED-642E71B7CE52}" srcId="{C2B45A58-FA16-F647-AF0E-82AB75BC077E}" destId="{FD470863-FE74-CD40-AE62-30B86E262569}" srcOrd="1" destOrd="0" parTransId="{5F1EF190-6DC7-0643-8A27-D81AC59EA7A1}" sibTransId="{CE6EFA8D-3E16-FB4D-8FBE-3879E5754E3F}"/>
    <dgm:cxn modelId="{EE5076D2-469E-1D45-984A-9AF0DE2AFEA2}" srcId="{570A1368-62CF-C346-B42C-878F9D17CD0D}" destId="{E5E41F6D-4616-3242-BCE8-8E32468D6371}" srcOrd="1" destOrd="0" parTransId="{D4BDE543-0319-8E4B-BAA2-920DB0F58FF3}" sibTransId="{F81A9BE1-B96D-0945-A155-25ACC72C3FD9}"/>
    <dgm:cxn modelId="{5A6400F9-9EA4-2842-BA0D-121B8477EEE5}" type="presOf" srcId="{14D7BEFE-4728-8E40-811E-DA62B013F922}" destId="{93E8A1A5-22E6-574E-8B1D-7D30BD758248}" srcOrd="0" destOrd="1" presId="urn:microsoft.com/office/officeart/2005/8/layout/list1"/>
    <dgm:cxn modelId="{ED17E11F-A8F6-C647-9607-B1D03E474EFB}" srcId="{C2B45A58-FA16-F647-AF0E-82AB75BC077E}" destId="{E8CB5A3D-C644-AB4C-AEC4-806043DE10B8}" srcOrd="2" destOrd="0" parTransId="{4051C54F-2A51-BC45-B1E1-8C86B5C72BF3}" sibTransId="{EF4DDA13-A98E-A44D-A611-C0E15B15C395}"/>
    <dgm:cxn modelId="{625283AC-CB4D-9447-87B1-3F73C655662D}" type="presOf" srcId="{C2B45A58-FA16-F647-AF0E-82AB75BC077E}" destId="{FFAA9E86-0C9B-5544-84AE-AAC79A2D271C}" srcOrd="0" destOrd="0" presId="urn:microsoft.com/office/officeart/2005/8/layout/list1"/>
    <dgm:cxn modelId="{C20880D4-CAC9-FF49-AE6A-65CA5008D111}" type="presOf" srcId="{C2B45A58-FA16-F647-AF0E-82AB75BC077E}" destId="{0EAFDEAC-FBE3-274E-B16B-A3CFF1541B1D}" srcOrd="1" destOrd="0" presId="urn:microsoft.com/office/officeart/2005/8/layout/list1"/>
    <dgm:cxn modelId="{99502D7C-5A06-8448-A07D-89ACF465AB03}" type="presOf" srcId="{DBFB4990-6139-AC44-815C-2A3D451C5D0D}" destId="{93E8A1A5-22E6-574E-8B1D-7D30BD758248}" srcOrd="0" destOrd="2" presId="urn:microsoft.com/office/officeart/2005/8/layout/list1"/>
    <dgm:cxn modelId="{4AC81BDE-6724-794B-9E29-4573993EA88B}" type="presOf" srcId="{8EB4D344-A3E9-6D4B-A014-6260D493CDB1}" destId="{BA191CD7-053B-2C47-9BA2-46DE9A1122DC}" srcOrd="1" destOrd="0" presId="urn:microsoft.com/office/officeart/2005/8/layout/list1"/>
    <dgm:cxn modelId="{72BDDB2E-DB80-8847-A818-400F77BEE099}" type="presOf" srcId="{CD9F1492-F371-8E45-827A-77209327AD61}" destId="{1F7463D5-3BDF-BF4A-8647-F317A2369F11}" srcOrd="0" destOrd="0" presId="urn:microsoft.com/office/officeart/2005/8/layout/list1"/>
    <dgm:cxn modelId="{06F43789-03F4-FE45-9762-F316D99CE635}" srcId="{8EB4D344-A3E9-6D4B-A014-6260D493CDB1}" destId="{14D7BEFE-4728-8E40-811E-DA62B013F922}" srcOrd="1" destOrd="0" parTransId="{9F610844-2C78-8F4F-A160-7A6E190147CA}" sibTransId="{B9B2C4DD-2343-884E-A8BC-9BAEFC0856A3}"/>
    <dgm:cxn modelId="{3D4117D2-DF7F-D34C-AEF5-EF6CCE610CCF}" type="presOf" srcId="{63C1CD21-5375-2744-8794-89FE51AC47A0}" destId="{EBC96489-A11A-CA4F-863C-4EBE1AE1AB99}" srcOrd="0" destOrd="0" presId="urn:microsoft.com/office/officeart/2005/8/layout/list1"/>
    <dgm:cxn modelId="{EF0DC5AE-C442-8044-875D-DAB155288D42}" srcId="{E5E41F6D-4616-3242-BCE8-8E32468D6371}" destId="{A09B9F4D-61BD-584F-B707-288A2E2BBE5D}" srcOrd="1" destOrd="0" parTransId="{F37475DA-F721-4444-ACF2-050D524B10F3}" sibTransId="{25803167-1499-994D-82DD-62A4B6A2A10B}"/>
    <dgm:cxn modelId="{C3466817-9EBE-344B-B9EC-15F739AF6936}" type="presOf" srcId="{FD470863-FE74-CD40-AE62-30B86E262569}" destId="{EBC96489-A11A-CA4F-863C-4EBE1AE1AB99}" srcOrd="0" destOrd="1" presId="urn:microsoft.com/office/officeart/2005/8/layout/list1"/>
    <dgm:cxn modelId="{FF1F3040-4AA4-2547-BAF6-118811A4403E}" srcId="{E5E41F6D-4616-3242-BCE8-8E32468D6371}" destId="{CD9F1492-F371-8E45-827A-77209327AD61}" srcOrd="0" destOrd="0" parTransId="{78C734FC-A179-DD4C-B589-15611A6F4E2D}" sibTransId="{3A6A9768-FE2D-4C40-955B-9FF0D5DFFBCF}"/>
    <dgm:cxn modelId="{C3776363-4FE5-B84D-8449-54AAF3DC27E6}" srcId="{C2B45A58-FA16-F647-AF0E-82AB75BC077E}" destId="{63C1CD21-5375-2744-8794-89FE51AC47A0}" srcOrd="0" destOrd="0" parTransId="{5E9A9A94-6F3B-084F-AD65-8D711B3C8698}" sibTransId="{5CE1D726-1634-6245-9056-C83A9CBBC383}"/>
    <dgm:cxn modelId="{ABE1B15D-8D6A-C34D-83D4-6138EA4E0255}" srcId="{570A1368-62CF-C346-B42C-878F9D17CD0D}" destId="{8EB4D344-A3E9-6D4B-A014-6260D493CDB1}" srcOrd="2" destOrd="0" parTransId="{23067009-8D22-D946-BE3C-8B96001F7A92}" sibTransId="{38383C53-661B-2C43-9903-7A3BECAF6047}"/>
    <dgm:cxn modelId="{A49F42DE-FCF7-C648-92D6-99B40DB318F1}" type="presOf" srcId="{E8CB5A3D-C644-AB4C-AEC4-806043DE10B8}" destId="{EBC96489-A11A-CA4F-863C-4EBE1AE1AB99}" srcOrd="0" destOrd="2" presId="urn:microsoft.com/office/officeart/2005/8/layout/list1"/>
    <dgm:cxn modelId="{B57D002F-B64C-4A47-8617-7ADF896A5E47}" type="presOf" srcId="{A09B9F4D-61BD-584F-B707-288A2E2BBE5D}" destId="{1F7463D5-3BDF-BF4A-8647-F317A2369F11}" srcOrd="0" destOrd="1" presId="urn:microsoft.com/office/officeart/2005/8/layout/list1"/>
    <dgm:cxn modelId="{9AE0A7AA-54E8-1842-AEEB-F44975B1E425}" type="presOf" srcId="{E5E41F6D-4616-3242-BCE8-8E32468D6371}" destId="{D351E50D-72B9-0F45-A8F4-2C46D61176BE}" srcOrd="0" destOrd="0" presId="urn:microsoft.com/office/officeart/2005/8/layout/list1"/>
    <dgm:cxn modelId="{59EA4F63-53BE-0E4C-8239-2E81C9A2F44F}" type="presOf" srcId="{570A1368-62CF-C346-B42C-878F9D17CD0D}" destId="{2B0FE846-2F20-8348-8E0F-971120F25789}" srcOrd="0" destOrd="0" presId="urn:microsoft.com/office/officeart/2005/8/layout/list1"/>
    <dgm:cxn modelId="{9A46E372-628A-2842-A8BB-BAF6EC3D5823}" srcId="{8EB4D344-A3E9-6D4B-A014-6260D493CDB1}" destId="{DBFB4990-6139-AC44-815C-2A3D451C5D0D}" srcOrd="2" destOrd="0" parTransId="{877CC357-BC71-B34A-BC05-9CFA83450F64}" sibTransId="{6D14F80F-C8CB-9849-AAEB-E27F662F31D0}"/>
    <dgm:cxn modelId="{E1DC3CAD-4C6C-414F-A8EC-0DE9D1989212}" type="presOf" srcId="{28232CE9-F58D-004C-88F7-1661E34530E1}" destId="{93E8A1A5-22E6-574E-8B1D-7D30BD758248}" srcOrd="0" destOrd="0" presId="urn:microsoft.com/office/officeart/2005/8/layout/list1"/>
    <dgm:cxn modelId="{073DA910-939A-4D43-92D8-4698EED99CB6}" srcId="{570A1368-62CF-C346-B42C-878F9D17CD0D}" destId="{C2B45A58-FA16-F647-AF0E-82AB75BC077E}" srcOrd="0" destOrd="0" parTransId="{8A0F782E-CED9-C74D-91C7-2FE33911FD5E}" sibTransId="{22E84ADC-2C1F-7840-8686-CC6CA31B3AB4}"/>
    <dgm:cxn modelId="{9CDD5103-9770-8041-B4EE-323542AD541E}" srcId="{8EB4D344-A3E9-6D4B-A014-6260D493CDB1}" destId="{28232CE9-F58D-004C-88F7-1661E34530E1}" srcOrd="0" destOrd="0" parTransId="{EEFDAA4A-5B3E-1447-A49C-D6315086130F}" sibTransId="{55C4A722-B22D-9A44-A723-932CE7E8BEF1}"/>
    <dgm:cxn modelId="{011AF3CA-D0A8-3C44-9484-6036DF211DB4}" type="presOf" srcId="{8EB4D344-A3E9-6D4B-A014-6260D493CDB1}" destId="{8F7897A5-E567-CA4A-BFE0-13DFFBA93DC0}" srcOrd="0" destOrd="0" presId="urn:microsoft.com/office/officeart/2005/8/layout/list1"/>
    <dgm:cxn modelId="{2F30D7DD-49EB-5740-87EA-83ECD12044B7}" type="presParOf" srcId="{2B0FE846-2F20-8348-8E0F-971120F25789}" destId="{9F3ECBCC-A79F-AA41-A3F3-C32C97D2630F}" srcOrd="0" destOrd="0" presId="urn:microsoft.com/office/officeart/2005/8/layout/list1"/>
    <dgm:cxn modelId="{C3C1833E-54CC-BF49-A226-9D69AD91C509}" type="presParOf" srcId="{9F3ECBCC-A79F-AA41-A3F3-C32C97D2630F}" destId="{FFAA9E86-0C9B-5544-84AE-AAC79A2D271C}" srcOrd="0" destOrd="0" presId="urn:microsoft.com/office/officeart/2005/8/layout/list1"/>
    <dgm:cxn modelId="{3DC66C61-EECC-9F4D-8A5B-AC7D5F26907D}" type="presParOf" srcId="{9F3ECBCC-A79F-AA41-A3F3-C32C97D2630F}" destId="{0EAFDEAC-FBE3-274E-B16B-A3CFF1541B1D}" srcOrd="1" destOrd="0" presId="urn:microsoft.com/office/officeart/2005/8/layout/list1"/>
    <dgm:cxn modelId="{D35E4CC9-94A5-E542-99C9-FBF9D1862C1A}" type="presParOf" srcId="{2B0FE846-2F20-8348-8E0F-971120F25789}" destId="{8BCC5216-C17E-374C-8189-6DB70E906990}" srcOrd="1" destOrd="0" presId="urn:microsoft.com/office/officeart/2005/8/layout/list1"/>
    <dgm:cxn modelId="{94E4721B-E3A9-F94A-A444-151E9F48E2B2}" type="presParOf" srcId="{2B0FE846-2F20-8348-8E0F-971120F25789}" destId="{EBC96489-A11A-CA4F-863C-4EBE1AE1AB99}" srcOrd="2" destOrd="0" presId="urn:microsoft.com/office/officeart/2005/8/layout/list1"/>
    <dgm:cxn modelId="{36D153D7-AB0E-464D-A128-1C7513B8CA33}" type="presParOf" srcId="{2B0FE846-2F20-8348-8E0F-971120F25789}" destId="{594D0A45-2D80-1D46-BB44-987FB9E93285}" srcOrd="3" destOrd="0" presId="urn:microsoft.com/office/officeart/2005/8/layout/list1"/>
    <dgm:cxn modelId="{F71B6C34-BDE7-394C-B08E-D405FFEEB99E}" type="presParOf" srcId="{2B0FE846-2F20-8348-8E0F-971120F25789}" destId="{38064E8F-AEDA-3444-906C-EFFDAF4E01AD}" srcOrd="4" destOrd="0" presId="urn:microsoft.com/office/officeart/2005/8/layout/list1"/>
    <dgm:cxn modelId="{CA05AEE6-B55F-D245-9F15-AB8956E7BE2A}" type="presParOf" srcId="{38064E8F-AEDA-3444-906C-EFFDAF4E01AD}" destId="{D351E50D-72B9-0F45-A8F4-2C46D61176BE}" srcOrd="0" destOrd="0" presId="urn:microsoft.com/office/officeart/2005/8/layout/list1"/>
    <dgm:cxn modelId="{AC350D37-FB68-AD41-88D1-8986AD0B64E7}" type="presParOf" srcId="{38064E8F-AEDA-3444-906C-EFFDAF4E01AD}" destId="{6AC50F89-3853-F143-B350-92B3A3CF23D7}" srcOrd="1" destOrd="0" presId="urn:microsoft.com/office/officeart/2005/8/layout/list1"/>
    <dgm:cxn modelId="{A2D311CE-57FA-6440-B942-B3BF21393279}" type="presParOf" srcId="{2B0FE846-2F20-8348-8E0F-971120F25789}" destId="{64700E76-FBE2-5746-9A70-228A9C318843}" srcOrd="5" destOrd="0" presId="urn:microsoft.com/office/officeart/2005/8/layout/list1"/>
    <dgm:cxn modelId="{DCFE4D75-B944-8949-BEE6-1EC0209D745F}" type="presParOf" srcId="{2B0FE846-2F20-8348-8E0F-971120F25789}" destId="{1F7463D5-3BDF-BF4A-8647-F317A2369F11}" srcOrd="6" destOrd="0" presId="urn:microsoft.com/office/officeart/2005/8/layout/list1"/>
    <dgm:cxn modelId="{F8848D63-6098-694B-A1D2-51BEEC95E804}" type="presParOf" srcId="{2B0FE846-2F20-8348-8E0F-971120F25789}" destId="{0B13484A-FD3B-DF41-9F8F-AE8D97E245DF}" srcOrd="7" destOrd="0" presId="urn:microsoft.com/office/officeart/2005/8/layout/list1"/>
    <dgm:cxn modelId="{7E4695CB-45FA-E049-B377-C034F2FE26FF}" type="presParOf" srcId="{2B0FE846-2F20-8348-8E0F-971120F25789}" destId="{B1E298F2-B420-6947-87A1-0450B14C44D9}" srcOrd="8" destOrd="0" presId="urn:microsoft.com/office/officeart/2005/8/layout/list1"/>
    <dgm:cxn modelId="{545318CF-8274-FF44-9BDF-6266176DA943}" type="presParOf" srcId="{B1E298F2-B420-6947-87A1-0450B14C44D9}" destId="{8F7897A5-E567-CA4A-BFE0-13DFFBA93DC0}" srcOrd="0" destOrd="0" presId="urn:microsoft.com/office/officeart/2005/8/layout/list1"/>
    <dgm:cxn modelId="{7625D300-183C-314D-8C7F-B0AE5AC7B8EA}" type="presParOf" srcId="{B1E298F2-B420-6947-87A1-0450B14C44D9}" destId="{BA191CD7-053B-2C47-9BA2-46DE9A1122DC}" srcOrd="1" destOrd="0" presId="urn:microsoft.com/office/officeart/2005/8/layout/list1"/>
    <dgm:cxn modelId="{234776DA-3D83-2B41-9ABB-3C14CB17DCE3}" type="presParOf" srcId="{2B0FE846-2F20-8348-8E0F-971120F25789}" destId="{1F7F2F65-31F8-FB4D-A72D-950546F4E447}" srcOrd="9" destOrd="0" presId="urn:microsoft.com/office/officeart/2005/8/layout/list1"/>
    <dgm:cxn modelId="{6912CB74-EF16-0641-9BD1-4350CA32A132}" type="presParOf" srcId="{2B0FE846-2F20-8348-8E0F-971120F25789}" destId="{93E8A1A5-22E6-574E-8B1D-7D30BD75824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63839-1D5C-984A-AE29-AEE91FE7EF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A9FC481-8DA4-C94C-B08B-2890DEBAB6A9}">
      <dgm:prSet phldrT="[Text]" custT="1"/>
      <dgm:spPr>
        <a:solidFill>
          <a:schemeClr val="accent3">
            <a:lumMod val="75000"/>
          </a:schemeClr>
        </a:solidFill>
        <a:ln>
          <a:solidFill>
            <a:schemeClr val="accent3">
              <a:lumMod val="50000"/>
            </a:schemeClr>
          </a:solidFill>
        </a:ln>
      </dgm:spPr>
      <dgm:t>
        <a:bodyPr/>
        <a:lstStyle/>
        <a:p>
          <a:r>
            <a:rPr lang="en-US" sz="2800" dirty="0" smtClean="0">
              <a:solidFill>
                <a:schemeClr val="bg1"/>
              </a:solidFill>
              <a:latin typeface="+mn-lt"/>
              <a:ea typeface="+mn-ea"/>
              <a:cs typeface="+mn-cs"/>
            </a:rPr>
            <a:t>Critical actions:</a:t>
          </a:r>
          <a:endParaRPr lang="en-US" sz="2800" dirty="0">
            <a:solidFill>
              <a:schemeClr val="bg1"/>
            </a:solidFill>
            <a:latin typeface="+mn-lt"/>
          </a:endParaRPr>
        </a:p>
      </dgm:t>
    </dgm:pt>
    <dgm:pt modelId="{684CE10B-6395-FB4C-A3C7-D88D5F949500}" type="parTrans" cxnId="{C824E18F-091C-4346-B843-287CD71BD183}">
      <dgm:prSet/>
      <dgm:spPr/>
      <dgm:t>
        <a:bodyPr/>
        <a:lstStyle/>
        <a:p>
          <a:endParaRPr lang="en-US"/>
        </a:p>
      </dgm:t>
    </dgm:pt>
    <dgm:pt modelId="{A2A9E9DD-8BC6-0C4A-A67D-61EDCA0B41DF}" type="sibTrans" cxnId="{C824E18F-091C-4346-B843-287CD71BD183}">
      <dgm:prSet/>
      <dgm:spPr/>
      <dgm:t>
        <a:bodyPr/>
        <a:lstStyle/>
        <a:p>
          <a:endParaRPr lang="en-US"/>
        </a:p>
      </dgm:t>
    </dgm:pt>
    <dgm:pt modelId="{90F5F1D6-E02F-A04E-A1CA-BC5D852D9499}">
      <dgm:prSet/>
      <dgm:spPr>
        <a:solidFill>
          <a:schemeClr val="tx1"/>
        </a:solidFill>
      </dgm:spPr>
      <dgm:t>
        <a:bodyPr/>
        <a:lstStyle/>
        <a:p>
          <a:r>
            <a:rPr lang="en-US" dirty="0" smtClean="0">
              <a:latin typeface="+mn-lt"/>
              <a:ea typeface="+mn-ea"/>
            </a:rPr>
            <a:t>Remove name from all authorized access lists</a:t>
          </a:r>
        </a:p>
      </dgm:t>
    </dgm:pt>
    <dgm:pt modelId="{7BC282A8-1724-7041-B8BB-D23A61679E76}" type="parTrans" cxnId="{0B86B46C-6BB0-2748-804F-CFE86ABAB4E1}">
      <dgm:prSet/>
      <dgm:spPr/>
      <dgm:t>
        <a:bodyPr/>
        <a:lstStyle/>
        <a:p>
          <a:endParaRPr lang="en-US"/>
        </a:p>
      </dgm:t>
    </dgm:pt>
    <dgm:pt modelId="{7CF312CC-BB0E-AF4F-8855-BCACB6C51604}" type="sibTrans" cxnId="{0B86B46C-6BB0-2748-804F-CFE86ABAB4E1}">
      <dgm:prSet/>
      <dgm:spPr/>
      <dgm:t>
        <a:bodyPr/>
        <a:lstStyle/>
        <a:p>
          <a:endParaRPr lang="en-US"/>
        </a:p>
      </dgm:t>
    </dgm:pt>
    <dgm:pt modelId="{D4349DDC-5801-4346-99CE-AC88CF460688}">
      <dgm:prSet/>
      <dgm:spPr>
        <a:solidFill>
          <a:schemeClr val="tx1"/>
        </a:solidFill>
      </dgm:spPr>
      <dgm:t>
        <a:bodyPr/>
        <a:lstStyle/>
        <a:p>
          <a:r>
            <a:rPr lang="en-US" dirty="0" smtClean="0">
              <a:latin typeface="+mn-lt"/>
              <a:ea typeface="+mn-ea"/>
            </a:rPr>
            <a:t>Inform guards that ex-employee general access is not allowed</a:t>
          </a:r>
        </a:p>
      </dgm:t>
    </dgm:pt>
    <dgm:pt modelId="{A6739C36-AA91-2A48-AFF9-660C7AABF36F}" type="parTrans" cxnId="{1B855E90-8A43-1C42-80C5-65A5F31B7733}">
      <dgm:prSet/>
      <dgm:spPr/>
      <dgm:t>
        <a:bodyPr/>
        <a:lstStyle/>
        <a:p>
          <a:endParaRPr lang="en-US"/>
        </a:p>
      </dgm:t>
    </dgm:pt>
    <dgm:pt modelId="{F8A09EF1-6493-2644-ABBF-EDB369ED7A09}" type="sibTrans" cxnId="{1B855E90-8A43-1C42-80C5-65A5F31B7733}">
      <dgm:prSet/>
      <dgm:spPr/>
      <dgm:t>
        <a:bodyPr/>
        <a:lstStyle/>
        <a:p>
          <a:endParaRPr lang="en-US"/>
        </a:p>
      </dgm:t>
    </dgm:pt>
    <dgm:pt modelId="{18C16E18-C963-514E-91D2-D65EEDCE1048}">
      <dgm:prSet/>
      <dgm:spPr>
        <a:solidFill>
          <a:schemeClr val="tx1"/>
        </a:solidFill>
      </dgm:spPr>
      <dgm:t>
        <a:bodyPr/>
        <a:lstStyle/>
        <a:p>
          <a:r>
            <a:rPr lang="en-US" dirty="0" smtClean="0">
              <a:latin typeface="+mn-lt"/>
              <a:ea typeface="+mn-ea"/>
            </a:rPr>
            <a:t>Remove personal access codes, change physical locks and lock combinations, reprogram access card systems</a:t>
          </a:r>
        </a:p>
      </dgm:t>
    </dgm:pt>
    <dgm:pt modelId="{22B1E28D-22E4-5C4B-9DE0-3B683D1B7FD7}" type="parTrans" cxnId="{2BA34D9C-8C40-014B-AC52-3441EE462C27}">
      <dgm:prSet/>
      <dgm:spPr/>
      <dgm:t>
        <a:bodyPr/>
        <a:lstStyle/>
        <a:p>
          <a:endParaRPr lang="en-US"/>
        </a:p>
      </dgm:t>
    </dgm:pt>
    <dgm:pt modelId="{DC572931-7BBA-B642-9D8D-CBC2F7953015}" type="sibTrans" cxnId="{2BA34D9C-8C40-014B-AC52-3441EE462C27}">
      <dgm:prSet/>
      <dgm:spPr/>
      <dgm:t>
        <a:bodyPr/>
        <a:lstStyle/>
        <a:p>
          <a:endParaRPr lang="en-US"/>
        </a:p>
      </dgm:t>
    </dgm:pt>
    <dgm:pt modelId="{73E0E8FD-DE3B-9741-B224-0FFBF8EDFC3B}">
      <dgm:prSet/>
      <dgm:spPr>
        <a:solidFill>
          <a:schemeClr val="tx1"/>
        </a:solidFill>
      </dgm:spPr>
      <dgm:t>
        <a:bodyPr/>
        <a:lstStyle/>
        <a:p>
          <a:r>
            <a:rPr lang="en-US" dirty="0" smtClean="0">
              <a:latin typeface="+mn-lt"/>
              <a:ea typeface="+mn-ea"/>
            </a:rPr>
            <a:t>Recover all assets, including employee ID, portable USB storage devices, documents, and equipment</a:t>
          </a:r>
        </a:p>
      </dgm:t>
    </dgm:pt>
    <dgm:pt modelId="{8F802E7D-5FEC-8041-B7D6-463F79513875}" type="parTrans" cxnId="{D4D7B4BF-3CC7-5F46-9947-973570384B2C}">
      <dgm:prSet/>
      <dgm:spPr/>
      <dgm:t>
        <a:bodyPr/>
        <a:lstStyle/>
        <a:p>
          <a:endParaRPr lang="en-US"/>
        </a:p>
      </dgm:t>
    </dgm:pt>
    <dgm:pt modelId="{998C7476-5BA6-1C4A-981B-7DC76D2A2B32}" type="sibTrans" cxnId="{D4D7B4BF-3CC7-5F46-9947-973570384B2C}">
      <dgm:prSet/>
      <dgm:spPr/>
      <dgm:t>
        <a:bodyPr/>
        <a:lstStyle/>
        <a:p>
          <a:endParaRPr lang="en-US"/>
        </a:p>
      </dgm:t>
    </dgm:pt>
    <dgm:pt modelId="{1C10BEC2-17DA-6346-A7E7-18B2D5AA27ED}">
      <dgm:prSet/>
      <dgm:spPr>
        <a:solidFill>
          <a:schemeClr val="tx1"/>
        </a:solidFill>
      </dgm:spPr>
      <dgm:t>
        <a:bodyPr/>
        <a:lstStyle/>
        <a:p>
          <a:r>
            <a:rPr lang="en-US" dirty="0" smtClean="0">
              <a:latin typeface="+mn-lt"/>
              <a:ea typeface="+mn-ea"/>
            </a:rPr>
            <a:t>Notify by memo or e-mail appropriate departments</a:t>
          </a:r>
        </a:p>
      </dgm:t>
    </dgm:pt>
    <dgm:pt modelId="{25D49382-7457-5D40-A39E-8100CA822D5C}" type="parTrans" cxnId="{6CF7736E-FBB0-1141-9059-035B55C40BA8}">
      <dgm:prSet/>
      <dgm:spPr/>
      <dgm:t>
        <a:bodyPr/>
        <a:lstStyle/>
        <a:p>
          <a:endParaRPr lang="en-US"/>
        </a:p>
      </dgm:t>
    </dgm:pt>
    <dgm:pt modelId="{D3B4BACF-388D-2D48-A18F-0FBD1347CE33}" type="sibTrans" cxnId="{6CF7736E-FBB0-1141-9059-035B55C40BA8}">
      <dgm:prSet/>
      <dgm:spPr/>
      <dgm:t>
        <a:bodyPr/>
        <a:lstStyle/>
        <a:p>
          <a:endParaRPr lang="en-US"/>
        </a:p>
      </dgm:t>
    </dgm:pt>
    <dgm:pt modelId="{2737303B-9AB1-E440-999B-B85D4A132BF6}" type="pres">
      <dgm:prSet presAssocID="{92363839-1D5C-984A-AE29-AEE91FE7EFCB}" presName="Name0" presStyleCnt="0">
        <dgm:presLayoutVars>
          <dgm:dir/>
          <dgm:animLvl val="lvl"/>
          <dgm:resizeHandles val="exact"/>
        </dgm:presLayoutVars>
      </dgm:prSet>
      <dgm:spPr/>
      <dgm:t>
        <a:bodyPr/>
        <a:lstStyle/>
        <a:p>
          <a:endParaRPr lang="en-US"/>
        </a:p>
      </dgm:t>
    </dgm:pt>
    <dgm:pt modelId="{EB4F7468-2876-DA43-BA3A-86DA741F8C0F}" type="pres">
      <dgm:prSet presAssocID="{2A9FC481-8DA4-C94C-B08B-2890DEBAB6A9}" presName="composite" presStyleCnt="0"/>
      <dgm:spPr/>
    </dgm:pt>
    <dgm:pt modelId="{EA659ABB-ACD8-4044-9D30-03F09608E3A2}" type="pres">
      <dgm:prSet presAssocID="{2A9FC481-8DA4-C94C-B08B-2890DEBAB6A9}" presName="parTx" presStyleLbl="alignNode1" presStyleIdx="0" presStyleCnt="1">
        <dgm:presLayoutVars>
          <dgm:chMax val="0"/>
          <dgm:chPref val="0"/>
          <dgm:bulletEnabled val="1"/>
        </dgm:presLayoutVars>
      </dgm:prSet>
      <dgm:spPr/>
      <dgm:t>
        <a:bodyPr/>
        <a:lstStyle/>
        <a:p>
          <a:endParaRPr lang="en-US"/>
        </a:p>
      </dgm:t>
    </dgm:pt>
    <dgm:pt modelId="{CC7208FD-96DF-6548-8BBF-0DFB79AE571C}" type="pres">
      <dgm:prSet presAssocID="{2A9FC481-8DA4-C94C-B08B-2890DEBAB6A9}" presName="desTx" presStyleLbl="alignAccFollowNode1" presStyleIdx="0" presStyleCnt="1">
        <dgm:presLayoutVars>
          <dgm:bulletEnabled val="1"/>
        </dgm:presLayoutVars>
      </dgm:prSet>
      <dgm:spPr/>
      <dgm:t>
        <a:bodyPr/>
        <a:lstStyle/>
        <a:p>
          <a:endParaRPr lang="en-US"/>
        </a:p>
      </dgm:t>
    </dgm:pt>
  </dgm:ptLst>
  <dgm:cxnLst>
    <dgm:cxn modelId="{1B855E90-8A43-1C42-80C5-65A5F31B7733}" srcId="{2A9FC481-8DA4-C94C-B08B-2890DEBAB6A9}" destId="{D4349DDC-5801-4346-99CE-AC88CF460688}" srcOrd="1" destOrd="0" parTransId="{A6739C36-AA91-2A48-AFF9-660C7AABF36F}" sibTransId="{F8A09EF1-6493-2644-ABBF-EDB369ED7A09}"/>
    <dgm:cxn modelId="{D4D7B4BF-3CC7-5F46-9947-973570384B2C}" srcId="{2A9FC481-8DA4-C94C-B08B-2890DEBAB6A9}" destId="{73E0E8FD-DE3B-9741-B224-0FFBF8EDFC3B}" srcOrd="3" destOrd="0" parTransId="{8F802E7D-5FEC-8041-B7D6-463F79513875}" sibTransId="{998C7476-5BA6-1C4A-981B-7DC76D2A2B32}"/>
    <dgm:cxn modelId="{C824E18F-091C-4346-B843-287CD71BD183}" srcId="{92363839-1D5C-984A-AE29-AEE91FE7EFCB}" destId="{2A9FC481-8DA4-C94C-B08B-2890DEBAB6A9}" srcOrd="0" destOrd="0" parTransId="{684CE10B-6395-FB4C-A3C7-D88D5F949500}" sibTransId="{A2A9E9DD-8BC6-0C4A-A67D-61EDCA0B41DF}"/>
    <dgm:cxn modelId="{009ED840-9695-C74B-8CEA-A1355F23A3CF}" type="presOf" srcId="{1C10BEC2-17DA-6346-A7E7-18B2D5AA27ED}" destId="{CC7208FD-96DF-6548-8BBF-0DFB79AE571C}" srcOrd="0" destOrd="4" presId="urn:microsoft.com/office/officeart/2005/8/layout/hList1"/>
    <dgm:cxn modelId="{2BA34D9C-8C40-014B-AC52-3441EE462C27}" srcId="{2A9FC481-8DA4-C94C-B08B-2890DEBAB6A9}" destId="{18C16E18-C963-514E-91D2-D65EEDCE1048}" srcOrd="2" destOrd="0" parTransId="{22B1E28D-22E4-5C4B-9DE0-3B683D1B7FD7}" sibTransId="{DC572931-7BBA-B642-9D8D-CBC2F7953015}"/>
    <dgm:cxn modelId="{639F4600-ADED-5646-8EB8-3BAA61CC2CD8}" type="presOf" srcId="{18C16E18-C963-514E-91D2-D65EEDCE1048}" destId="{CC7208FD-96DF-6548-8BBF-0DFB79AE571C}" srcOrd="0" destOrd="2" presId="urn:microsoft.com/office/officeart/2005/8/layout/hList1"/>
    <dgm:cxn modelId="{A1B57581-3D2F-8149-9CE4-D9104DF216B2}" type="presOf" srcId="{D4349DDC-5801-4346-99CE-AC88CF460688}" destId="{CC7208FD-96DF-6548-8BBF-0DFB79AE571C}" srcOrd="0" destOrd="1" presId="urn:microsoft.com/office/officeart/2005/8/layout/hList1"/>
    <dgm:cxn modelId="{6CF7736E-FBB0-1141-9059-035B55C40BA8}" srcId="{2A9FC481-8DA4-C94C-B08B-2890DEBAB6A9}" destId="{1C10BEC2-17DA-6346-A7E7-18B2D5AA27ED}" srcOrd="4" destOrd="0" parTransId="{25D49382-7457-5D40-A39E-8100CA822D5C}" sibTransId="{D3B4BACF-388D-2D48-A18F-0FBD1347CE33}"/>
    <dgm:cxn modelId="{C5B352F3-620E-C84E-A913-9CD6A57AC2D6}" type="presOf" srcId="{92363839-1D5C-984A-AE29-AEE91FE7EFCB}" destId="{2737303B-9AB1-E440-999B-B85D4A132BF6}" srcOrd="0" destOrd="0" presId="urn:microsoft.com/office/officeart/2005/8/layout/hList1"/>
    <dgm:cxn modelId="{D94E9151-A257-354D-81BE-291F042DF74D}" type="presOf" srcId="{90F5F1D6-E02F-A04E-A1CA-BC5D852D9499}" destId="{CC7208FD-96DF-6548-8BBF-0DFB79AE571C}" srcOrd="0" destOrd="0" presId="urn:microsoft.com/office/officeart/2005/8/layout/hList1"/>
    <dgm:cxn modelId="{0B86B46C-6BB0-2748-804F-CFE86ABAB4E1}" srcId="{2A9FC481-8DA4-C94C-B08B-2890DEBAB6A9}" destId="{90F5F1D6-E02F-A04E-A1CA-BC5D852D9499}" srcOrd="0" destOrd="0" parTransId="{7BC282A8-1724-7041-B8BB-D23A61679E76}" sibTransId="{7CF312CC-BB0E-AF4F-8855-BCACB6C51604}"/>
    <dgm:cxn modelId="{1F4A1974-3C45-4E4C-BDDE-9393D2605672}" type="presOf" srcId="{2A9FC481-8DA4-C94C-B08B-2890DEBAB6A9}" destId="{EA659ABB-ACD8-4044-9D30-03F09608E3A2}" srcOrd="0" destOrd="0" presId="urn:microsoft.com/office/officeart/2005/8/layout/hList1"/>
    <dgm:cxn modelId="{9B4737D4-3C35-324D-80FE-3F77DC944743}" type="presOf" srcId="{73E0E8FD-DE3B-9741-B224-0FFBF8EDFC3B}" destId="{CC7208FD-96DF-6548-8BBF-0DFB79AE571C}" srcOrd="0" destOrd="3" presId="urn:microsoft.com/office/officeart/2005/8/layout/hList1"/>
    <dgm:cxn modelId="{8AEDE85C-D1D0-7847-820C-FC34E9590673}" type="presParOf" srcId="{2737303B-9AB1-E440-999B-B85D4A132BF6}" destId="{EB4F7468-2876-DA43-BA3A-86DA741F8C0F}" srcOrd="0" destOrd="0" presId="urn:microsoft.com/office/officeart/2005/8/layout/hList1"/>
    <dgm:cxn modelId="{DCC223FA-4578-CE43-AEEF-8E111BC1B2CB}" type="presParOf" srcId="{EB4F7468-2876-DA43-BA3A-86DA741F8C0F}" destId="{EA659ABB-ACD8-4044-9D30-03F09608E3A2}" srcOrd="0" destOrd="0" presId="urn:microsoft.com/office/officeart/2005/8/layout/hList1"/>
    <dgm:cxn modelId="{56EB7DF6-EFF3-5D41-988B-24D42807F725}" type="presParOf" srcId="{EB4F7468-2876-DA43-BA3A-86DA741F8C0F}" destId="{CC7208FD-96DF-6548-8BBF-0DFB79AE571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69D826-3947-5749-A988-31459065801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45E9F3B9-264F-6143-A855-915009F1D94B}">
      <dgm:prSet/>
      <dgm:spPr>
        <a:solidFill>
          <a:schemeClr val="tx1">
            <a:lumMod val="65000"/>
          </a:schemeClr>
        </a:solidFill>
      </dgm:spPr>
      <dgm:t>
        <a:bodyPr/>
        <a:lstStyle/>
        <a:p>
          <a:pPr rtl="0"/>
          <a:r>
            <a:rPr lang="en-US" b="1" dirty="0" smtClean="0">
              <a:solidFill>
                <a:schemeClr val="bg1"/>
              </a:solidFill>
            </a:rPr>
            <a:t>Business use only</a:t>
          </a:r>
          <a:endParaRPr lang="en-US" dirty="0">
            <a:solidFill>
              <a:schemeClr val="bg1"/>
            </a:solidFill>
          </a:endParaRPr>
        </a:p>
      </dgm:t>
    </dgm:pt>
    <dgm:pt modelId="{DF7BD586-4AC8-7944-AECF-4B173BB91892}" type="parTrans" cxnId="{EBE3FBFF-2088-1846-9E3B-A59EB40A16D1}">
      <dgm:prSet/>
      <dgm:spPr/>
      <dgm:t>
        <a:bodyPr/>
        <a:lstStyle/>
        <a:p>
          <a:endParaRPr lang="en-US"/>
        </a:p>
      </dgm:t>
    </dgm:pt>
    <dgm:pt modelId="{4CC4C9E2-07FD-DB4B-8B9D-140A9EB4EBD1}" type="sibTrans" cxnId="{EBE3FBFF-2088-1846-9E3B-A59EB40A16D1}">
      <dgm:prSet/>
      <dgm:spPr/>
      <dgm:t>
        <a:bodyPr/>
        <a:lstStyle/>
        <a:p>
          <a:endParaRPr lang="en-US"/>
        </a:p>
      </dgm:t>
    </dgm:pt>
    <dgm:pt modelId="{774BA73E-A771-3847-9A3D-DE65E4B626BB}">
      <dgm:prSet/>
      <dgm:spPr>
        <a:solidFill>
          <a:schemeClr val="accent3">
            <a:lumMod val="75000"/>
          </a:schemeClr>
        </a:solidFill>
      </dgm:spPr>
      <dgm:t>
        <a:bodyPr/>
        <a:lstStyle/>
        <a:p>
          <a:pPr rtl="0"/>
          <a:r>
            <a:rPr lang="en-US" b="1" dirty="0" smtClean="0">
              <a:solidFill>
                <a:schemeClr val="bg1"/>
              </a:solidFill>
            </a:rPr>
            <a:t>Policy scope</a:t>
          </a:r>
          <a:endParaRPr lang="en-US" dirty="0">
            <a:solidFill>
              <a:schemeClr val="bg1"/>
            </a:solidFill>
          </a:endParaRPr>
        </a:p>
      </dgm:t>
    </dgm:pt>
    <dgm:pt modelId="{CDCDC56B-855F-E04D-B415-3A17947384BC}" type="parTrans" cxnId="{A4CD7E65-0C87-5042-B4B6-9B6AF56A276A}">
      <dgm:prSet/>
      <dgm:spPr/>
      <dgm:t>
        <a:bodyPr/>
        <a:lstStyle/>
        <a:p>
          <a:endParaRPr lang="en-US"/>
        </a:p>
      </dgm:t>
    </dgm:pt>
    <dgm:pt modelId="{7AE05F69-3543-964C-910C-FABB760715FB}" type="sibTrans" cxnId="{A4CD7E65-0C87-5042-B4B6-9B6AF56A276A}">
      <dgm:prSet/>
      <dgm:spPr/>
      <dgm:t>
        <a:bodyPr/>
        <a:lstStyle/>
        <a:p>
          <a:endParaRPr lang="en-US"/>
        </a:p>
      </dgm:t>
    </dgm:pt>
    <dgm:pt modelId="{376B9E81-7522-ED43-98E2-5CED8FCAB904}">
      <dgm:prSet/>
      <dgm:spPr>
        <a:solidFill>
          <a:schemeClr val="accent6">
            <a:lumMod val="75000"/>
          </a:schemeClr>
        </a:solidFill>
      </dgm:spPr>
      <dgm:t>
        <a:bodyPr/>
        <a:lstStyle/>
        <a:p>
          <a:pPr rtl="0"/>
          <a:r>
            <a:rPr lang="en-US" b="1" dirty="0" smtClean="0">
              <a:solidFill>
                <a:schemeClr val="bg1"/>
              </a:solidFill>
            </a:rPr>
            <a:t>Content ownership</a:t>
          </a:r>
          <a:endParaRPr lang="en-US" dirty="0">
            <a:solidFill>
              <a:schemeClr val="bg1"/>
            </a:solidFill>
          </a:endParaRPr>
        </a:p>
      </dgm:t>
    </dgm:pt>
    <dgm:pt modelId="{869D8E83-D88D-7043-9C2E-ADBB6A16583B}" type="parTrans" cxnId="{BC53E15D-BE99-B247-A10E-ACA8323CECE4}">
      <dgm:prSet/>
      <dgm:spPr/>
      <dgm:t>
        <a:bodyPr/>
        <a:lstStyle/>
        <a:p>
          <a:endParaRPr lang="en-US"/>
        </a:p>
      </dgm:t>
    </dgm:pt>
    <dgm:pt modelId="{51BD5718-6296-0B4D-9B8A-673630848C02}" type="sibTrans" cxnId="{BC53E15D-BE99-B247-A10E-ACA8323CECE4}">
      <dgm:prSet/>
      <dgm:spPr/>
      <dgm:t>
        <a:bodyPr/>
        <a:lstStyle/>
        <a:p>
          <a:endParaRPr lang="en-US"/>
        </a:p>
      </dgm:t>
    </dgm:pt>
    <dgm:pt modelId="{3DB6FB29-366F-654C-9715-6BCD8A96CE3F}">
      <dgm:prSet/>
      <dgm:spPr>
        <a:solidFill>
          <a:schemeClr val="accent5">
            <a:lumMod val="75000"/>
          </a:schemeClr>
        </a:solidFill>
      </dgm:spPr>
      <dgm:t>
        <a:bodyPr/>
        <a:lstStyle/>
        <a:p>
          <a:pPr rtl="0"/>
          <a:r>
            <a:rPr lang="en-US" b="1" dirty="0" smtClean="0">
              <a:solidFill>
                <a:schemeClr val="bg1"/>
              </a:solidFill>
            </a:rPr>
            <a:t>Privacy</a:t>
          </a:r>
          <a:endParaRPr lang="en-US" dirty="0">
            <a:solidFill>
              <a:schemeClr val="bg1"/>
            </a:solidFill>
          </a:endParaRPr>
        </a:p>
      </dgm:t>
    </dgm:pt>
    <dgm:pt modelId="{B77E4CC5-022E-EA4E-A8B9-38BDAD7C597C}" type="parTrans" cxnId="{B9001B0A-C7AF-0D4D-B459-8B726FD62024}">
      <dgm:prSet/>
      <dgm:spPr/>
      <dgm:t>
        <a:bodyPr/>
        <a:lstStyle/>
        <a:p>
          <a:endParaRPr lang="en-US"/>
        </a:p>
      </dgm:t>
    </dgm:pt>
    <dgm:pt modelId="{E9D0E87B-C29B-804B-8598-92E76CE787FE}" type="sibTrans" cxnId="{B9001B0A-C7AF-0D4D-B459-8B726FD62024}">
      <dgm:prSet/>
      <dgm:spPr/>
      <dgm:t>
        <a:bodyPr/>
        <a:lstStyle/>
        <a:p>
          <a:endParaRPr lang="en-US"/>
        </a:p>
      </dgm:t>
    </dgm:pt>
    <dgm:pt modelId="{46C7D614-D6D2-C843-9598-F5F11989672C}">
      <dgm:prSet/>
      <dgm:spPr>
        <a:solidFill>
          <a:schemeClr val="accent2">
            <a:lumMod val="75000"/>
          </a:schemeClr>
        </a:solidFill>
      </dgm:spPr>
      <dgm:t>
        <a:bodyPr/>
        <a:lstStyle/>
        <a:p>
          <a:pPr rtl="0"/>
          <a:r>
            <a:rPr lang="en-US" b="1" dirty="0" smtClean="0">
              <a:solidFill>
                <a:schemeClr val="bg1"/>
              </a:solidFill>
            </a:rPr>
            <a:t>Standard of conduct</a:t>
          </a:r>
          <a:endParaRPr lang="en-US" dirty="0">
            <a:solidFill>
              <a:schemeClr val="bg1"/>
            </a:solidFill>
          </a:endParaRPr>
        </a:p>
      </dgm:t>
    </dgm:pt>
    <dgm:pt modelId="{7E0BF56C-E729-AA40-A221-5415B660AA1C}" type="parTrans" cxnId="{34BA6944-51EE-B34A-A9B8-1E4F8ACA87DC}">
      <dgm:prSet/>
      <dgm:spPr/>
      <dgm:t>
        <a:bodyPr/>
        <a:lstStyle/>
        <a:p>
          <a:endParaRPr lang="en-US"/>
        </a:p>
      </dgm:t>
    </dgm:pt>
    <dgm:pt modelId="{FB51B451-2D4A-7E4F-9AB3-BB8BB678387C}" type="sibTrans" cxnId="{34BA6944-51EE-B34A-A9B8-1E4F8ACA87DC}">
      <dgm:prSet/>
      <dgm:spPr/>
      <dgm:t>
        <a:bodyPr/>
        <a:lstStyle/>
        <a:p>
          <a:endParaRPr lang="en-US"/>
        </a:p>
      </dgm:t>
    </dgm:pt>
    <dgm:pt modelId="{7918AC1F-D9DE-EF43-873A-E8268DDC54BF}">
      <dgm:prSet/>
      <dgm:spPr>
        <a:solidFill>
          <a:schemeClr val="tx1">
            <a:lumMod val="65000"/>
          </a:schemeClr>
        </a:solidFill>
      </dgm:spPr>
      <dgm:t>
        <a:bodyPr/>
        <a:lstStyle/>
        <a:p>
          <a:pPr rtl="0"/>
          <a:r>
            <a:rPr lang="en-US" b="1" dirty="0" smtClean="0">
              <a:solidFill>
                <a:schemeClr val="bg1"/>
              </a:solidFill>
            </a:rPr>
            <a:t>Reasonable personal use</a:t>
          </a:r>
          <a:endParaRPr lang="en-US" dirty="0">
            <a:solidFill>
              <a:schemeClr val="bg1"/>
            </a:solidFill>
          </a:endParaRPr>
        </a:p>
      </dgm:t>
    </dgm:pt>
    <dgm:pt modelId="{5E697B91-0F46-5B4F-86EE-1E9F8AD07419}" type="parTrans" cxnId="{1DD2D9FB-6284-7148-9FA6-34BA818D8AD2}">
      <dgm:prSet/>
      <dgm:spPr/>
      <dgm:t>
        <a:bodyPr/>
        <a:lstStyle/>
        <a:p>
          <a:endParaRPr lang="en-US"/>
        </a:p>
      </dgm:t>
    </dgm:pt>
    <dgm:pt modelId="{7FBA4C4D-CAFE-6749-B8D7-380CE2833141}" type="sibTrans" cxnId="{1DD2D9FB-6284-7148-9FA6-34BA818D8AD2}">
      <dgm:prSet/>
      <dgm:spPr/>
      <dgm:t>
        <a:bodyPr/>
        <a:lstStyle/>
        <a:p>
          <a:endParaRPr lang="en-US"/>
        </a:p>
      </dgm:t>
    </dgm:pt>
    <dgm:pt modelId="{24CBAE88-5434-9049-98D7-6C3CA6CC19A3}">
      <dgm:prSet/>
      <dgm:spPr>
        <a:solidFill>
          <a:schemeClr val="accent3">
            <a:lumMod val="75000"/>
          </a:schemeClr>
        </a:solidFill>
      </dgm:spPr>
      <dgm:t>
        <a:bodyPr/>
        <a:lstStyle/>
        <a:p>
          <a:pPr rtl="0"/>
          <a:r>
            <a:rPr lang="en-US" b="1" dirty="0" smtClean="0">
              <a:solidFill>
                <a:schemeClr val="bg1"/>
              </a:solidFill>
            </a:rPr>
            <a:t>Unlawful activity prohibited</a:t>
          </a:r>
          <a:endParaRPr lang="en-US" dirty="0">
            <a:solidFill>
              <a:schemeClr val="bg1"/>
            </a:solidFill>
          </a:endParaRPr>
        </a:p>
      </dgm:t>
    </dgm:pt>
    <dgm:pt modelId="{2E39E87F-A34E-FA40-96E3-D3E3FB28A54D}" type="parTrans" cxnId="{B735DCCB-BDED-4843-B5A1-DE1AC8602F2A}">
      <dgm:prSet/>
      <dgm:spPr/>
      <dgm:t>
        <a:bodyPr/>
        <a:lstStyle/>
        <a:p>
          <a:endParaRPr lang="en-US"/>
        </a:p>
      </dgm:t>
    </dgm:pt>
    <dgm:pt modelId="{37C078F8-6E60-3E46-B5FF-9BBD8B3EB8C6}" type="sibTrans" cxnId="{B735DCCB-BDED-4843-B5A1-DE1AC8602F2A}">
      <dgm:prSet/>
      <dgm:spPr/>
      <dgm:t>
        <a:bodyPr/>
        <a:lstStyle/>
        <a:p>
          <a:endParaRPr lang="en-US"/>
        </a:p>
      </dgm:t>
    </dgm:pt>
    <dgm:pt modelId="{286C089D-A25B-0C49-9CDE-EC1490E8FEA0}">
      <dgm:prSet/>
      <dgm:spPr>
        <a:solidFill>
          <a:schemeClr val="accent6">
            <a:lumMod val="75000"/>
          </a:schemeClr>
        </a:solidFill>
      </dgm:spPr>
      <dgm:t>
        <a:bodyPr/>
        <a:lstStyle/>
        <a:p>
          <a:pPr rtl="0"/>
          <a:r>
            <a:rPr lang="en-US" b="1" dirty="0" smtClean="0">
              <a:solidFill>
                <a:schemeClr val="bg1"/>
              </a:solidFill>
            </a:rPr>
            <a:t>Security policy</a:t>
          </a:r>
          <a:endParaRPr lang="en-US" dirty="0">
            <a:solidFill>
              <a:schemeClr val="bg1"/>
            </a:solidFill>
          </a:endParaRPr>
        </a:p>
      </dgm:t>
    </dgm:pt>
    <dgm:pt modelId="{CC351C98-D228-9240-9FE2-A702F4DCD788}" type="parTrans" cxnId="{A4E88238-00DC-EF44-A7CE-019F97A06AFE}">
      <dgm:prSet/>
      <dgm:spPr/>
      <dgm:t>
        <a:bodyPr/>
        <a:lstStyle/>
        <a:p>
          <a:endParaRPr lang="en-US"/>
        </a:p>
      </dgm:t>
    </dgm:pt>
    <dgm:pt modelId="{A20583FA-4162-0B40-831F-927E5A843EA1}" type="sibTrans" cxnId="{A4E88238-00DC-EF44-A7CE-019F97A06AFE}">
      <dgm:prSet/>
      <dgm:spPr/>
      <dgm:t>
        <a:bodyPr/>
        <a:lstStyle/>
        <a:p>
          <a:endParaRPr lang="en-US"/>
        </a:p>
      </dgm:t>
    </dgm:pt>
    <dgm:pt modelId="{99A6B12A-7EED-3B47-AC3B-E5B73B01CCDF}">
      <dgm:prSet/>
      <dgm:spPr>
        <a:solidFill>
          <a:schemeClr val="accent5">
            <a:lumMod val="75000"/>
          </a:schemeClr>
        </a:solidFill>
      </dgm:spPr>
      <dgm:t>
        <a:bodyPr/>
        <a:lstStyle/>
        <a:p>
          <a:pPr rtl="0"/>
          <a:r>
            <a:rPr lang="en-US" b="1" dirty="0" smtClean="0">
              <a:solidFill>
                <a:schemeClr val="bg1"/>
              </a:solidFill>
            </a:rPr>
            <a:t>Company policy</a:t>
          </a:r>
          <a:endParaRPr lang="en-US" dirty="0">
            <a:solidFill>
              <a:schemeClr val="bg1"/>
            </a:solidFill>
          </a:endParaRPr>
        </a:p>
      </dgm:t>
    </dgm:pt>
    <dgm:pt modelId="{3508EE5A-F2AC-354B-9E8E-5D058243A5BC}" type="parTrans" cxnId="{EFC78FC6-1647-9B4D-B937-5ADEC59D4E38}">
      <dgm:prSet/>
      <dgm:spPr/>
      <dgm:t>
        <a:bodyPr/>
        <a:lstStyle/>
        <a:p>
          <a:endParaRPr lang="en-US"/>
        </a:p>
      </dgm:t>
    </dgm:pt>
    <dgm:pt modelId="{233160F3-D1E2-224D-AF04-955782310697}" type="sibTrans" cxnId="{EFC78FC6-1647-9B4D-B937-5ADEC59D4E38}">
      <dgm:prSet/>
      <dgm:spPr/>
      <dgm:t>
        <a:bodyPr/>
        <a:lstStyle/>
        <a:p>
          <a:endParaRPr lang="en-US"/>
        </a:p>
      </dgm:t>
    </dgm:pt>
    <dgm:pt modelId="{C2A4986E-813A-6A4D-9658-5367479FE9A5}">
      <dgm:prSet/>
      <dgm:spPr>
        <a:solidFill>
          <a:schemeClr val="accent2">
            <a:lumMod val="75000"/>
          </a:schemeClr>
        </a:solidFill>
      </dgm:spPr>
      <dgm:t>
        <a:bodyPr/>
        <a:lstStyle/>
        <a:p>
          <a:pPr rtl="0"/>
          <a:r>
            <a:rPr lang="en-US" b="1" dirty="0" smtClean="0">
              <a:solidFill>
                <a:schemeClr val="bg1"/>
              </a:solidFill>
            </a:rPr>
            <a:t>Company rights</a:t>
          </a:r>
          <a:endParaRPr lang="en-US" dirty="0">
            <a:solidFill>
              <a:schemeClr val="bg1"/>
            </a:solidFill>
          </a:endParaRPr>
        </a:p>
      </dgm:t>
    </dgm:pt>
    <dgm:pt modelId="{6F9D07B1-B9D0-E84C-AB2B-FC49AB7CF1D6}" type="parTrans" cxnId="{6EA07623-C5F0-2148-B880-BD60A974097F}">
      <dgm:prSet/>
      <dgm:spPr/>
      <dgm:t>
        <a:bodyPr/>
        <a:lstStyle/>
        <a:p>
          <a:endParaRPr lang="en-US"/>
        </a:p>
      </dgm:t>
    </dgm:pt>
    <dgm:pt modelId="{C62C2FE2-AB76-F441-929C-61116199D369}" type="sibTrans" cxnId="{6EA07623-C5F0-2148-B880-BD60A974097F}">
      <dgm:prSet/>
      <dgm:spPr/>
      <dgm:t>
        <a:bodyPr/>
        <a:lstStyle/>
        <a:p>
          <a:endParaRPr lang="en-US"/>
        </a:p>
      </dgm:t>
    </dgm:pt>
    <dgm:pt modelId="{5554B39F-DA95-A04B-A3D2-2186FC279231}">
      <dgm:prSet/>
      <dgm:spPr>
        <a:solidFill>
          <a:schemeClr val="tx1">
            <a:lumMod val="65000"/>
          </a:schemeClr>
        </a:solidFill>
      </dgm:spPr>
      <dgm:t>
        <a:bodyPr/>
        <a:lstStyle/>
        <a:p>
          <a:pPr rtl="0"/>
          <a:r>
            <a:rPr lang="en-US" b="1" dirty="0" smtClean="0">
              <a:solidFill>
                <a:schemeClr val="bg1"/>
              </a:solidFill>
            </a:rPr>
            <a:t>Disciplinary action</a:t>
          </a:r>
          <a:endParaRPr lang="en-US" b="1" dirty="0">
            <a:solidFill>
              <a:schemeClr val="bg1"/>
            </a:solidFill>
          </a:endParaRPr>
        </a:p>
      </dgm:t>
    </dgm:pt>
    <dgm:pt modelId="{3336951E-09DA-B640-930D-5FC4D96D9AE4}" type="parTrans" cxnId="{A50433A7-DD43-0F40-B525-0C802D912F4E}">
      <dgm:prSet/>
      <dgm:spPr/>
      <dgm:t>
        <a:bodyPr/>
        <a:lstStyle/>
        <a:p>
          <a:endParaRPr lang="en-US"/>
        </a:p>
      </dgm:t>
    </dgm:pt>
    <dgm:pt modelId="{16177A03-5D16-C341-A43A-1182F2E40680}" type="sibTrans" cxnId="{A50433A7-DD43-0F40-B525-0C802D912F4E}">
      <dgm:prSet/>
      <dgm:spPr/>
      <dgm:t>
        <a:bodyPr/>
        <a:lstStyle/>
        <a:p>
          <a:endParaRPr lang="en-US"/>
        </a:p>
      </dgm:t>
    </dgm:pt>
    <dgm:pt modelId="{C48EEE10-51B1-5547-AEFA-B563B5947059}" type="pres">
      <dgm:prSet presAssocID="{E269D826-3947-5749-A988-314590658014}" presName="diagram" presStyleCnt="0">
        <dgm:presLayoutVars>
          <dgm:dir/>
          <dgm:resizeHandles val="exact"/>
        </dgm:presLayoutVars>
      </dgm:prSet>
      <dgm:spPr/>
      <dgm:t>
        <a:bodyPr/>
        <a:lstStyle/>
        <a:p>
          <a:endParaRPr lang="en-US"/>
        </a:p>
      </dgm:t>
    </dgm:pt>
    <dgm:pt modelId="{152BEE1E-A240-5C43-A0C2-CC2B340F021F}" type="pres">
      <dgm:prSet presAssocID="{45E9F3B9-264F-6143-A855-915009F1D94B}" presName="node" presStyleLbl="node1" presStyleIdx="0" presStyleCnt="11">
        <dgm:presLayoutVars>
          <dgm:bulletEnabled val="1"/>
        </dgm:presLayoutVars>
      </dgm:prSet>
      <dgm:spPr/>
      <dgm:t>
        <a:bodyPr/>
        <a:lstStyle/>
        <a:p>
          <a:endParaRPr lang="en-US"/>
        </a:p>
      </dgm:t>
    </dgm:pt>
    <dgm:pt modelId="{66118793-E495-BA46-93DD-7AE0EA20B487}" type="pres">
      <dgm:prSet presAssocID="{4CC4C9E2-07FD-DB4B-8B9D-140A9EB4EBD1}" presName="sibTrans" presStyleCnt="0"/>
      <dgm:spPr/>
    </dgm:pt>
    <dgm:pt modelId="{38DDFE71-9191-ED44-9FF6-45AD705935AC}" type="pres">
      <dgm:prSet presAssocID="{774BA73E-A771-3847-9A3D-DE65E4B626BB}" presName="node" presStyleLbl="node1" presStyleIdx="1" presStyleCnt="11">
        <dgm:presLayoutVars>
          <dgm:bulletEnabled val="1"/>
        </dgm:presLayoutVars>
      </dgm:prSet>
      <dgm:spPr/>
      <dgm:t>
        <a:bodyPr/>
        <a:lstStyle/>
        <a:p>
          <a:endParaRPr lang="en-US"/>
        </a:p>
      </dgm:t>
    </dgm:pt>
    <dgm:pt modelId="{9C85623B-9AF2-F446-8898-F182DD3CD47C}" type="pres">
      <dgm:prSet presAssocID="{7AE05F69-3543-964C-910C-FABB760715FB}" presName="sibTrans" presStyleCnt="0"/>
      <dgm:spPr/>
    </dgm:pt>
    <dgm:pt modelId="{6FA3B855-AE65-3042-99DE-FE72343073C4}" type="pres">
      <dgm:prSet presAssocID="{376B9E81-7522-ED43-98E2-5CED8FCAB904}" presName="node" presStyleLbl="node1" presStyleIdx="2" presStyleCnt="11">
        <dgm:presLayoutVars>
          <dgm:bulletEnabled val="1"/>
        </dgm:presLayoutVars>
      </dgm:prSet>
      <dgm:spPr/>
      <dgm:t>
        <a:bodyPr/>
        <a:lstStyle/>
        <a:p>
          <a:endParaRPr lang="en-US"/>
        </a:p>
      </dgm:t>
    </dgm:pt>
    <dgm:pt modelId="{C5C27604-AD4A-FE4B-A0F4-2D9B04AED9D2}" type="pres">
      <dgm:prSet presAssocID="{51BD5718-6296-0B4D-9B8A-673630848C02}" presName="sibTrans" presStyleCnt="0"/>
      <dgm:spPr/>
    </dgm:pt>
    <dgm:pt modelId="{1FEF8A75-119E-EF4B-9651-02DB87BA3643}" type="pres">
      <dgm:prSet presAssocID="{3DB6FB29-366F-654C-9715-6BCD8A96CE3F}" presName="node" presStyleLbl="node1" presStyleIdx="3" presStyleCnt="11">
        <dgm:presLayoutVars>
          <dgm:bulletEnabled val="1"/>
        </dgm:presLayoutVars>
      </dgm:prSet>
      <dgm:spPr/>
      <dgm:t>
        <a:bodyPr/>
        <a:lstStyle/>
        <a:p>
          <a:endParaRPr lang="en-US"/>
        </a:p>
      </dgm:t>
    </dgm:pt>
    <dgm:pt modelId="{24FB49CD-AD68-D04D-9F09-3C03377CF33A}" type="pres">
      <dgm:prSet presAssocID="{E9D0E87B-C29B-804B-8598-92E76CE787FE}" presName="sibTrans" presStyleCnt="0"/>
      <dgm:spPr/>
    </dgm:pt>
    <dgm:pt modelId="{17E0F583-C92C-0743-9157-661C19B559E0}" type="pres">
      <dgm:prSet presAssocID="{46C7D614-D6D2-C843-9598-F5F11989672C}" presName="node" presStyleLbl="node1" presStyleIdx="4" presStyleCnt="11">
        <dgm:presLayoutVars>
          <dgm:bulletEnabled val="1"/>
        </dgm:presLayoutVars>
      </dgm:prSet>
      <dgm:spPr/>
      <dgm:t>
        <a:bodyPr/>
        <a:lstStyle/>
        <a:p>
          <a:endParaRPr lang="en-US"/>
        </a:p>
      </dgm:t>
    </dgm:pt>
    <dgm:pt modelId="{BA4B5212-4529-594B-B9EA-9052C975122F}" type="pres">
      <dgm:prSet presAssocID="{FB51B451-2D4A-7E4F-9AB3-BB8BB678387C}" presName="sibTrans" presStyleCnt="0"/>
      <dgm:spPr/>
    </dgm:pt>
    <dgm:pt modelId="{23FF4E82-DDE2-134A-ADEB-0E78B2351587}" type="pres">
      <dgm:prSet presAssocID="{7918AC1F-D9DE-EF43-873A-E8268DDC54BF}" presName="node" presStyleLbl="node1" presStyleIdx="5" presStyleCnt="11">
        <dgm:presLayoutVars>
          <dgm:bulletEnabled val="1"/>
        </dgm:presLayoutVars>
      </dgm:prSet>
      <dgm:spPr/>
      <dgm:t>
        <a:bodyPr/>
        <a:lstStyle/>
        <a:p>
          <a:endParaRPr lang="en-US"/>
        </a:p>
      </dgm:t>
    </dgm:pt>
    <dgm:pt modelId="{152FD150-37EA-9446-AFBA-4C9AC075C5F2}" type="pres">
      <dgm:prSet presAssocID="{7FBA4C4D-CAFE-6749-B8D7-380CE2833141}" presName="sibTrans" presStyleCnt="0"/>
      <dgm:spPr/>
    </dgm:pt>
    <dgm:pt modelId="{F255D9E8-F2F8-1445-A3A8-BBC8A9D298EA}" type="pres">
      <dgm:prSet presAssocID="{24CBAE88-5434-9049-98D7-6C3CA6CC19A3}" presName="node" presStyleLbl="node1" presStyleIdx="6" presStyleCnt="11">
        <dgm:presLayoutVars>
          <dgm:bulletEnabled val="1"/>
        </dgm:presLayoutVars>
      </dgm:prSet>
      <dgm:spPr/>
      <dgm:t>
        <a:bodyPr/>
        <a:lstStyle/>
        <a:p>
          <a:endParaRPr lang="en-US"/>
        </a:p>
      </dgm:t>
    </dgm:pt>
    <dgm:pt modelId="{2DA44E79-8C1F-8643-AC74-FEE12B48FCC0}" type="pres">
      <dgm:prSet presAssocID="{37C078F8-6E60-3E46-B5FF-9BBD8B3EB8C6}" presName="sibTrans" presStyleCnt="0"/>
      <dgm:spPr/>
    </dgm:pt>
    <dgm:pt modelId="{4F092783-F91C-E145-BFC8-0FD9802208AD}" type="pres">
      <dgm:prSet presAssocID="{286C089D-A25B-0C49-9CDE-EC1490E8FEA0}" presName="node" presStyleLbl="node1" presStyleIdx="7" presStyleCnt="11">
        <dgm:presLayoutVars>
          <dgm:bulletEnabled val="1"/>
        </dgm:presLayoutVars>
      </dgm:prSet>
      <dgm:spPr/>
      <dgm:t>
        <a:bodyPr/>
        <a:lstStyle/>
        <a:p>
          <a:endParaRPr lang="en-US"/>
        </a:p>
      </dgm:t>
    </dgm:pt>
    <dgm:pt modelId="{F580F836-6472-9B4A-B2D7-2B661132B040}" type="pres">
      <dgm:prSet presAssocID="{A20583FA-4162-0B40-831F-927E5A843EA1}" presName="sibTrans" presStyleCnt="0"/>
      <dgm:spPr/>
    </dgm:pt>
    <dgm:pt modelId="{67E779C9-68EF-8B43-A6A8-9D0A4F70CB5E}" type="pres">
      <dgm:prSet presAssocID="{99A6B12A-7EED-3B47-AC3B-E5B73B01CCDF}" presName="node" presStyleLbl="node1" presStyleIdx="8" presStyleCnt="11">
        <dgm:presLayoutVars>
          <dgm:bulletEnabled val="1"/>
        </dgm:presLayoutVars>
      </dgm:prSet>
      <dgm:spPr/>
      <dgm:t>
        <a:bodyPr/>
        <a:lstStyle/>
        <a:p>
          <a:endParaRPr lang="en-US"/>
        </a:p>
      </dgm:t>
    </dgm:pt>
    <dgm:pt modelId="{AC4BD137-B479-3744-9ABF-3E8FC00E1A19}" type="pres">
      <dgm:prSet presAssocID="{233160F3-D1E2-224D-AF04-955782310697}" presName="sibTrans" presStyleCnt="0"/>
      <dgm:spPr/>
    </dgm:pt>
    <dgm:pt modelId="{DED3FA3E-F116-7240-980C-5E379FCEBB5E}" type="pres">
      <dgm:prSet presAssocID="{C2A4986E-813A-6A4D-9658-5367479FE9A5}" presName="node" presStyleLbl="node1" presStyleIdx="9" presStyleCnt="11">
        <dgm:presLayoutVars>
          <dgm:bulletEnabled val="1"/>
        </dgm:presLayoutVars>
      </dgm:prSet>
      <dgm:spPr/>
      <dgm:t>
        <a:bodyPr/>
        <a:lstStyle/>
        <a:p>
          <a:endParaRPr lang="en-US"/>
        </a:p>
      </dgm:t>
    </dgm:pt>
    <dgm:pt modelId="{43AF2286-21B6-3445-A957-732492A310F5}" type="pres">
      <dgm:prSet presAssocID="{C62C2FE2-AB76-F441-929C-61116199D369}" presName="sibTrans" presStyleCnt="0"/>
      <dgm:spPr/>
    </dgm:pt>
    <dgm:pt modelId="{E51DE089-2D34-0142-946F-7CDEC038B1E0}" type="pres">
      <dgm:prSet presAssocID="{5554B39F-DA95-A04B-A3D2-2186FC279231}" presName="node" presStyleLbl="node1" presStyleIdx="10" presStyleCnt="11">
        <dgm:presLayoutVars>
          <dgm:bulletEnabled val="1"/>
        </dgm:presLayoutVars>
      </dgm:prSet>
      <dgm:spPr/>
      <dgm:t>
        <a:bodyPr/>
        <a:lstStyle/>
        <a:p>
          <a:endParaRPr lang="en-US"/>
        </a:p>
      </dgm:t>
    </dgm:pt>
  </dgm:ptLst>
  <dgm:cxnLst>
    <dgm:cxn modelId="{A4E88238-00DC-EF44-A7CE-019F97A06AFE}" srcId="{E269D826-3947-5749-A988-314590658014}" destId="{286C089D-A25B-0C49-9CDE-EC1490E8FEA0}" srcOrd="7" destOrd="0" parTransId="{CC351C98-D228-9240-9FE2-A702F4DCD788}" sibTransId="{A20583FA-4162-0B40-831F-927E5A843EA1}"/>
    <dgm:cxn modelId="{E3A63329-252B-E744-965C-00F2C5854260}" type="presOf" srcId="{3DB6FB29-366F-654C-9715-6BCD8A96CE3F}" destId="{1FEF8A75-119E-EF4B-9651-02DB87BA3643}" srcOrd="0" destOrd="0" presId="urn:microsoft.com/office/officeart/2005/8/layout/default#3"/>
    <dgm:cxn modelId="{F64AFE74-DB34-2049-B82A-43F1800B2B98}" type="presOf" srcId="{286C089D-A25B-0C49-9CDE-EC1490E8FEA0}" destId="{4F092783-F91C-E145-BFC8-0FD9802208AD}" srcOrd="0" destOrd="0" presId="urn:microsoft.com/office/officeart/2005/8/layout/default#3"/>
    <dgm:cxn modelId="{B735DCCB-BDED-4843-B5A1-DE1AC8602F2A}" srcId="{E269D826-3947-5749-A988-314590658014}" destId="{24CBAE88-5434-9049-98D7-6C3CA6CC19A3}" srcOrd="6" destOrd="0" parTransId="{2E39E87F-A34E-FA40-96E3-D3E3FB28A54D}" sibTransId="{37C078F8-6E60-3E46-B5FF-9BBD8B3EB8C6}"/>
    <dgm:cxn modelId="{BC53E15D-BE99-B247-A10E-ACA8323CECE4}" srcId="{E269D826-3947-5749-A988-314590658014}" destId="{376B9E81-7522-ED43-98E2-5CED8FCAB904}" srcOrd="2" destOrd="0" parTransId="{869D8E83-D88D-7043-9C2E-ADBB6A16583B}" sibTransId="{51BD5718-6296-0B4D-9B8A-673630848C02}"/>
    <dgm:cxn modelId="{EBE3FBFF-2088-1846-9E3B-A59EB40A16D1}" srcId="{E269D826-3947-5749-A988-314590658014}" destId="{45E9F3B9-264F-6143-A855-915009F1D94B}" srcOrd="0" destOrd="0" parTransId="{DF7BD586-4AC8-7944-AECF-4B173BB91892}" sibTransId="{4CC4C9E2-07FD-DB4B-8B9D-140A9EB4EBD1}"/>
    <dgm:cxn modelId="{A4CD7E65-0C87-5042-B4B6-9B6AF56A276A}" srcId="{E269D826-3947-5749-A988-314590658014}" destId="{774BA73E-A771-3847-9A3D-DE65E4B626BB}" srcOrd="1" destOrd="0" parTransId="{CDCDC56B-855F-E04D-B415-3A17947384BC}" sibTransId="{7AE05F69-3543-964C-910C-FABB760715FB}"/>
    <dgm:cxn modelId="{DC0827B9-B17C-D342-B891-BD545FBA5913}" type="presOf" srcId="{24CBAE88-5434-9049-98D7-6C3CA6CC19A3}" destId="{F255D9E8-F2F8-1445-A3A8-BBC8A9D298EA}" srcOrd="0" destOrd="0" presId="urn:microsoft.com/office/officeart/2005/8/layout/default#3"/>
    <dgm:cxn modelId="{42315C01-02C0-C34B-A7F3-5749553AA998}" type="presOf" srcId="{C2A4986E-813A-6A4D-9658-5367479FE9A5}" destId="{DED3FA3E-F116-7240-980C-5E379FCEBB5E}" srcOrd="0" destOrd="0" presId="urn:microsoft.com/office/officeart/2005/8/layout/default#3"/>
    <dgm:cxn modelId="{7DF5F5F0-4A11-374C-A004-D1429A2679F5}" type="presOf" srcId="{46C7D614-D6D2-C843-9598-F5F11989672C}" destId="{17E0F583-C92C-0743-9157-661C19B559E0}" srcOrd="0" destOrd="0" presId="urn:microsoft.com/office/officeart/2005/8/layout/default#3"/>
    <dgm:cxn modelId="{A50433A7-DD43-0F40-B525-0C802D912F4E}" srcId="{E269D826-3947-5749-A988-314590658014}" destId="{5554B39F-DA95-A04B-A3D2-2186FC279231}" srcOrd="10" destOrd="0" parTransId="{3336951E-09DA-B640-930D-5FC4D96D9AE4}" sibTransId="{16177A03-5D16-C341-A43A-1182F2E40680}"/>
    <dgm:cxn modelId="{6EA07623-C5F0-2148-B880-BD60A974097F}" srcId="{E269D826-3947-5749-A988-314590658014}" destId="{C2A4986E-813A-6A4D-9658-5367479FE9A5}" srcOrd="9" destOrd="0" parTransId="{6F9D07B1-B9D0-E84C-AB2B-FC49AB7CF1D6}" sibTransId="{C62C2FE2-AB76-F441-929C-61116199D369}"/>
    <dgm:cxn modelId="{6ABABACD-35A4-6E42-9C53-D8E1CD8ACDFF}" type="presOf" srcId="{774BA73E-A771-3847-9A3D-DE65E4B626BB}" destId="{38DDFE71-9191-ED44-9FF6-45AD705935AC}" srcOrd="0" destOrd="0" presId="urn:microsoft.com/office/officeart/2005/8/layout/default#3"/>
    <dgm:cxn modelId="{EAC0B469-43EA-FE45-8ACF-E2177A6E8A42}" type="presOf" srcId="{E269D826-3947-5749-A988-314590658014}" destId="{C48EEE10-51B1-5547-AEFA-B563B5947059}" srcOrd="0" destOrd="0" presId="urn:microsoft.com/office/officeart/2005/8/layout/default#3"/>
    <dgm:cxn modelId="{73C7D920-ADAE-7045-B9C6-AF921A24AE0F}" type="presOf" srcId="{7918AC1F-D9DE-EF43-873A-E8268DDC54BF}" destId="{23FF4E82-DDE2-134A-ADEB-0E78B2351587}" srcOrd="0" destOrd="0" presId="urn:microsoft.com/office/officeart/2005/8/layout/default#3"/>
    <dgm:cxn modelId="{A4F2C610-4852-FD44-BD1A-4BC3EA22CF7F}" type="presOf" srcId="{45E9F3B9-264F-6143-A855-915009F1D94B}" destId="{152BEE1E-A240-5C43-A0C2-CC2B340F021F}" srcOrd="0" destOrd="0" presId="urn:microsoft.com/office/officeart/2005/8/layout/default#3"/>
    <dgm:cxn modelId="{913AD55B-EC17-AF40-851F-1AF1D924B9EA}" type="presOf" srcId="{99A6B12A-7EED-3B47-AC3B-E5B73B01CCDF}" destId="{67E779C9-68EF-8B43-A6A8-9D0A4F70CB5E}" srcOrd="0" destOrd="0" presId="urn:microsoft.com/office/officeart/2005/8/layout/default#3"/>
    <dgm:cxn modelId="{B5745028-020B-CD48-91E7-C3E356C4B21A}" type="presOf" srcId="{376B9E81-7522-ED43-98E2-5CED8FCAB904}" destId="{6FA3B855-AE65-3042-99DE-FE72343073C4}" srcOrd="0" destOrd="0" presId="urn:microsoft.com/office/officeart/2005/8/layout/default#3"/>
    <dgm:cxn modelId="{B9001B0A-C7AF-0D4D-B459-8B726FD62024}" srcId="{E269D826-3947-5749-A988-314590658014}" destId="{3DB6FB29-366F-654C-9715-6BCD8A96CE3F}" srcOrd="3" destOrd="0" parTransId="{B77E4CC5-022E-EA4E-A8B9-38BDAD7C597C}" sibTransId="{E9D0E87B-C29B-804B-8598-92E76CE787FE}"/>
    <dgm:cxn modelId="{34BA6944-51EE-B34A-A9B8-1E4F8ACA87DC}" srcId="{E269D826-3947-5749-A988-314590658014}" destId="{46C7D614-D6D2-C843-9598-F5F11989672C}" srcOrd="4" destOrd="0" parTransId="{7E0BF56C-E729-AA40-A221-5415B660AA1C}" sibTransId="{FB51B451-2D4A-7E4F-9AB3-BB8BB678387C}"/>
    <dgm:cxn modelId="{1DD2D9FB-6284-7148-9FA6-34BA818D8AD2}" srcId="{E269D826-3947-5749-A988-314590658014}" destId="{7918AC1F-D9DE-EF43-873A-E8268DDC54BF}" srcOrd="5" destOrd="0" parTransId="{5E697B91-0F46-5B4F-86EE-1E9F8AD07419}" sibTransId="{7FBA4C4D-CAFE-6749-B8D7-380CE2833141}"/>
    <dgm:cxn modelId="{EFC78FC6-1647-9B4D-B937-5ADEC59D4E38}" srcId="{E269D826-3947-5749-A988-314590658014}" destId="{99A6B12A-7EED-3B47-AC3B-E5B73B01CCDF}" srcOrd="8" destOrd="0" parTransId="{3508EE5A-F2AC-354B-9E8E-5D058243A5BC}" sibTransId="{233160F3-D1E2-224D-AF04-955782310697}"/>
    <dgm:cxn modelId="{85084CD0-7810-FA4F-B94F-EB2B98AEA1BA}" type="presOf" srcId="{5554B39F-DA95-A04B-A3D2-2186FC279231}" destId="{E51DE089-2D34-0142-946F-7CDEC038B1E0}" srcOrd="0" destOrd="0" presId="urn:microsoft.com/office/officeart/2005/8/layout/default#3"/>
    <dgm:cxn modelId="{0EDCFD17-D43E-F14B-8856-89C66B30691E}" type="presParOf" srcId="{C48EEE10-51B1-5547-AEFA-B563B5947059}" destId="{152BEE1E-A240-5C43-A0C2-CC2B340F021F}" srcOrd="0" destOrd="0" presId="urn:microsoft.com/office/officeart/2005/8/layout/default#3"/>
    <dgm:cxn modelId="{C610BCE7-1A90-E544-B3D0-7F3F67232474}" type="presParOf" srcId="{C48EEE10-51B1-5547-AEFA-B563B5947059}" destId="{66118793-E495-BA46-93DD-7AE0EA20B487}" srcOrd="1" destOrd="0" presId="urn:microsoft.com/office/officeart/2005/8/layout/default#3"/>
    <dgm:cxn modelId="{9E3881E5-D3BB-C440-B4EB-FAE16AAFA4EB}" type="presParOf" srcId="{C48EEE10-51B1-5547-AEFA-B563B5947059}" destId="{38DDFE71-9191-ED44-9FF6-45AD705935AC}" srcOrd="2" destOrd="0" presId="urn:microsoft.com/office/officeart/2005/8/layout/default#3"/>
    <dgm:cxn modelId="{AEA9F967-1C50-A145-A73D-EA40747225FA}" type="presParOf" srcId="{C48EEE10-51B1-5547-AEFA-B563B5947059}" destId="{9C85623B-9AF2-F446-8898-F182DD3CD47C}" srcOrd="3" destOrd="0" presId="urn:microsoft.com/office/officeart/2005/8/layout/default#3"/>
    <dgm:cxn modelId="{A98B6AD6-6966-A74E-A7E3-1B50FE72831B}" type="presParOf" srcId="{C48EEE10-51B1-5547-AEFA-B563B5947059}" destId="{6FA3B855-AE65-3042-99DE-FE72343073C4}" srcOrd="4" destOrd="0" presId="urn:microsoft.com/office/officeart/2005/8/layout/default#3"/>
    <dgm:cxn modelId="{A198E92A-E3AA-7E4B-9ABA-1309D375D213}" type="presParOf" srcId="{C48EEE10-51B1-5547-AEFA-B563B5947059}" destId="{C5C27604-AD4A-FE4B-A0F4-2D9B04AED9D2}" srcOrd="5" destOrd="0" presId="urn:microsoft.com/office/officeart/2005/8/layout/default#3"/>
    <dgm:cxn modelId="{ACE780EC-CFE9-8448-BA80-8BD3A09BE972}" type="presParOf" srcId="{C48EEE10-51B1-5547-AEFA-B563B5947059}" destId="{1FEF8A75-119E-EF4B-9651-02DB87BA3643}" srcOrd="6" destOrd="0" presId="urn:microsoft.com/office/officeart/2005/8/layout/default#3"/>
    <dgm:cxn modelId="{56C0C516-760A-4746-BC5A-EE1D713EE99B}" type="presParOf" srcId="{C48EEE10-51B1-5547-AEFA-B563B5947059}" destId="{24FB49CD-AD68-D04D-9F09-3C03377CF33A}" srcOrd="7" destOrd="0" presId="urn:microsoft.com/office/officeart/2005/8/layout/default#3"/>
    <dgm:cxn modelId="{307E9DA3-21A3-754F-8894-D86F3A5BEBDD}" type="presParOf" srcId="{C48EEE10-51B1-5547-AEFA-B563B5947059}" destId="{17E0F583-C92C-0743-9157-661C19B559E0}" srcOrd="8" destOrd="0" presId="urn:microsoft.com/office/officeart/2005/8/layout/default#3"/>
    <dgm:cxn modelId="{24019B7E-518B-DA48-B7C8-30284BCF0FB6}" type="presParOf" srcId="{C48EEE10-51B1-5547-AEFA-B563B5947059}" destId="{BA4B5212-4529-594B-B9EA-9052C975122F}" srcOrd="9" destOrd="0" presId="urn:microsoft.com/office/officeart/2005/8/layout/default#3"/>
    <dgm:cxn modelId="{DD46CD88-CB29-DC40-9318-5C6DE437A051}" type="presParOf" srcId="{C48EEE10-51B1-5547-AEFA-B563B5947059}" destId="{23FF4E82-DDE2-134A-ADEB-0E78B2351587}" srcOrd="10" destOrd="0" presId="urn:microsoft.com/office/officeart/2005/8/layout/default#3"/>
    <dgm:cxn modelId="{7A9C99EB-E884-0747-9A9C-B8AA7CFCC57E}" type="presParOf" srcId="{C48EEE10-51B1-5547-AEFA-B563B5947059}" destId="{152FD150-37EA-9446-AFBA-4C9AC075C5F2}" srcOrd="11" destOrd="0" presId="urn:microsoft.com/office/officeart/2005/8/layout/default#3"/>
    <dgm:cxn modelId="{3A4C76BA-721B-6C49-AE5F-9C2B96CC1C9D}" type="presParOf" srcId="{C48EEE10-51B1-5547-AEFA-B563B5947059}" destId="{F255D9E8-F2F8-1445-A3A8-BBC8A9D298EA}" srcOrd="12" destOrd="0" presId="urn:microsoft.com/office/officeart/2005/8/layout/default#3"/>
    <dgm:cxn modelId="{59AC163C-1C4D-8E4D-A1B1-6AEED0416A0F}" type="presParOf" srcId="{C48EEE10-51B1-5547-AEFA-B563B5947059}" destId="{2DA44E79-8C1F-8643-AC74-FEE12B48FCC0}" srcOrd="13" destOrd="0" presId="urn:microsoft.com/office/officeart/2005/8/layout/default#3"/>
    <dgm:cxn modelId="{9CE3A1ED-96E3-7E4F-9072-E4212836098D}" type="presParOf" srcId="{C48EEE10-51B1-5547-AEFA-B563B5947059}" destId="{4F092783-F91C-E145-BFC8-0FD9802208AD}" srcOrd="14" destOrd="0" presId="urn:microsoft.com/office/officeart/2005/8/layout/default#3"/>
    <dgm:cxn modelId="{B916A0B0-A9DF-354A-AC11-E22B4C75CCAC}" type="presParOf" srcId="{C48EEE10-51B1-5547-AEFA-B563B5947059}" destId="{F580F836-6472-9B4A-B2D7-2B661132B040}" srcOrd="15" destOrd="0" presId="urn:microsoft.com/office/officeart/2005/8/layout/default#3"/>
    <dgm:cxn modelId="{2A7F9CAA-5D9B-8349-8C36-B1D87179768F}" type="presParOf" srcId="{C48EEE10-51B1-5547-AEFA-B563B5947059}" destId="{67E779C9-68EF-8B43-A6A8-9D0A4F70CB5E}" srcOrd="16" destOrd="0" presId="urn:microsoft.com/office/officeart/2005/8/layout/default#3"/>
    <dgm:cxn modelId="{3903862E-011B-764F-9E42-810DF8B26B41}" type="presParOf" srcId="{C48EEE10-51B1-5547-AEFA-B563B5947059}" destId="{AC4BD137-B479-3744-9ABF-3E8FC00E1A19}" srcOrd="17" destOrd="0" presId="urn:microsoft.com/office/officeart/2005/8/layout/default#3"/>
    <dgm:cxn modelId="{07303E8D-C480-5E4F-9E82-79019D97FE53}" type="presParOf" srcId="{C48EEE10-51B1-5547-AEFA-B563B5947059}" destId="{DED3FA3E-F116-7240-980C-5E379FCEBB5E}" srcOrd="18" destOrd="0" presId="urn:microsoft.com/office/officeart/2005/8/layout/default#3"/>
    <dgm:cxn modelId="{0E5782C0-420E-8B4D-B7C0-B70D98E81F18}" type="presParOf" srcId="{C48EEE10-51B1-5547-AEFA-B563B5947059}" destId="{43AF2286-21B6-3445-A957-732492A310F5}" srcOrd="19" destOrd="0" presId="urn:microsoft.com/office/officeart/2005/8/layout/default#3"/>
    <dgm:cxn modelId="{672C3E4B-B31B-924E-8DC5-6BE91640E965}" type="presParOf" srcId="{C48EEE10-51B1-5547-AEFA-B563B5947059}" destId="{E51DE089-2D34-0142-946F-7CDEC038B1E0}" srcOrd="2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1AB52F-7A3D-5149-B851-0F7F2FAF658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CAE4F23-CDB4-5C4A-AF62-13F4996BEBDF}">
      <dgm:prSet/>
      <dgm:spPr>
        <a:solidFill>
          <a:schemeClr val="accent5">
            <a:lumMod val="60000"/>
            <a:lumOff val="40000"/>
          </a:schemeClr>
        </a:solidFill>
      </dgm:spPr>
      <dgm:t>
        <a:bodyPr/>
        <a:lstStyle/>
        <a:p>
          <a:pPr rtl="0"/>
          <a:r>
            <a:rPr lang="en-US" b="1" dirty="0" smtClean="0"/>
            <a:t>CSIRTs are responsible for: </a:t>
          </a:r>
          <a:endParaRPr lang="en-US" dirty="0"/>
        </a:p>
      </dgm:t>
    </dgm:pt>
    <dgm:pt modelId="{4F45788D-C57E-3C44-B1D2-C2266DFCA340}" type="parTrans" cxnId="{5FAFE75F-67B5-4741-AB9F-10E22B539479}">
      <dgm:prSet/>
      <dgm:spPr/>
      <dgm:t>
        <a:bodyPr/>
        <a:lstStyle/>
        <a:p>
          <a:endParaRPr lang="en-US"/>
        </a:p>
      </dgm:t>
    </dgm:pt>
    <dgm:pt modelId="{47F2F622-FA5C-F040-BCDF-37DE3DD7DBEC}" type="sibTrans" cxnId="{5FAFE75F-67B5-4741-AB9F-10E22B539479}">
      <dgm:prSet/>
      <dgm:spPr/>
      <dgm:t>
        <a:bodyPr/>
        <a:lstStyle/>
        <a:p>
          <a:endParaRPr lang="en-US"/>
        </a:p>
      </dgm:t>
    </dgm:pt>
    <dgm:pt modelId="{F87D5B78-3771-6145-8DEC-741A7B124315}">
      <dgm:prSet/>
      <dgm:spPr>
        <a:solidFill>
          <a:schemeClr val="accent3">
            <a:lumMod val="75000"/>
          </a:schemeClr>
        </a:solidFill>
      </dgm:spPr>
      <dgm:t>
        <a:bodyPr/>
        <a:lstStyle/>
        <a:p>
          <a:pPr rtl="0"/>
          <a:r>
            <a:rPr lang="en-US" b="1" dirty="0" smtClean="0">
              <a:solidFill>
                <a:schemeClr val="bg1"/>
              </a:solidFill>
            </a:rPr>
            <a:t>Rapidly detecting incidents</a:t>
          </a:r>
          <a:endParaRPr lang="en-US" b="1" dirty="0">
            <a:solidFill>
              <a:schemeClr val="bg1"/>
            </a:solidFill>
          </a:endParaRPr>
        </a:p>
      </dgm:t>
    </dgm:pt>
    <dgm:pt modelId="{1C2FCAE8-3C1E-5A49-B21F-F8150CD6B2AA}" type="parTrans" cxnId="{43EC8DC9-3A73-E94B-ABB6-60365CB5E915}">
      <dgm:prSet/>
      <dgm:spPr/>
      <dgm:t>
        <a:bodyPr/>
        <a:lstStyle/>
        <a:p>
          <a:endParaRPr lang="en-US"/>
        </a:p>
      </dgm:t>
    </dgm:pt>
    <dgm:pt modelId="{E6DA88BA-A012-8245-9EB5-8493F17BC36B}" type="sibTrans" cxnId="{43EC8DC9-3A73-E94B-ABB6-60365CB5E915}">
      <dgm:prSet/>
      <dgm:spPr/>
      <dgm:t>
        <a:bodyPr/>
        <a:lstStyle/>
        <a:p>
          <a:endParaRPr lang="en-US"/>
        </a:p>
      </dgm:t>
    </dgm:pt>
    <dgm:pt modelId="{49BD93BB-88E2-D746-89F1-47A6690FA011}">
      <dgm:prSet/>
      <dgm:spPr>
        <a:solidFill>
          <a:schemeClr val="accent5">
            <a:lumMod val="75000"/>
          </a:schemeClr>
        </a:solidFill>
      </dgm:spPr>
      <dgm:t>
        <a:bodyPr/>
        <a:lstStyle/>
        <a:p>
          <a:pPr rtl="0"/>
          <a:r>
            <a:rPr lang="en-US" b="1" dirty="0" smtClean="0">
              <a:solidFill>
                <a:schemeClr val="bg1"/>
              </a:solidFill>
            </a:rPr>
            <a:t>Minimizing loss and destruction</a:t>
          </a:r>
          <a:endParaRPr lang="en-US" b="1" dirty="0">
            <a:solidFill>
              <a:schemeClr val="bg1"/>
            </a:solidFill>
          </a:endParaRPr>
        </a:p>
      </dgm:t>
    </dgm:pt>
    <dgm:pt modelId="{AD7CE0D9-4109-5647-B942-DB4A8D434F15}" type="parTrans" cxnId="{D5CAAC9E-598B-4F43-B9CA-94945F195A7C}">
      <dgm:prSet/>
      <dgm:spPr/>
      <dgm:t>
        <a:bodyPr/>
        <a:lstStyle/>
        <a:p>
          <a:endParaRPr lang="en-US"/>
        </a:p>
      </dgm:t>
    </dgm:pt>
    <dgm:pt modelId="{9C766E4D-3CEB-C049-B5FE-B928D439F934}" type="sibTrans" cxnId="{D5CAAC9E-598B-4F43-B9CA-94945F195A7C}">
      <dgm:prSet/>
      <dgm:spPr/>
      <dgm:t>
        <a:bodyPr/>
        <a:lstStyle/>
        <a:p>
          <a:endParaRPr lang="en-US"/>
        </a:p>
      </dgm:t>
    </dgm:pt>
    <dgm:pt modelId="{BE9D3263-9980-414A-82AC-697D4DA39154}">
      <dgm:prSet/>
      <dgm:spPr>
        <a:solidFill>
          <a:schemeClr val="accent3">
            <a:lumMod val="75000"/>
          </a:schemeClr>
        </a:solidFill>
      </dgm:spPr>
      <dgm:t>
        <a:bodyPr/>
        <a:lstStyle/>
        <a:p>
          <a:pPr rtl="0"/>
          <a:r>
            <a:rPr lang="en-US" b="1" dirty="0" smtClean="0">
              <a:solidFill>
                <a:schemeClr val="bg1"/>
              </a:solidFill>
            </a:rPr>
            <a:t>Mitigating the weaknesses that were exploited </a:t>
          </a:r>
          <a:endParaRPr lang="en-US" dirty="0">
            <a:solidFill>
              <a:schemeClr val="bg1"/>
            </a:solidFill>
          </a:endParaRPr>
        </a:p>
      </dgm:t>
    </dgm:pt>
    <dgm:pt modelId="{3B31F8EA-28E7-BC4F-B634-76C3065EC2BB}" type="parTrans" cxnId="{7197D297-1545-1943-8EE0-B0CCC6CDB672}">
      <dgm:prSet/>
      <dgm:spPr/>
      <dgm:t>
        <a:bodyPr/>
        <a:lstStyle/>
        <a:p>
          <a:endParaRPr lang="en-US"/>
        </a:p>
      </dgm:t>
    </dgm:pt>
    <dgm:pt modelId="{223B2DED-5809-0C42-A5E3-2276F12210DB}" type="sibTrans" cxnId="{7197D297-1545-1943-8EE0-B0CCC6CDB672}">
      <dgm:prSet/>
      <dgm:spPr/>
      <dgm:t>
        <a:bodyPr/>
        <a:lstStyle/>
        <a:p>
          <a:endParaRPr lang="en-US"/>
        </a:p>
      </dgm:t>
    </dgm:pt>
    <dgm:pt modelId="{266F7D39-29BF-D647-ABB0-594415588BD1}">
      <dgm:prSet/>
      <dgm:spPr>
        <a:solidFill>
          <a:schemeClr val="accent5">
            <a:lumMod val="75000"/>
          </a:schemeClr>
        </a:solidFill>
      </dgm:spPr>
      <dgm:t>
        <a:bodyPr/>
        <a:lstStyle/>
        <a:p>
          <a:pPr rtl="0"/>
          <a:r>
            <a:rPr lang="en-US" b="1" dirty="0" smtClean="0">
              <a:solidFill>
                <a:schemeClr val="bg1"/>
              </a:solidFill>
            </a:rPr>
            <a:t>Restoring computing services</a:t>
          </a:r>
          <a:endParaRPr lang="en-US" dirty="0">
            <a:solidFill>
              <a:schemeClr val="bg1"/>
            </a:solidFill>
          </a:endParaRPr>
        </a:p>
      </dgm:t>
    </dgm:pt>
    <dgm:pt modelId="{2B56266E-DA7A-A944-9CFE-D31F73D8476F}" type="parTrans" cxnId="{043E3D94-84D6-9D4E-8071-146BC64ABDD9}">
      <dgm:prSet/>
      <dgm:spPr/>
      <dgm:t>
        <a:bodyPr/>
        <a:lstStyle/>
        <a:p>
          <a:endParaRPr lang="en-US"/>
        </a:p>
      </dgm:t>
    </dgm:pt>
    <dgm:pt modelId="{C11FE9CB-7F7F-DF43-9573-4971AC0CD5DF}" type="sibTrans" cxnId="{043E3D94-84D6-9D4E-8071-146BC64ABDD9}">
      <dgm:prSet/>
      <dgm:spPr/>
      <dgm:t>
        <a:bodyPr/>
        <a:lstStyle/>
        <a:p>
          <a:endParaRPr lang="en-US"/>
        </a:p>
      </dgm:t>
    </dgm:pt>
    <dgm:pt modelId="{4433E817-0F86-BF42-BA16-8CD3CA420010}" type="pres">
      <dgm:prSet presAssocID="{231AB52F-7A3D-5149-B851-0F7F2FAF6583}" presName="theList" presStyleCnt="0">
        <dgm:presLayoutVars>
          <dgm:dir/>
          <dgm:animLvl val="lvl"/>
          <dgm:resizeHandles val="exact"/>
        </dgm:presLayoutVars>
      </dgm:prSet>
      <dgm:spPr/>
      <dgm:t>
        <a:bodyPr/>
        <a:lstStyle/>
        <a:p>
          <a:endParaRPr lang="en-US"/>
        </a:p>
      </dgm:t>
    </dgm:pt>
    <dgm:pt modelId="{3CC4D1CF-65A9-2541-BEE0-6AC65DDAF168}" type="pres">
      <dgm:prSet presAssocID="{ECAE4F23-CDB4-5C4A-AF62-13F4996BEBDF}" presName="compNode" presStyleCnt="0"/>
      <dgm:spPr/>
    </dgm:pt>
    <dgm:pt modelId="{9D4338A6-74A0-2549-A8E5-44F69D0B2897}" type="pres">
      <dgm:prSet presAssocID="{ECAE4F23-CDB4-5C4A-AF62-13F4996BEBDF}" presName="aNode" presStyleLbl="bgShp" presStyleIdx="0" presStyleCnt="1"/>
      <dgm:spPr/>
      <dgm:t>
        <a:bodyPr/>
        <a:lstStyle/>
        <a:p>
          <a:endParaRPr lang="en-US"/>
        </a:p>
      </dgm:t>
    </dgm:pt>
    <dgm:pt modelId="{821372A9-35DF-CC4C-ADD6-6436D574DBC7}" type="pres">
      <dgm:prSet presAssocID="{ECAE4F23-CDB4-5C4A-AF62-13F4996BEBDF}" presName="textNode" presStyleLbl="bgShp" presStyleIdx="0" presStyleCnt="1"/>
      <dgm:spPr/>
      <dgm:t>
        <a:bodyPr/>
        <a:lstStyle/>
        <a:p>
          <a:endParaRPr lang="en-US"/>
        </a:p>
      </dgm:t>
    </dgm:pt>
    <dgm:pt modelId="{5572647B-6C4A-1E43-A6E5-AD88A9AB9E7B}" type="pres">
      <dgm:prSet presAssocID="{ECAE4F23-CDB4-5C4A-AF62-13F4996BEBDF}" presName="compChildNode" presStyleCnt="0"/>
      <dgm:spPr/>
    </dgm:pt>
    <dgm:pt modelId="{7664AF5F-24D1-D640-B71E-CF4BC7DBB808}" type="pres">
      <dgm:prSet presAssocID="{ECAE4F23-CDB4-5C4A-AF62-13F4996BEBDF}" presName="theInnerList" presStyleCnt="0"/>
      <dgm:spPr/>
    </dgm:pt>
    <dgm:pt modelId="{A68E2ECE-F499-634D-B8DF-A2E33594750B}" type="pres">
      <dgm:prSet presAssocID="{F87D5B78-3771-6145-8DEC-741A7B124315}" presName="childNode" presStyleLbl="node1" presStyleIdx="0" presStyleCnt="4">
        <dgm:presLayoutVars>
          <dgm:bulletEnabled val="1"/>
        </dgm:presLayoutVars>
      </dgm:prSet>
      <dgm:spPr/>
      <dgm:t>
        <a:bodyPr/>
        <a:lstStyle/>
        <a:p>
          <a:endParaRPr lang="en-US"/>
        </a:p>
      </dgm:t>
    </dgm:pt>
    <dgm:pt modelId="{A3B4AB15-4B7E-6C4B-AD5D-3BA90B913CCE}" type="pres">
      <dgm:prSet presAssocID="{F87D5B78-3771-6145-8DEC-741A7B124315}" presName="aSpace2" presStyleCnt="0"/>
      <dgm:spPr/>
    </dgm:pt>
    <dgm:pt modelId="{759B5C0C-F7AA-4F42-A7F9-258B1917D480}" type="pres">
      <dgm:prSet presAssocID="{49BD93BB-88E2-D746-89F1-47A6690FA011}" presName="childNode" presStyleLbl="node1" presStyleIdx="1" presStyleCnt="4">
        <dgm:presLayoutVars>
          <dgm:bulletEnabled val="1"/>
        </dgm:presLayoutVars>
      </dgm:prSet>
      <dgm:spPr/>
      <dgm:t>
        <a:bodyPr/>
        <a:lstStyle/>
        <a:p>
          <a:endParaRPr lang="en-US"/>
        </a:p>
      </dgm:t>
    </dgm:pt>
    <dgm:pt modelId="{EC8C8538-1E44-FB4D-AD66-870D6D09EA58}" type="pres">
      <dgm:prSet presAssocID="{49BD93BB-88E2-D746-89F1-47A6690FA011}" presName="aSpace2" presStyleCnt="0"/>
      <dgm:spPr/>
    </dgm:pt>
    <dgm:pt modelId="{662FD9F7-EC1B-304D-9980-4EA898D0A793}" type="pres">
      <dgm:prSet presAssocID="{BE9D3263-9980-414A-82AC-697D4DA39154}" presName="childNode" presStyleLbl="node1" presStyleIdx="2" presStyleCnt="4">
        <dgm:presLayoutVars>
          <dgm:bulletEnabled val="1"/>
        </dgm:presLayoutVars>
      </dgm:prSet>
      <dgm:spPr/>
      <dgm:t>
        <a:bodyPr/>
        <a:lstStyle/>
        <a:p>
          <a:endParaRPr lang="en-US"/>
        </a:p>
      </dgm:t>
    </dgm:pt>
    <dgm:pt modelId="{1BB852D4-2928-4C4E-B2CB-AE9B01E10658}" type="pres">
      <dgm:prSet presAssocID="{BE9D3263-9980-414A-82AC-697D4DA39154}" presName="aSpace2" presStyleCnt="0"/>
      <dgm:spPr/>
    </dgm:pt>
    <dgm:pt modelId="{8CAB4951-D757-5845-B7B1-F111744DF20D}" type="pres">
      <dgm:prSet presAssocID="{266F7D39-29BF-D647-ABB0-594415588BD1}" presName="childNode" presStyleLbl="node1" presStyleIdx="3" presStyleCnt="4">
        <dgm:presLayoutVars>
          <dgm:bulletEnabled val="1"/>
        </dgm:presLayoutVars>
      </dgm:prSet>
      <dgm:spPr/>
      <dgm:t>
        <a:bodyPr/>
        <a:lstStyle/>
        <a:p>
          <a:endParaRPr lang="en-US"/>
        </a:p>
      </dgm:t>
    </dgm:pt>
  </dgm:ptLst>
  <dgm:cxnLst>
    <dgm:cxn modelId="{004D6D9B-0B63-2F4D-9CC9-32905A612BE9}" type="presOf" srcId="{BE9D3263-9980-414A-82AC-697D4DA39154}" destId="{662FD9F7-EC1B-304D-9980-4EA898D0A793}" srcOrd="0" destOrd="0" presId="urn:microsoft.com/office/officeart/2005/8/layout/lProcess2"/>
    <dgm:cxn modelId="{043E3D94-84D6-9D4E-8071-146BC64ABDD9}" srcId="{ECAE4F23-CDB4-5C4A-AF62-13F4996BEBDF}" destId="{266F7D39-29BF-D647-ABB0-594415588BD1}" srcOrd="3" destOrd="0" parTransId="{2B56266E-DA7A-A944-9CFE-D31F73D8476F}" sibTransId="{C11FE9CB-7F7F-DF43-9573-4971AC0CD5DF}"/>
    <dgm:cxn modelId="{A4EC15D0-F74A-4F40-A0A4-C6B75DC0E128}" type="presOf" srcId="{F87D5B78-3771-6145-8DEC-741A7B124315}" destId="{A68E2ECE-F499-634D-B8DF-A2E33594750B}" srcOrd="0" destOrd="0" presId="urn:microsoft.com/office/officeart/2005/8/layout/lProcess2"/>
    <dgm:cxn modelId="{5FAFE75F-67B5-4741-AB9F-10E22B539479}" srcId="{231AB52F-7A3D-5149-B851-0F7F2FAF6583}" destId="{ECAE4F23-CDB4-5C4A-AF62-13F4996BEBDF}" srcOrd="0" destOrd="0" parTransId="{4F45788D-C57E-3C44-B1D2-C2266DFCA340}" sibTransId="{47F2F622-FA5C-F040-BCDF-37DE3DD7DBEC}"/>
    <dgm:cxn modelId="{DA7AC1AA-38C1-CB43-BFDB-17C7FDC181BF}" type="presOf" srcId="{231AB52F-7A3D-5149-B851-0F7F2FAF6583}" destId="{4433E817-0F86-BF42-BA16-8CD3CA420010}" srcOrd="0" destOrd="0" presId="urn:microsoft.com/office/officeart/2005/8/layout/lProcess2"/>
    <dgm:cxn modelId="{E1971253-78C4-D94C-AE91-5A9D0B086EBF}" type="presOf" srcId="{266F7D39-29BF-D647-ABB0-594415588BD1}" destId="{8CAB4951-D757-5845-B7B1-F111744DF20D}" srcOrd="0" destOrd="0" presId="urn:microsoft.com/office/officeart/2005/8/layout/lProcess2"/>
    <dgm:cxn modelId="{7197D297-1545-1943-8EE0-B0CCC6CDB672}" srcId="{ECAE4F23-CDB4-5C4A-AF62-13F4996BEBDF}" destId="{BE9D3263-9980-414A-82AC-697D4DA39154}" srcOrd="2" destOrd="0" parTransId="{3B31F8EA-28E7-BC4F-B634-76C3065EC2BB}" sibTransId="{223B2DED-5809-0C42-A5E3-2276F12210DB}"/>
    <dgm:cxn modelId="{B6E47DCB-4F4E-9944-9518-C6B2B79EFED9}" type="presOf" srcId="{49BD93BB-88E2-D746-89F1-47A6690FA011}" destId="{759B5C0C-F7AA-4F42-A7F9-258B1917D480}" srcOrd="0" destOrd="0" presId="urn:microsoft.com/office/officeart/2005/8/layout/lProcess2"/>
    <dgm:cxn modelId="{D5CAAC9E-598B-4F43-B9CA-94945F195A7C}" srcId="{ECAE4F23-CDB4-5C4A-AF62-13F4996BEBDF}" destId="{49BD93BB-88E2-D746-89F1-47A6690FA011}" srcOrd="1" destOrd="0" parTransId="{AD7CE0D9-4109-5647-B942-DB4A8D434F15}" sibTransId="{9C766E4D-3CEB-C049-B5FE-B928D439F934}"/>
    <dgm:cxn modelId="{0A4F0F0C-5523-1B44-983B-CDA1BEB1394F}" type="presOf" srcId="{ECAE4F23-CDB4-5C4A-AF62-13F4996BEBDF}" destId="{9D4338A6-74A0-2549-A8E5-44F69D0B2897}" srcOrd="0" destOrd="0" presId="urn:microsoft.com/office/officeart/2005/8/layout/lProcess2"/>
    <dgm:cxn modelId="{7C994B4B-2B96-D94D-BADC-337E378E41BF}" type="presOf" srcId="{ECAE4F23-CDB4-5C4A-AF62-13F4996BEBDF}" destId="{821372A9-35DF-CC4C-ADD6-6436D574DBC7}" srcOrd="1" destOrd="0" presId="urn:microsoft.com/office/officeart/2005/8/layout/lProcess2"/>
    <dgm:cxn modelId="{43EC8DC9-3A73-E94B-ABB6-60365CB5E915}" srcId="{ECAE4F23-CDB4-5C4A-AF62-13F4996BEBDF}" destId="{F87D5B78-3771-6145-8DEC-741A7B124315}" srcOrd="0" destOrd="0" parTransId="{1C2FCAE8-3C1E-5A49-B21F-F8150CD6B2AA}" sibTransId="{E6DA88BA-A012-8245-9EB5-8493F17BC36B}"/>
    <dgm:cxn modelId="{075972CF-5631-3440-8E06-F722DC01D19B}" type="presParOf" srcId="{4433E817-0F86-BF42-BA16-8CD3CA420010}" destId="{3CC4D1CF-65A9-2541-BEE0-6AC65DDAF168}" srcOrd="0" destOrd="0" presId="urn:microsoft.com/office/officeart/2005/8/layout/lProcess2"/>
    <dgm:cxn modelId="{A6CC4C50-AFC3-0141-B668-15BC0229B844}" type="presParOf" srcId="{3CC4D1CF-65A9-2541-BEE0-6AC65DDAF168}" destId="{9D4338A6-74A0-2549-A8E5-44F69D0B2897}" srcOrd="0" destOrd="0" presId="urn:microsoft.com/office/officeart/2005/8/layout/lProcess2"/>
    <dgm:cxn modelId="{4BA3E0ED-CA70-6645-BC9A-65F31A975D61}" type="presParOf" srcId="{3CC4D1CF-65A9-2541-BEE0-6AC65DDAF168}" destId="{821372A9-35DF-CC4C-ADD6-6436D574DBC7}" srcOrd="1" destOrd="0" presId="urn:microsoft.com/office/officeart/2005/8/layout/lProcess2"/>
    <dgm:cxn modelId="{2E4AB04C-41E9-6F4E-9A2B-7430F62DDB1D}" type="presParOf" srcId="{3CC4D1CF-65A9-2541-BEE0-6AC65DDAF168}" destId="{5572647B-6C4A-1E43-A6E5-AD88A9AB9E7B}" srcOrd="2" destOrd="0" presId="urn:microsoft.com/office/officeart/2005/8/layout/lProcess2"/>
    <dgm:cxn modelId="{3A9031EB-F37C-864C-8FD4-60A7B92393B8}" type="presParOf" srcId="{5572647B-6C4A-1E43-A6E5-AD88A9AB9E7B}" destId="{7664AF5F-24D1-D640-B71E-CF4BC7DBB808}" srcOrd="0" destOrd="0" presId="urn:microsoft.com/office/officeart/2005/8/layout/lProcess2"/>
    <dgm:cxn modelId="{73312DC4-EAD0-6441-9BFE-D99B8122A286}" type="presParOf" srcId="{7664AF5F-24D1-D640-B71E-CF4BC7DBB808}" destId="{A68E2ECE-F499-634D-B8DF-A2E33594750B}" srcOrd="0" destOrd="0" presId="urn:microsoft.com/office/officeart/2005/8/layout/lProcess2"/>
    <dgm:cxn modelId="{044C3EAA-DEA9-6641-A38E-7454549EAEE3}" type="presParOf" srcId="{7664AF5F-24D1-D640-B71E-CF4BC7DBB808}" destId="{A3B4AB15-4B7E-6C4B-AD5D-3BA90B913CCE}" srcOrd="1" destOrd="0" presId="urn:microsoft.com/office/officeart/2005/8/layout/lProcess2"/>
    <dgm:cxn modelId="{FEF3AACF-D619-D84A-AFFF-2512D1A0F112}" type="presParOf" srcId="{7664AF5F-24D1-D640-B71E-CF4BC7DBB808}" destId="{759B5C0C-F7AA-4F42-A7F9-258B1917D480}" srcOrd="2" destOrd="0" presId="urn:microsoft.com/office/officeart/2005/8/layout/lProcess2"/>
    <dgm:cxn modelId="{0FAC0E1A-7BEF-4F4D-843C-893DA58BEFB1}" type="presParOf" srcId="{7664AF5F-24D1-D640-B71E-CF4BC7DBB808}" destId="{EC8C8538-1E44-FB4D-AD66-870D6D09EA58}" srcOrd="3" destOrd="0" presId="urn:microsoft.com/office/officeart/2005/8/layout/lProcess2"/>
    <dgm:cxn modelId="{F5D2E4FE-D53E-1F43-836A-08C95EC437CB}" type="presParOf" srcId="{7664AF5F-24D1-D640-B71E-CF4BC7DBB808}" destId="{662FD9F7-EC1B-304D-9980-4EA898D0A793}" srcOrd="4" destOrd="0" presId="urn:microsoft.com/office/officeart/2005/8/layout/lProcess2"/>
    <dgm:cxn modelId="{B5C19770-975E-0B4B-B714-6ACA725CAB7F}" type="presParOf" srcId="{7664AF5F-24D1-D640-B71E-CF4BC7DBB808}" destId="{1BB852D4-2928-4C4E-B2CB-AE9B01E10658}" srcOrd="5" destOrd="0" presId="urn:microsoft.com/office/officeart/2005/8/layout/lProcess2"/>
    <dgm:cxn modelId="{588366E3-90E2-ED4C-8764-0C5E0CF5C7BB}" type="presParOf" srcId="{7664AF5F-24D1-D640-B71E-CF4BC7DBB808}" destId="{8CAB4951-D757-5845-B7B1-F111744DF20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62A662-85A4-AF4C-9111-84E35FD3AA5D}" type="doc">
      <dgm:prSet loTypeId="urn:microsoft.com/office/officeart/2005/8/layout/vProcess5" loCatId="process" qsTypeId="urn:microsoft.com/office/officeart/2005/8/quickstyle/simple4" qsCatId="simple" csTypeId="urn:microsoft.com/office/officeart/2005/8/colors/accent6_3" csCatId="accent6" phldr="1"/>
      <dgm:spPr/>
      <dgm:t>
        <a:bodyPr/>
        <a:lstStyle/>
        <a:p>
          <a:endParaRPr lang="en-US"/>
        </a:p>
      </dgm:t>
    </dgm:pt>
    <dgm:pt modelId="{F8155357-5573-114D-A34D-3D36A159B99E}">
      <dgm:prSet custT="1"/>
      <dgm:spPr>
        <a:solidFill>
          <a:schemeClr val="accent6">
            <a:lumMod val="60000"/>
            <a:lumOff val="40000"/>
          </a:schemeClr>
        </a:solidFill>
      </dgm:spPr>
      <dgm:t>
        <a:bodyPr/>
        <a:lstStyle/>
        <a:p>
          <a:pPr rtl="0"/>
          <a:r>
            <a:rPr lang="en-US" sz="1600" b="1" dirty="0" smtClean="0">
              <a:solidFill>
                <a:srgbClr val="000000"/>
              </a:solidFill>
              <a:latin typeface="+mn-lt"/>
            </a:rPr>
            <a:t>“Any action that threatens one or more of the classic security services of confidentiality, integrity, availability, accountability, authenticity, and reliability in a system”</a:t>
          </a:r>
          <a:endParaRPr lang="en-US" sz="1600" dirty="0">
            <a:solidFill>
              <a:srgbClr val="000000"/>
            </a:solidFill>
            <a:latin typeface="+mn-lt"/>
          </a:endParaRPr>
        </a:p>
      </dgm:t>
    </dgm:pt>
    <dgm:pt modelId="{C7BC240B-F9BA-8C49-B631-5680646202E9}" type="parTrans" cxnId="{B3EB7411-F88E-E343-ACFF-EDBD5F80F974}">
      <dgm:prSet/>
      <dgm:spPr/>
      <dgm:t>
        <a:bodyPr/>
        <a:lstStyle/>
        <a:p>
          <a:endParaRPr lang="en-US"/>
        </a:p>
      </dgm:t>
    </dgm:pt>
    <dgm:pt modelId="{8FF37692-0264-F647-93CC-9E18D8EE39B2}" type="sibTrans" cxnId="{B3EB7411-F88E-E343-ACFF-EDBD5F80F974}">
      <dgm:prSet/>
      <dgm:spPr>
        <a:solidFill>
          <a:schemeClr val="accent3">
            <a:lumMod val="75000"/>
            <a:alpha val="90000"/>
          </a:schemeClr>
        </a:solidFill>
      </dgm:spPr>
      <dgm:t>
        <a:bodyPr/>
        <a:lstStyle/>
        <a:p>
          <a:endParaRPr lang="en-US" dirty="0"/>
        </a:p>
      </dgm:t>
    </dgm:pt>
    <dgm:pt modelId="{B369D733-F474-7744-876C-24B71029E1D2}">
      <dgm:prSet custT="1"/>
      <dgm:spPr>
        <a:solidFill>
          <a:schemeClr val="accent6">
            <a:lumMod val="60000"/>
            <a:lumOff val="40000"/>
          </a:schemeClr>
        </a:solidFill>
      </dgm:spPr>
      <dgm:t>
        <a:bodyPr/>
        <a:lstStyle/>
        <a:p>
          <a:pPr rtl="0"/>
          <a:r>
            <a:rPr lang="en-US" sz="1600" b="1" dirty="0" smtClean="0">
              <a:solidFill>
                <a:srgbClr val="000000"/>
              </a:solidFill>
              <a:latin typeface="+mn-lt"/>
            </a:rPr>
            <a:t>Unauthorized access to a system</a:t>
          </a:r>
          <a:endParaRPr lang="en-US" sz="1600" dirty="0">
            <a:solidFill>
              <a:srgbClr val="000000"/>
            </a:solidFill>
            <a:latin typeface="+mn-lt"/>
          </a:endParaRPr>
        </a:p>
      </dgm:t>
    </dgm:pt>
    <dgm:pt modelId="{B2EDBFDF-0507-F94A-8AF4-0AAE8F4F98BD}" type="parTrans" cxnId="{76DB8289-2104-C049-ACC6-E914886E71E6}">
      <dgm:prSet/>
      <dgm:spPr/>
      <dgm:t>
        <a:bodyPr/>
        <a:lstStyle/>
        <a:p>
          <a:endParaRPr lang="en-US"/>
        </a:p>
      </dgm:t>
    </dgm:pt>
    <dgm:pt modelId="{193844FB-6521-C249-95AF-8C890B6158DA}" type="sibTrans" cxnId="{76DB8289-2104-C049-ACC6-E914886E71E6}">
      <dgm:prSet/>
      <dgm:spPr>
        <a:solidFill>
          <a:schemeClr val="accent5">
            <a:lumMod val="75000"/>
            <a:alpha val="90000"/>
          </a:schemeClr>
        </a:solidFill>
      </dgm:spPr>
      <dgm:t>
        <a:bodyPr/>
        <a:lstStyle/>
        <a:p>
          <a:endParaRPr lang="en-US" dirty="0"/>
        </a:p>
      </dgm:t>
    </dgm:pt>
    <dgm:pt modelId="{27550F41-C355-5D44-AACC-547DF6780F04}">
      <dgm:prSet custT="1"/>
      <dgm:spPr>
        <a:solidFill>
          <a:schemeClr val="accent6">
            <a:lumMod val="60000"/>
            <a:lumOff val="40000"/>
          </a:schemeClr>
        </a:solidFill>
      </dgm:spPr>
      <dgm:t>
        <a:bodyPr/>
        <a:lstStyle/>
        <a:p>
          <a:pPr rtl="0"/>
          <a:r>
            <a:rPr lang="en-US" sz="1400" b="1" dirty="0" smtClean="0">
              <a:solidFill>
                <a:srgbClr val="000000"/>
              </a:solidFill>
              <a:latin typeface="+mn-lt"/>
            </a:rPr>
            <a:t>Accessing information not authorized to see</a:t>
          </a:r>
          <a:endParaRPr lang="en-US" sz="1400" dirty="0">
            <a:solidFill>
              <a:srgbClr val="000000"/>
            </a:solidFill>
            <a:latin typeface="+mn-lt"/>
          </a:endParaRPr>
        </a:p>
      </dgm:t>
    </dgm:pt>
    <dgm:pt modelId="{1E5AE850-7A6D-964D-9D78-C411E19DCC1E}" type="parTrans" cxnId="{D56FCF3D-C2D5-4E4A-AE87-174FF3307A2A}">
      <dgm:prSet/>
      <dgm:spPr/>
      <dgm:t>
        <a:bodyPr/>
        <a:lstStyle/>
        <a:p>
          <a:endParaRPr lang="en-US"/>
        </a:p>
      </dgm:t>
    </dgm:pt>
    <dgm:pt modelId="{438250FA-C100-C643-914B-68698C8E0521}" type="sibTrans" cxnId="{D56FCF3D-C2D5-4E4A-AE87-174FF3307A2A}">
      <dgm:prSet/>
      <dgm:spPr/>
      <dgm:t>
        <a:bodyPr/>
        <a:lstStyle/>
        <a:p>
          <a:endParaRPr lang="en-US"/>
        </a:p>
      </dgm:t>
    </dgm:pt>
    <dgm:pt modelId="{F86ABC56-AF54-C848-9DFA-2A17F1CFA719}">
      <dgm:prSet custT="1"/>
      <dgm:spPr>
        <a:solidFill>
          <a:schemeClr val="accent6">
            <a:lumMod val="60000"/>
            <a:lumOff val="40000"/>
          </a:schemeClr>
        </a:solidFill>
      </dgm:spPr>
      <dgm:t>
        <a:bodyPr/>
        <a:lstStyle/>
        <a:p>
          <a:pPr rtl="0"/>
          <a:r>
            <a:rPr lang="en-US" sz="1400" b="1" dirty="0" smtClean="0">
              <a:solidFill>
                <a:srgbClr val="000000"/>
              </a:solidFill>
              <a:latin typeface="+mn-lt"/>
            </a:rPr>
            <a:t>Passing information on to a person not authorized to see it</a:t>
          </a:r>
          <a:endParaRPr lang="en-US" sz="1400" dirty="0">
            <a:solidFill>
              <a:srgbClr val="000000"/>
            </a:solidFill>
            <a:latin typeface="+mn-lt"/>
          </a:endParaRPr>
        </a:p>
      </dgm:t>
    </dgm:pt>
    <dgm:pt modelId="{0E79A667-6185-EF42-BD17-BB79E1F1909F}" type="parTrans" cxnId="{F039D1EC-C591-384A-8E45-2909B2A6BE90}">
      <dgm:prSet/>
      <dgm:spPr/>
      <dgm:t>
        <a:bodyPr/>
        <a:lstStyle/>
        <a:p>
          <a:endParaRPr lang="en-US"/>
        </a:p>
      </dgm:t>
    </dgm:pt>
    <dgm:pt modelId="{E0830CA7-7A36-044D-8312-5402C598334E}" type="sibTrans" cxnId="{F039D1EC-C591-384A-8E45-2909B2A6BE90}">
      <dgm:prSet/>
      <dgm:spPr/>
      <dgm:t>
        <a:bodyPr/>
        <a:lstStyle/>
        <a:p>
          <a:endParaRPr lang="en-US"/>
        </a:p>
      </dgm:t>
    </dgm:pt>
    <dgm:pt modelId="{9955EC44-02DE-6842-BFB5-227584D37F35}">
      <dgm:prSet custT="1"/>
      <dgm:spPr>
        <a:solidFill>
          <a:schemeClr val="accent6">
            <a:lumMod val="60000"/>
            <a:lumOff val="40000"/>
          </a:schemeClr>
        </a:solidFill>
      </dgm:spPr>
      <dgm:t>
        <a:bodyPr/>
        <a:lstStyle/>
        <a:p>
          <a:pPr rtl="0"/>
          <a:r>
            <a:rPr lang="en-US" sz="1400" b="1" smtClean="0">
              <a:solidFill>
                <a:srgbClr val="000000"/>
              </a:solidFill>
              <a:latin typeface="+mn-lt"/>
            </a:rPr>
            <a:t>Attempting to circumvent the access mechanisms</a:t>
          </a:r>
          <a:endParaRPr lang="en-US" sz="1400" dirty="0">
            <a:solidFill>
              <a:srgbClr val="000000"/>
            </a:solidFill>
            <a:latin typeface="+mn-lt"/>
          </a:endParaRPr>
        </a:p>
      </dgm:t>
    </dgm:pt>
    <dgm:pt modelId="{09AF2B57-62A7-0842-A282-EF4D1C327A2C}" type="parTrans" cxnId="{79C6DA81-3159-B542-A79D-3F99B561894C}">
      <dgm:prSet/>
      <dgm:spPr/>
      <dgm:t>
        <a:bodyPr/>
        <a:lstStyle/>
        <a:p>
          <a:endParaRPr lang="en-US"/>
        </a:p>
      </dgm:t>
    </dgm:pt>
    <dgm:pt modelId="{F91576C2-6D07-9F49-AA11-199D3C9A3D27}" type="sibTrans" cxnId="{79C6DA81-3159-B542-A79D-3F99B561894C}">
      <dgm:prSet/>
      <dgm:spPr/>
      <dgm:t>
        <a:bodyPr/>
        <a:lstStyle/>
        <a:p>
          <a:endParaRPr lang="en-US"/>
        </a:p>
      </dgm:t>
    </dgm:pt>
    <dgm:pt modelId="{34961360-5F17-2A44-AACD-32C66AE6BFAA}">
      <dgm:prSet custT="1"/>
      <dgm:spPr>
        <a:solidFill>
          <a:schemeClr val="accent6">
            <a:lumMod val="60000"/>
            <a:lumOff val="40000"/>
          </a:schemeClr>
        </a:solidFill>
      </dgm:spPr>
      <dgm:t>
        <a:bodyPr/>
        <a:lstStyle/>
        <a:p>
          <a:pPr rtl="0"/>
          <a:r>
            <a:rPr lang="en-US" sz="1400" b="1" dirty="0" smtClean="0">
              <a:solidFill>
                <a:srgbClr val="000000"/>
              </a:solidFill>
              <a:latin typeface="+mn-lt"/>
            </a:rPr>
            <a:t>Using another person’s password and user id</a:t>
          </a:r>
          <a:endParaRPr lang="en-US" sz="1400" dirty="0">
            <a:solidFill>
              <a:srgbClr val="000000"/>
            </a:solidFill>
            <a:latin typeface="+mn-lt"/>
          </a:endParaRPr>
        </a:p>
      </dgm:t>
    </dgm:pt>
    <dgm:pt modelId="{6F121F93-24DF-1D45-8B64-81E9B457365B}" type="parTrans" cxnId="{B16E510B-0CE4-9345-85BC-2EFA52D50A70}">
      <dgm:prSet/>
      <dgm:spPr/>
      <dgm:t>
        <a:bodyPr/>
        <a:lstStyle/>
        <a:p>
          <a:endParaRPr lang="en-US"/>
        </a:p>
      </dgm:t>
    </dgm:pt>
    <dgm:pt modelId="{19456C07-F1A2-BC4A-8021-F4EC18EA58B5}" type="sibTrans" cxnId="{B16E510B-0CE4-9345-85BC-2EFA52D50A70}">
      <dgm:prSet/>
      <dgm:spPr/>
      <dgm:t>
        <a:bodyPr/>
        <a:lstStyle/>
        <a:p>
          <a:endParaRPr lang="en-US"/>
        </a:p>
      </dgm:t>
    </dgm:pt>
    <dgm:pt modelId="{B797131B-5995-884C-8E8A-6E9B75085679}">
      <dgm:prSet custT="1"/>
      <dgm:spPr/>
      <dgm:t>
        <a:bodyPr/>
        <a:lstStyle/>
        <a:p>
          <a:pPr rtl="0"/>
          <a:r>
            <a:rPr lang="en-US" sz="1600" b="1" dirty="0" smtClean="0">
              <a:solidFill>
                <a:schemeClr val="bg1"/>
              </a:solidFill>
              <a:latin typeface="+mn-lt"/>
            </a:rPr>
            <a:t>Unauthorized modification of information on the system</a:t>
          </a:r>
          <a:endParaRPr lang="en-US" sz="1600" dirty="0">
            <a:solidFill>
              <a:schemeClr val="bg1"/>
            </a:solidFill>
            <a:latin typeface="+mn-lt"/>
          </a:endParaRPr>
        </a:p>
      </dgm:t>
    </dgm:pt>
    <dgm:pt modelId="{43D0EE95-BEBA-BC46-ACCF-0A38CBC074C0}" type="parTrans" cxnId="{8AD9BFC2-446A-414B-A0E3-3950C3A12DC2}">
      <dgm:prSet/>
      <dgm:spPr/>
      <dgm:t>
        <a:bodyPr/>
        <a:lstStyle/>
        <a:p>
          <a:endParaRPr lang="en-US"/>
        </a:p>
      </dgm:t>
    </dgm:pt>
    <dgm:pt modelId="{6DB8C62A-801E-1F49-865F-69760855F3E2}" type="sibTrans" cxnId="{8AD9BFC2-446A-414B-A0E3-3950C3A12DC2}">
      <dgm:prSet/>
      <dgm:spPr/>
      <dgm:t>
        <a:bodyPr/>
        <a:lstStyle/>
        <a:p>
          <a:endParaRPr lang="en-US"/>
        </a:p>
      </dgm:t>
    </dgm:pt>
    <dgm:pt modelId="{DD723E8B-055F-6B41-A60B-F3BA23948EFE}">
      <dgm:prSet custT="1"/>
      <dgm:spPr/>
      <dgm:t>
        <a:bodyPr/>
        <a:lstStyle/>
        <a:p>
          <a:pPr rtl="0"/>
          <a:r>
            <a:rPr lang="en-US" sz="1400" b="1" smtClean="0">
              <a:solidFill>
                <a:schemeClr val="bg1"/>
              </a:solidFill>
              <a:latin typeface="+mn-lt"/>
            </a:rPr>
            <a:t>Attempting to corrupt information that may be of value</a:t>
          </a:r>
          <a:endParaRPr lang="en-US" sz="1400" dirty="0">
            <a:solidFill>
              <a:schemeClr val="bg1"/>
            </a:solidFill>
            <a:latin typeface="+mn-lt"/>
          </a:endParaRPr>
        </a:p>
      </dgm:t>
    </dgm:pt>
    <dgm:pt modelId="{8F8DA6FE-D4D3-084B-95BC-3F7A7C85A956}" type="parTrans" cxnId="{0B130A09-3144-9F43-A97B-0A7B810D3CB3}">
      <dgm:prSet/>
      <dgm:spPr/>
      <dgm:t>
        <a:bodyPr/>
        <a:lstStyle/>
        <a:p>
          <a:endParaRPr lang="en-US"/>
        </a:p>
      </dgm:t>
    </dgm:pt>
    <dgm:pt modelId="{0BA189D2-EA73-4549-B305-7ACD3B51E4FA}" type="sibTrans" cxnId="{0B130A09-3144-9F43-A97B-0A7B810D3CB3}">
      <dgm:prSet/>
      <dgm:spPr/>
      <dgm:t>
        <a:bodyPr/>
        <a:lstStyle/>
        <a:p>
          <a:endParaRPr lang="en-US"/>
        </a:p>
      </dgm:t>
    </dgm:pt>
    <dgm:pt modelId="{C3266A83-D393-E842-8F6B-903CA1C6B4FE}">
      <dgm:prSet custT="1"/>
      <dgm:spPr/>
      <dgm:t>
        <a:bodyPr/>
        <a:lstStyle/>
        <a:p>
          <a:pPr rtl="0"/>
          <a:r>
            <a:rPr lang="en-US" sz="1400" b="1" dirty="0" smtClean="0">
              <a:solidFill>
                <a:schemeClr val="bg1"/>
              </a:solidFill>
              <a:latin typeface="+mn-lt"/>
            </a:rPr>
            <a:t>Attempting to modify information without authority</a:t>
          </a:r>
          <a:endParaRPr lang="en-US" sz="1400" dirty="0">
            <a:solidFill>
              <a:schemeClr val="bg1"/>
            </a:solidFill>
            <a:latin typeface="+mn-lt"/>
          </a:endParaRPr>
        </a:p>
      </dgm:t>
    </dgm:pt>
    <dgm:pt modelId="{D65E485F-67BA-4348-80C5-FA7A26C7B0CF}" type="parTrans" cxnId="{BFB79665-2C15-C040-AA52-9430A58E7F9F}">
      <dgm:prSet/>
      <dgm:spPr/>
      <dgm:t>
        <a:bodyPr/>
        <a:lstStyle/>
        <a:p>
          <a:endParaRPr lang="en-US"/>
        </a:p>
      </dgm:t>
    </dgm:pt>
    <dgm:pt modelId="{FB89A594-6E28-C84B-83E5-611D749A385D}" type="sibTrans" cxnId="{BFB79665-2C15-C040-AA52-9430A58E7F9F}">
      <dgm:prSet/>
      <dgm:spPr/>
      <dgm:t>
        <a:bodyPr/>
        <a:lstStyle/>
        <a:p>
          <a:endParaRPr lang="en-US"/>
        </a:p>
      </dgm:t>
    </dgm:pt>
    <dgm:pt modelId="{5E432743-4141-9045-948C-C704FE25E8B2}">
      <dgm:prSet custT="1"/>
      <dgm:spPr/>
      <dgm:t>
        <a:bodyPr/>
        <a:lstStyle/>
        <a:p>
          <a:pPr rtl="0"/>
          <a:r>
            <a:rPr lang="en-US" sz="1400" b="1" dirty="0" smtClean="0">
              <a:solidFill>
                <a:schemeClr val="bg1"/>
              </a:solidFill>
              <a:latin typeface="+mn-lt"/>
            </a:rPr>
            <a:t>Processing information in an unauthorized manner</a:t>
          </a:r>
          <a:endParaRPr lang="en-US" sz="1400" b="1" dirty="0">
            <a:solidFill>
              <a:schemeClr val="bg1"/>
            </a:solidFill>
            <a:latin typeface="+mn-lt"/>
          </a:endParaRPr>
        </a:p>
      </dgm:t>
    </dgm:pt>
    <dgm:pt modelId="{49D2559B-4D93-394B-A3FF-5F851EF316DA}" type="parTrans" cxnId="{60E296FD-6BC1-314F-B654-4A771D083FA9}">
      <dgm:prSet/>
      <dgm:spPr/>
      <dgm:t>
        <a:bodyPr/>
        <a:lstStyle/>
        <a:p>
          <a:endParaRPr lang="en-US"/>
        </a:p>
      </dgm:t>
    </dgm:pt>
    <dgm:pt modelId="{598E0DFA-0CF4-E147-8EA2-3D165D9DB1C8}" type="sibTrans" cxnId="{60E296FD-6BC1-314F-B654-4A771D083FA9}">
      <dgm:prSet/>
      <dgm:spPr/>
      <dgm:t>
        <a:bodyPr/>
        <a:lstStyle/>
        <a:p>
          <a:endParaRPr lang="en-US"/>
        </a:p>
      </dgm:t>
    </dgm:pt>
    <dgm:pt modelId="{FFCD80E8-0017-924E-AE7C-88B172D08B62}" type="pres">
      <dgm:prSet presAssocID="{7462A662-85A4-AF4C-9111-84E35FD3AA5D}" presName="outerComposite" presStyleCnt="0">
        <dgm:presLayoutVars>
          <dgm:chMax val="5"/>
          <dgm:dir/>
          <dgm:resizeHandles val="exact"/>
        </dgm:presLayoutVars>
      </dgm:prSet>
      <dgm:spPr/>
      <dgm:t>
        <a:bodyPr/>
        <a:lstStyle/>
        <a:p>
          <a:endParaRPr lang="en-US"/>
        </a:p>
      </dgm:t>
    </dgm:pt>
    <dgm:pt modelId="{A77CF03F-C28B-5D4E-81BA-C11F05AB4D1A}" type="pres">
      <dgm:prSet presAssocID="{7462A662-85A4-AF4C-9111-84E35FD3AA5D}" presName="dummyMaxCanvas" presStyleCnt="0">
        <dgm:presLayoutVars/>
      </dgm:prSet>
      <dgm:spPr/>
      <dgm:t>
        <a:bodyPr/>
        <a:lstStyle/>
        <a:p>
          <a:endParaRPr lang="en-US"/>
        </a:p>
      </dgm:t>
    </dgm:pt>
    <dgm:pt modelId="{1A34729E-A953-3A4B-9C61-B55D55B68C27}" type="pres">
      <dgm:prSet presAssocID="{7462A662-85A4-AF4C-9111-84E35FD3AA5D}" presName="ThreeNodes_1" presStyleLbl="node1" presStyleIdx="0" presStyleCnt="3">
        <dgm:presLayoutVars>
          <dgm:bulletEnabled val="1"/>
        </dgm:presLayoutVars>
      </dgm:prSet>
      <dgm:spPr/>
      <dgm:t>
        <a:bodyPr/>
        <a:lstStyle/>
        <a:p>
          <a:endParaRPr lang="en-US"/>
        </a:p>
      </dgm:t>
    </dgm:pt>
    <dgm:pt modelId="{ADF505B3-2F86-3443-9A39-847B6DE86C46}" type="pres">
      <dgm:prSet presAssocID="{7462A662-85A4-AF4C-9111-84E35FD3AA5D}" presName="ThreeNodes_2" presStyleLbl="node1" presStyleIdx="1" presStyleCnt="3">
        <dgm:presLayoutVars>
          <dgm:bulletEnabled val="1"/>
        </dgm:presLayoutVars>
      </dgm:prSet>
      <dgm:spPr/>
      <dgm:t>
        <a:bodyPr/>
        <a:lstStyle/>
        <a:p>
          <a:endParaRPr lang="en-US"/>
        </a:p>
      </dgm:t>
    </dgm:pt>
    <dgm:pt modelId="{18F539C8-FDCA-7D4A-8D0D-049FA300EC42}" type="pres">
      <dgm:prSet presAssocID="{7462A662-85A4-AF4C-9111-84E35FD3AA5D}" presName="ThreeNodes_3" presStyleLbl="node1" presStyleIdx="2" presStyleCnt="3">
        <dgm:presLayoutVars>
          <dgm:bulletEnabled val="1"/>
        </dgm:presLayoutVars>
      </dgm:prSet>
      <dgm:spPr/>
      <dgm:t>
        <a:bodyPr/>
        <a:lstStyle/>
        <a:p>
          <a:endParaRPr lang="en-US"/>
        </a:p>
      </dgm:t>
    </dgm:pt>
    <dgm:pt modelId="{09AF3637-2883-C648-BA56-9636C9E4E67A}" type="pres">
      <dgm:prSet presAssocID="{7462A662-85A4-AF4C-9111-84E35FD3AA5D}" presName="ThreeConn_1-2" presStyleLbl="fgAccFollowNode1" presStyleIdx="0" presStyleCnt="2">
        <dgm:presLayoutVars>
          <dgm:bulletEnabled val="1"/>
        </dgm:presLayoutVars>
      </dgm:prSet>
      <dgm:spPr/>
      <dgm:t>
        <a:bodyPr/>
        <a:lstStyle/>
        <a:p>
          <a:endParaRPr lang="en-US"/>
        </a:p>
      </dgm:t>
    </dgm:pt>
    <dgm:pt modelId="{CAF7CD3D-2A09-2041-9864-B796DF35A9F2}" type="pres">
      <dgm:prSet presAssocID="{7462A662-85A4-AF4C-9111-84E35FD3AA5D}" presName="ThreeConn_2-3" presStyleLbl="fgAccFollowNode1" presStyleIdx="1" presStyleCnt="2">
        <dgm:presLayoutVars>
          <dgm:bulletEnabled val="1"/>
        </dgm:presLayoutVars>
      </dgm:prSet>
      <dgm:spPr/>
      <dgm:t>
        <a:bodyPr/>
        <a:lstStyle/>
        <a:p>
          <a:endParaRPr lang="en-US"/>
        </a:p>
      </dgm:t>
    </dgm:pt>
    <dgm:pt modelId="{FDC64917-FBF1-7741-BDB9-42F1301B3181}" type="pres">
      <dgm:prSet presAssocID="{7462A662-85A4-AF4C-9111-84E35FD3AA5D}" presName="ThreeNodes_1_text" presStyleLbl="node1" presStyleIdx="2" presStyleCnt="3">
        <dgm:presLayoutVars>
          <dgm:bulletEnabled val="1"/>
        </dgm:presLayoutVars>
      </dgm:prSet>
      <dgm:spPr/>
      <dgm:t>
        <a:bodyPr/>
        <a:lstStyle/>
        <a:p>
          <a:endParaRPr lang="en-US"/>
        </a:p>
      </dgm:t>
    </dgm:pt>
    <dgm:pt modelId="{AF177D83-9D09-0948-8715-549D6CA20416}" type="pres">
      <dgm:prSet presAssocID="{7462A662-85A4-AF4C-9111-84E35FD3AA5D}" presName="ThreeNodes_2_text" presStyleLbl="node1" presStyleIdx="2" presStyleCnt="3">
        <dgm:presLayoutVars>
          <dgm:bulletEnabled val="1"/>
        </dgm:presLayoutVars>
      </dgm:prSet>
      <dgm:spPr/>
      <dgm:t>
        <a:bodyPr/>
        <a:lstStyle/>
        <a:p>
          <a:endParaRPr lang="en-US"/>
        </a:p>
      </dgm:t>
    </dgm:pt>
    <dgm:pt modelId="{70A3D225-97FF-2144-8C8D-517196E01C86}" type="pres">
      <dgm:prSet presAssocID="{7462A662-85A4-AF4C-9111-84E35FD3AA5D}" presName="ThreeNodes_3_text" presStyleLbl="node1" presStyleIdx="2" presStyleCnt="3">
        <dgm:presLayoutVars>
          <dgm:bulletEnabled val="1"/>
        </dgm:presLayoutVars>
      </dgm:prSet>
      <dgm:spPr/>
      <dgm:t>
        <a:bodyPr/>
        <a:lstStyle/>
        <a:p>
          <a:endParaRPr lang="en-US"/>
        </a:p>
      </dgm:t>
    </dgm:pt>
  </dgm:ptLst>
  <dgm:cxnLst>
    <dgm:cxn modelId="{2786DD2D-C66B-E948-8C37-31D420D30D1B}" type="presOf" srcId="{F8155357-5573-114D-A34D-3D36A159B99E}" destId="{1A34729E-A953-3A4B-9C61-B55D55B68C27}" srcOrd="0" destOrd="0" presId="urn:microsoft.com/office/officeart/2005/8/layout/vProcess5"/>
    <dgm:cxn modelId="{BFB79665-2C15-C040-AA52-9430A58E7F9F}" srcId="{B797131B-5995-884C-8E8A-6E9B75085679}" destId="{C3266A83-D393-E842-8F6B-903CA1C6B4FE}" srcOrd="1" destOrd="0" parTransId="{D65E485F-67BA-4348-80C5-FA7A26C7B0CF}" sibTransId="{FB89A594-6E28-C84B-83E5-611D749A385D}"/>
    <dgm:cxn modelId="{79C6DA81-3159-B542-A79D-3F99B561894C}" srcId="{B369D733-F474-7744-876C-24B71029E1D2}" destId="{9955EC44-02DE-6842-BFB5-227584D37F35}" srcOrd="2" destOrd="0" parTransId="{09AF2B57-62A7-0842-A282-EF4D1C327A2C}" sibTransId="{F91576C2-6D07-9F49-AA11-199D3C9A3D27}"/>
    <dgm:cxn modelId="{1F883735-9B79-264C-B7C1-C0EDC44B93B5}" type="presOf" srcId="{34961360-5F17-2A44-AACD-32C66AE6BFAA}" destId="{ADF505B3-2F86-3443-9A39-847B6DE86C46}" srcOrd="0" destOrd="4" presId="urn:microsoft.com/office/officeart/2005/8/layout/vProcess5"/>
    <dgm:cxn modelId="{31561464-CCD5-9845-A522-FCA31128612E}" type="presOf" srcId="{DD723E8B-055F-6B41-A60B-F3BA23948EFE}" destId="{18F539C8-FDCA-7D4A-8D0D-049FA300EC42}" srcOrd="0" destOrd="1" presId="urn:microsoft.com/office/officeart/2005/8/layout/vProcess5"/>
    <dgm:cxn modelId="{738C803A-435C-A842-A907-2184C8334E5E}" type="presOf" srcId="{B797131B-5995-884C-8E8A-6E9B75085679}" destId="{70A3D225-97FF-2144-8C8D-517196E01C86}" srcOrd="1" destOrd="0" presId="urn:microsoft.com/office/officeart/2005/8/layout/vProcess5"/>
    <dgm:cxn modelId="{D27CDD29-1E1A-E343-B3E5-78E83C229DE2}" type="presOf" srcId="{5E432743-4141-9045-948C-C704FE25E8B2}" destId="{18F539C8-FDCA-7D4A-8D0D-049FA300EC42}" srcOrd="0" destOrd="3" presId="urn:microsoft.com/office/officeart/2005/8/layout/vProcess5"/>
    <dgm:cxn modelId="{73BE6E2C-8D73-E841-AE4D-E26F451F78E3}" type="presOf" srcId="{34961360-5F17-2A44-AACD-32C66AE6BFAA}" destId="{AF177D83-9D09-0948-8715-549D6CA20416}" srcOrd="1" destOrd="4" presId="urn:microsoft.com/office/officeart/2005/8/layout/vProcess5"/>
    <dgm:cxn modelId="{C1485D11-091F-684C-BF9B-5FE72C93B19B}" type="presOf" srcId="{5E432743-4141-9045-948C-C704FE25E8B2}" destId="{70A3D225-97FF-2144-8C8D-517196E01C86}" srcOrd="1" destOrd="3" presId="urn:microsoft.com/office/officeart/2005/8/layout/vProcess5"/>
    <dgm:cxn modelId="{8AD9BFC2-446A-414B-A0E3-3950C3A12DC2}" srcId="{7462A662-85A4-AF4C-9111-84E35FD3AA5D}" destId="{B797131B-5995-884C-8E8A-6E9B75085679}" srcOrd="2" destOrd="0" parTransId="{43D0EE95-BEBA-BC46-ACCF-0A38CBC074C0}" sibTransId="{6DB8C62A-801E-1F49-865F-69760855F3E2}"/>
    <dgm:cxn modelId="{76DB8289-2104-C049-ACC6-E914886E71E6}" srcId="{7462A662-85A4-AF4C-9111-84E35FD3AA5D}" destId="{B369D733-F474-7744-876C-24B71029E1D2}" srcOrd="1" destOrd="0" parTransId="{B2EDBFDF-0507-F94A-8AF4-0AAE8F4F98BD}" sibTransId="{193844FB-6521-C249-95AF-8C890B6158DA}"/>
    <dgm:cxn modelId="{A2D29C2D-3019-9E44-817F-A8529D9297A7}" type="presOf" srcId="{9955EC44-02DE-6842-BFB5-227584D37F35}" destId="{AF177D83-9D09-0948-8715-549D6CA20416}" srcOrd="1" destOrd="3" presId="urn:microsoft.com/office/officeart/2005/8/layout/vProcess5"/>
    <dgm:cxn modelId="{F039D1EC-C591-384A-8E45-2909B2A6BE90}" srcId="{B369D733-F474-7744-876C-24B71029E1D2}" destId="{F86ABC56-AF54-C848-9DFA-2A17F1CFA719}" srcOrd="1" destOrd="0" parTransId="{0E79A667-6185-EF42-BD17-BB79E1F1909F}" sibTransId="{E0830CA7-7A36-044D-8312-5402C598334E}"/>
    <dgm:cxn modelId="{60E296FD-6BC1-314F-B654-4A771D083FA9}" srcId="{B797131B-5995-884C-8E8A-6E9B75085679}" destId="{5E432743-4141-9045-948C-C704FE25E8B2}" srcOrd="2" destOrd="0" parTransId="{49D2559B-4D93-394B-A3FF-5F851EF316DA}" sibTransId="{598E0DFA-0CF4-E147-8EA2-3D165D9DB1C8}"/>
    <dgm:cxn modelId="{C5565D24-3388-7744-9901-9ED328BF46BD}" type="presOf" srcId="{C3266A83-D393-E842-8F6B-903CA1C6B4FE}" destId="{18F539C8-FDCA-7D4A-8D0D-049FA300EC42}" srcOrd="0" destOrd="2" presId="urn:microsoft.com/office/officeart/2005/8/layout/vProcess5"/>
    <dgm:cxn modelId="{9FE10D0C-54F6-F546-AEAD-BCF2926A2808}" type="presOf" srcId="{F86ABC56-AF54-C848-9DFA-2A17F1CFA719}" destId="{ADF505B3-2F86-3443-9A39-847B6DE86C46}" srcOrd="0" destOrd="2" presId="urn:microsoft.com/office/officeart/2005/8/layout/vProcess5"/>
    <dgm:cxn modelId="{B16E510B-0CE4-9345-85BC-2EFA52D50A70}" srcId="{B369D733-F474-7744-876C-24B71029E1D2}" destId="{34961360-5F17-2A44-AACD-32C66AE6BFAA}" srcOrd="3" destOrd="0" parTransId="{6F121F93-24DF-1D45-8B64-81E9B457365B}" sibTransId="{19456C07-F1A2-BC4A-8021-F4EC18EA58B5}"/>
    <dgm:cxn modelId="{25D0CF96-0019-3F4E-AE11-6E8376D7198B}" type="presOf" srcId="{F8155357-5573-114D-A34D-3D36A159B99E}" destId="{FDC64917-FBF1-7741-BDB9-42F1301B3181}" srcOrd="1" destOrd="0" presId="urn:microsoft.com/office/officeart/2005/8/layout/vProcess5"/>
    <dgm:cxn modelId="{E750F89F-0986-0945-8C4F-DBB7635D97DC}" type="presOf" srcId="{193844FB-6521-C249-95AF-8C890B6158DA}" destId="{CAF7CD3D-2A09-2041-9864-B796DF35A9F2}" srcOrd="0" destOrd="0" presId="urn:microsoft.com/office/officeart/2005/8/layout/vProcess5"/>
    <dgm:cxn modelId="{429AD979-7BA3-FD47-90EA-29C201FEBF8E}" type="presOf" srcId="{C3266A83-D393-E842-8F6B-903CA1C6B4FE}" destId="{70A3D225-97FF-2144-8C8D-517196E01C86}" srcOrd="1" destOrd="2" presId="urn:microsoft.com/office/officeart/2005/8/layout/vProcess5"/>
    <dgm:cxn modelId="{8BAE6ED9-B976-604B-BDC7-FFB714221529}" type="presOf" srcId="{27550F41-C355-5D44-AACC-547DF6780F04}" destId="{AF177D83-9D09-0948-8715-549D6CA20416}" srcOrd="1" destOrd="1" presId="urn:microsoft.com/office/officeart/2005/8/layout/vProcess5"/>
    <dgm:cxn modelId="{36772358-1395-5B48-A44D-BDB46B2085CE}" type="presOf" srcId="{27550F41-C355-5D44-AACC-547DF6780F04}" destId="{ADF505B3-2F86-3443-9A39-847B6DE86C46}" srcOrd="0" destOrd="1" presId="urn:microsoft.com/office/officeart/2005/8/layout/vProcess5"/>
    <dgm:cxn modelId="{3D780607-11DD-8048-8901-1BADC31B3E96}" type="presOf" srcId="{F86ABC56-AF54-C848-9DFA-2A17F1CFA719}" destId="{AF177D83-9D09-0948-8715-549D6CA20416}" srcOrd="1" destOrd="2" presId="urn:microsoft.com/office/officeart/2005/8/layout/vProcess5"/>
    <dgm:cxn modelId="{B3EB7411-F88E-E343-ACFF-EDBD5F80F974}" srcId="{7462A662-85A4-AF4C-9111-84E35FD3AA5D}" destId="{F8155357-5573-114D-A34D-3D36A159B99E}" srcOrd="0" destOrd="0" parTransId="{C7BC240B-F9BA-8C49-B631-5680646202E9}" sibTransId="{8FF37692-0264-F647-93CC-9E18D8EE39B2}"/>
    <dgm:cxn modelId="{60E6924E-D644-A145-B814-A437A783ADA5}" type="presOf" srcId="{B369D733-F474-7744-876C-24B71029E1D2}" destId="{ADF505B3-2F86-3443-9A39-847B6DE86C46}" srcOrd="0" destOrd="0" presId="urn:microsoft.com/office/officeart/2005/8/layout/vProcess5"/>
    <dgm:cxn modelId="{0A8CE894-CCFD-B543-A1CE-043E88812D78}" type="presOf" srcId="{B369D733-F474-7744-876C-24B71029E1D2}" destId="{AF177D83-9D09-0948-8715-549D6CA20416}" srcOrd="1" destOrd="0" presId="urn:microsoft.com/office/officeart/2005/8/layout/vProcess5"/>
    <dgm:cxn modelId="{D318737C-7345-1A4F-9CF8-966DC95A11C4}" type="presOf" srcId="{7462A662-85A4-AF4C-9111-84E35FD3AA5D}" destId="{FFCD80E8-0017-924E-AE7C-88B172D08B62}" srcOrd="0" destOrd="0" presId="urn:microsoft.com/office/officeart/2005/8/layout/vProcess5"/>
    <dgm:cxn modelId="{8BC0000A-0026-1C40-B2C1-7202422182CF}" type="presOf" srcId="{DD723E8B-055F-6B41-A60B-F3BA23948EFE}" destId="{70A3D225-97FF-2144-8C8D-517196E01C86}" srcOrd="1" destOrd="1" presId="urn:microsoft.com/office/officeart/2005/8/layout/vProcess5"/>
    <dgm:cxn modelId="{760DF2ED-62AD-D842-B302-B98FADD5E978}" type="presOf" srcId="{B797131B-5995-884C-8E8A-6E9B75085679}" destId="{18F539C8-FDCA-7D4A-8D0D-049FA300EC42}" srcOrd="0" destOrd="0" presId="urn:microsoft.com/office/officeart/2005/8/layout/vProcess5"/>
    <dgm:cxn modelId="{5D2CA051-C352-244D-BD0E-D5B5F852BFFC}" type="presOf" srcId="{9955EC44-02DE-6842-BFB5-227584D37F35}" destId="{ADF505B3-2F86-3443-9A39-847B6DE86C46}" srcOrd="0" destOrd="3" presId="urn:microsoft.com/office/officeart/2005/8/layout/vProcess5"/>
    <dgm:cxn modelId="{D56FCF3D-C2D5-4E4A-AE87-174FF3307A2A}" srcId="{B369D733-F474-7744-876C-24B71029E1D2}" destId="{27550F41-C355-5D44-AACC-547DF6780F04}" srcOrd="0" destOrd="0" parTransId="{1E5AE850-7A6D-964D-9D78-C411E19DCC1E}" sibTransId="{438250FA-C100-C643-914B-68698C8E0521}"/>
    <dgm:cxn modelId="{A9EEEFDC-3F27-C941-9BC7-65988630AA4D}" type="presOf" srcId="{8FF37692-0264-F647-93CC-9E18D8EE39B2}" destId="{09AF3637-2883-C648-BA56-9636C9E4E67A}" srcOrd="0" destOrd="0" presId="urn:microsoft.com/office/officeart/2005/8/layout/vProcess5"/>
    <dgm:cxn modelId="{0B130A09-3144-9F43-A97B-0A7B810D3CB3}" srcId="{B797131B-5995-884C-8E8A-6E9B75085679}" destId="{DD723E8B-055F-6B41-A60B-F3BA23948EFE}" srcOrd="0" destOrd="0" parTransId="{8F8DA6FE-D4D3-084B-95BC-3F7A7C85A956}" sibTransId="{0BA189D2-EA73-4549-B305-7ACD3B51E4FA}"/>
    <dgm:cxn modelId="{EC290018-752C-AC49-8B26-8633B5E24388}" type="presParOf" srcId="{FFCD80E8-0017-924E-AE7C-88B172D08B62}" destId="{A77CF03F-C28B-5D4E-81BA-C11F05AB4D1A}" srcOrd="0" destOrd="0" presId="urn:microsoft.com/office/officeart/2005/8/layout/vProcess5"/>
    <dgm:cxn modelId="{E221693A-C9A1-B84E-AD42-D6CAB757F3CD}" type="presParOf" srcId="{FFCD80E8-0017-924E-AE7C-88B172D08B62}" destId="{1A34729E-A953-3A4B-9C61-B55D55B68C27}" srcOrd="1" destOrd="0" presId="urn:microsoft.com/office/officeart/2005/8/layout/vProcess5"/>
    <dgm:cxn modelId="{501BE826-11A8-904C-81D8-9D02703E537F}" type="presParOf" srcId="{FFCD80E8-0017-924E-AE7C-88B172D08B62}" destId="{ADF505B3-2F86-3443-9A39-847B6DE86C46}" srcOrd="2" destOrd="0" presId="urn:microsoft.com/office/officeart/2005/8/layout/vProcess5"/>
    <dgm:cxn modelId="{8F4BB02E-E11A-C343-8ECA-5F63A01F7D26}" type="presParOf" srcId="{FFCD80E8-0017-924E-AE7C-88B172D08B62}" destId="{18F539C8-FDCA-7D4A-8D0D-049FA300EC42}" srcOrd="3" destOrd="0" presId="urn:microsoft.com/office/officeart/2005/8/layout/vProcess5"/>
    <dgm:cxn modelId="{3A9627F0-AC30-6147-9FE5-6198C40D165C}" type="presParOf" srcId="{FFCD80E8-0017-924E-AE7C-88B172D08B62}" destId="{09AF3637-2883-C648-BA56-9636C9E4E67A}" srcOrd="4" destOrd="0" presId="urn:microsoft.com/office/officeart/2005/8/layout/vProcess5"/>
    <dgm:cxn modelId="{13EEE139-5BD6-C943-940B-818F49436086}" type="presParOf" srcId="{FFCD80E8-0017-924E-AE7C-88B172D08B62}" destId="{CAF7CD3D-2A09-2041-9864-B796DF35A9F2}" srcOrd="5" destOrd="0" presId="urn:microsoft.com/office/officeart/2005/8/layout/vProcess5"/>
    <dgm:cxn modelId="{D056A440-8C3C-634D-9464-DEDE83A906A2}" type="presParOf" srcId="{FFCD80E8-0017-924E-AE7C-88B172D08B62}" destId="{FDC64917-FBF1-7741-BDB9-42F1301B3181}" srcOrd="6" destOrd="0" presId="urn:microsoft.com/office/officeart/2005/8/layout/vProcess5"/>
    <dgm:cxn modelId="{B92B7754-636F-A44D-87A1-57A4726D5F02}" type="presParOf" srcId="{FFCD80E8-0017-924E-AE7C-88B172D08B62}" destId="{AF177D83-9D09-0948-8715-549D6CA20416}" srcOrd="7" destOrd="0" presId="urn:microsoft.com/office/officeart/2005/8/layout/vProcess5"/>
    <dgm:cxn modelId="{4A05C9B6-294B-FC48-A35B-A58BA04F3D14}" type="presParOf" srcId="{FFCD80E8-0017-924E-AE7C-88B172D08B62}" destId="{70A3D225-97FF-2144-8C8D-517196E01C8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34408A-2910-4844-9945-0B6B8016CD9D}"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33D7C402-C286-2847-BB5A-C6BC520F1138}">
      <dgm:prSet/>
      <dgm:spPr>
        <a:solidFill>
          <a:schemeClr val="accent5">
            <a:lumMod val="75000"/>
          </a:schemeClr>
        </a:solidFill>
        <a:ln>
          <a:solidFill>
            <a:schemeClr val="accent5">
              <a:lumMod val="50000"/>
            </a:schemeClr>
          </a:solidFill>
        </a:ln>
      </dgm:spPr>
      <dgm:t>
        <a:bodyPr/>
        <a:lstStyle/>
        <a:p>
          <a:pPr rtl="0"/>
          <a:r>
            <a:rPr lang="en-US" b="1" dirty="0" smtClean="0">
              <a:latin typeface="+mn-lt"/>
            </a:rPr>
            <a:t>Goal:</a:t>
          </a:r>
          <a:endParaRPr lang="en-US" b="1" dirty="0">
            <a:latin typeface="+mn-lt"/>
          </a:endParaRPr>
        </a:p>
      </dgm:t>
    </dgm:pt>
    <dgm:pt modelId="{9A344604-6CF1-3649-88BE-4D276755EC2B}" type="parTrans" cxnId="{9D572865-3F30-BB4F-B6A6-60CA8B9D7E79}">
      <dgm:prSet/>
      <dgm:spPr/>
      <dgm:t>
        <a:bodyPr/>
        <a:lstStyle/>
        <a:p>
          <a:endParaRPr lang="en-US"/>
        </a:p>
      </dgm:t>
    </dgm:pt>
    <dgm:pt modelId="{0964C5D5-C1B2-D64D-9CC5-7A9D7BC59AC5}" type="sibTrans" cxnId="{9D572865-3F30-BB4F-B6A6-60CA8B9D7E79}">
      <dgm:prSet/>
      <dgm:spPr/>
      <dgm:t>
        <a:bodyPr/>
        <a:lstStyle/>
        <a:p>
          <a:endParaRPr lang="en-US"/>
        </a:p>
      </dgm:t>
    </dgm:pt>
    <dgm:pt modelId="{29DB7A30-2D04-5646-BB2D-D8B4FC82F564}">
      <dgm:prSet custT="1"/>
      <dgm:spPr>
        <a:solidFill>
          <a:schemeClr val="accent5">
            <a:lumMod val="40000"/>
            <a:lumOff val="60000"/>
          </a:schemeClr>
        </a:solidFill>
        <a:ln>
          <a:solidFill>
            <a:schemeClr val="accent5">
              <a:lumMod val="50000"/>
            </a:schemeClr>
          </a:solidFill>
        </a:ln>
      </dgm:spPr>
      <dgm:t>
        <a:bodyPr/>
        <a:lstStyle/>
        <a:p>
          <a:pPr rtl="0">
            <a:spcAft>
              <a:spcPts val="852"/>
            </a:spcAft>
          </a:pPr>
          <a:r>
            <a:rPr lang="en-US" sz="1400" b="1" dirty="0" smtClean="0">
              <a:latin typeface="+mn-lt"/>
            </a:rPr>
            <a:t>Ensure that all information destined for the incident handling service is channeled through a single focal point</a:t>
          </a:r>
          <a:endParaRPr lang="en-US" sz="1400" b="1" dirty="0">
            <a:latin typeface="+mn-lt"/>
          </a:endParaRPr>
        </a:p>
      </dgm:t>
    </dgm:pt>
    <dgm:pt modelId="{A3B14604-0A42-9B46-B55C-89B01C91C31F}" type="parTrans" cxnId="{B75C4A3D-79AD-FB41-8790-74747305AF0D}">
      <dgm:prSet/>
      <dgm:spPr/>
      <dgm:t>
        <a:bodyPr/>
        <a:lstStyle/>
        <a:p>
          <a:endParaRPr lang="en-US"/>
        </a:p>
      </dgm:t>
    </dgm:pt>
    <dgm:pt modelId="{8223F743-D4A0-AB46-B341-2102CBA825A7}" type="sibTrans" cxnId="{B75C4A3D-79AD-FB41-8790-74747305AF0D}">
      <dgm:prSet/>
      <dgm:spPr/>
      <dgm:t>
        <a:bodyPr/>
        <a:lstStyle/>
        <a:p>
          <a:endParaRPr lang="en-US"/>
        </a:p>
      </dgm:t>
    </dgm:pt>
    <dgm:pt modelId="{BD446CDE-A5A7-924E-B5C5-40E2ED91457C}">
      <dgm:prSet custT="1"/>
      <dgm:spPr>
        <a:solidFill>
          <a:schemeClr val="accent5">
            <a:lumMod val="40000"/>
            <a:lumOff val="60000"/>
          </a:schemeClr>
        </a:solidFill>
        <a:ln>
          <a:solidFill>
            <a:schemeClr val="accent5">
              <a:lumMod val="50000"/>
            </a:schemeClr>
          </a:solidFill>
        </a:ln>
      </dgm:spPr>
      <dgm:t>
        <a:bodyPr/>
        <a:lstStyle/>
        <a:p>
          <a:pPr rtl="0">
            <a:spcAft>
              <a:spcPts val="852"/>
            </a:spcAft>
          </a:pPr>
          <a:r>
            <a:rPr lang="en-US" sz="1400" b="1" dirty="0" smtClean="0">
              <a:latin typeface="+mn-lt"/>
            </a:rPr>
            <a:t>Commonly achieved by advertising the triage function as the single point of contact for the whole incident handling service</a:t>
          </a:r>
          <a:endParaRPr lang="en-US" sz="1400" b="1" dirty="0">
            <a:latin typeface="+mn-lt"/>
          </a:endParaRPr>
        </a:p>
      </dgm:t>
    </dgm:pt>
    <dgm:pt modelId="{28B24802-8E3B-8C4A-8D52-E94435153040}" type="parTrans" cxnId="{4F92271F-ADD5-584C-BB27-EE57555B0AAC}">
      <dgm:prSet/>
      <dgm:spPr/>
      <dgm:t>
        <a:bodyPr/>
        <a:lstStyle/>
        <a:p>
          <a:endParaRPr lang="en-US"/>
        </a:p>
      </dgm:t>
    </dgm:pt>
    <dgm:pt modelId="{945D8129-CB62-6D41-8C81-673296E06BC8}" type="sibTrans" cxnId="{4F92271F-ADD5-584C-BB27-EE57555B0AAC}">
      <dgm:prSet/>
      <dgm:spPr/>
      <dgm:t>
        <a:bodyPr/>
        <a:lstStyle/>
        <a:p>
          <a:endParaRPr lang="en-US"/>
        </a:p>
      </dgm:t>
    </dgm:pt>
    <dgm:pt modelId="{5186B91E-BD1B-6A42-AAAE-7CC0074E6C82}">
      <dgm:prSet/>
      <dgm:spPr>
        <a:solidFill>
          <a:schemeClr val="accent3">
            <a:lumMod val="75000"/>
          </a:schemeClr>
        </a:solidFill>
        <a:ln>
          <a:solidFill>
            <a:schemeClr val="accent5">
              <a:lumMod val="50000"/>
            </a:schemeClr>
          </a:solidFill>
        </a:ln>
      </dgm:spPr>
      <dgm:t>
        <a:bodyPr/>
        <a:lstStyle/>
        <a:p>
          <a:pPr rtl="0"/>
          <a:r>
            <a:rPr lang="en-US" b="1" dirty="0" smtClean="0">
              <a:latin typeface="+mn-lt"/>
            </a:rPr>
            <a:t>Responds to incoming information by:</a:t>
          </a:r>
          <a:endParaRPr lang="en-US" b="1" dirty="0">
            <a:latin typeface="+mn-lt"/>
          </a:endParaRPr>
        </a:p>
      </dgm:t>
    </dgm:pt>
    <dgm:pt modelId="{2F9805F5-39CF-504E-A23C-7E76C37CBA21}" type="parTrans" cxnId="{D12ECA0C-EB70-544F-B94C-6A1661F32C49}">
      <dgm:prSet/>
      <dgm:spPr/>
      <dgm:t>
        <a:bodyPr/>
        <a:lstStyle/>
        <a:p>
          <a:endParaRPr lang="en-US"/>
        </a:p>
      </dgm:t>
    </dgm:pt>
    <dgm:pt modelId="{93D7FF08-0B51-2D49-B0DF-4BF788216C07}" type="sibTrans" cxnId="{D12ECA0C-EB70-544F-B94C-6A1661F32C49}">
      <dgm:prSet/>
      <dgm:spPr/>
      <dgm:t>
        <a:bodyPr/>
        <a:lstStyle/>
        <a:p>
          <a:endParaRPr lang="en-US"/>
        </a:p>
      </dgm:t>
    </dgm:pt>
    <dgm:pt modelId="{BFAD5A11-A9F2-A34F-BB4D-FB737F0B0F6C}">
      <dgm:prSet custT="1"/>
      <dgm:spPr>
        <a:solidFill>
          <a:schemeClr val="accent3">
            <a:lumMod val="60000"/>
            <a:lumOff val="40000"/>
          </a:schemeClr>
        </a:solidFill>
        <a:ln>
          <a:solidFill>
            <a:schemeClr val="accent5">
              <a:lumMod val="50000"/>
            </a:schemeClr>
          </a:solidFill>
        </a:ln>
      </dgm:spPr>
      <dgm:t>
        <a:bodyPr/>
        <a:lstStyle/>
        <a:p>
          <a:pPr rtl="0">
            <a:spcAft>
              <a:spcPts val="852"/>
            </a:spcAft>
          </a:pPr>
          <a:r>
            <a:rPr lang="en-US" sz="1400" b="1" dirty="0" smtClean="0">
              <a:latin typeface="+mn-lt"/>
            </a:rPr>
            <a:t>Requesting additional information in order to categorize the incident</a:t>
          </a:r>
          <a:endParaRPr lang="en-US" sz="1400" b="1" dirty="0">
            <a:latin typeface="+mn-lt"/>
          </a:endParaRPr>
        </a:p>
      </dgm:t>
    </dgm:pt>
    <dgm:pt modelId="{DC6A0D09-5022-044C-8E98-6E907FD19D1C}" type="parTrans" cxnId="{4790B4E1-D1F7-D349-AA0E-E6BE3A3938AF}">
      <dgm:prSet/>
      <dgm:spPr/>
      <dgm:t>
        <a:bodyPr/>
        <a:lstStyle/>
        <a:p>
          <a:endParaRPr lang="en-US"/>
        </a:p>
      </dgm:t>
    </dgm:pt>
    <dgm:pt modelId="{A5A9D361-9C62-B540-9756-C3BBB63C290E}" type="sibTrans" cxnId="{4790B4E1-D1F7-D349-AA0E-E6BE3A3938AF}">
      <dgm:prSet/>
      <dgm:spPr/>
      <dgm:t>
        <a:bodyPr/>
        <a:lstStyle/>
        <a:p>
          <a:endParaRPr lang="en-US"/>
        </a:p>
      </dgm:t>
    </dgm:pt>
    <dgm:pt modelId="{8A5CF400-1F33-7E45-8BC9-60F709450281}">
      <dgm:prSet custT="1"/>
      <dgm:spPr>
        <a:solidFill>
          <a:schemeClr val="accent3">
            <a:lumMod val="60000"/>
            <a:lumOff val="40000"/>
          </a:schemeClr>
        </a:solidFill>
        <a:ln>
          <a:solidFill>
            <a:schemeClr val="accent5">
              <a:lumMod val="50000"/>
            </a:schemeClr>
          </a:solidFill>
        </a:ln>
      </dgm:spPr>
      <dgm:t>
        <a:bodyPr/>
        <a:lstStyle/>
        <a:p>
          <a:pPr rtl="0">
            <a:spcAft>
              <a:spcPts val="852"/>
            </a:spcAft>
          </a:pPr>
          <a:r>
            <a:rPr lang="en-US" sz="1400" b="1" dirty="0" smtClean="0">
              <a:latin typeface="+mn-lt"/>
            </a:rPr>
            <a:t>Notifying the various parts of the enterprise or constituency about the vulnerability and shares information about how to fix or mitigate the vulnerability</a:t>
          </a:r>
          <a:endParaRPr lang="en-US" sz="1400" b="1" dirty="0">
            <a:latin typeface="+mn-lt"/>
          </a:endParaRPr>
        </a:p>
      </dgm:t>
    </dgm:pt>
    <dgm:pt modelId="{0259EAA8-D763-644A-9A7F-AAECE060CA59}" type="parTrans" cxnId="{01C40B9F-38AE-B64E-8077-07AF2764AF77}">
      <dgm:prSet/>
      <dgm:spPr/>
      <dgm:t>
        <a:bodyPr/>
        <a:lstStyle/>
        <a:p>
          <a:endParaRPr lang="en-US"/>
        </a:p>
      </dgm:t>
    </dgm:pt>
    <dgm:pt modelId="{99170DA5-C571-AF4B-AED1-EF02111DD36E}" type="sibTrans" cxnId="{01C40B9F-38AE-B64E-8077-07AF2764AF77}">
      <dgm:prSet/>
      <dgm:spPr/>
      <dgm:t>
        <a:bodyPr/>
        <a:lstStyle/>
        <a:p>
          <a:endParaRPr lang="en-US"/>
        </a:p>
      </dgm:t>
    </dgm:pt>
    <dgm:pt modelId="{6D072FF6-2D05-B44F-88EF-EB4AD4D167A8}">
      <dgm:prSet custT="1"/>
      <dgm:spPr>
        <a:solidFill>
          <a:schemeClr val="accent3">
            <a:lumMod val="60000"/>
            <a:lumOff val="40000"/>
          </a:schemeClr>
        </a:solidFill>
        <a:ln>
          <a:solidFill>
            <a:schemeClr val="accent5">
              <a:lumMod val="50000"/>
            </a:schemeClr>
          </a:solidFill>
        </a:ln>
      </dgm:spPr>
      <dgm:t>
        <a:bodyPr/>
        <a:lstStyle/>
        <a:p>
          <a:pPr rtl="0">
            <a:spcAft>
              <a:spcPts val="852"/>
            </a:spcAft>
          </a:pPr>
          <a:r>
            <a:rPr lang="en-US" sz="1400" b="1" dirty="0" smtClean="0">
              <a:latin typeface="+mn-lt"/>
            </a:rPr>
            <a:t>Identifies the incident as either new or part of an ongoing incident and passes this information on to the incident handling response function</a:t>
          </a:r>
          <a:endParaRPr lang="en-US" sz="1400" b="1" dirty="0">
            <a:latin typeface="+mn-lt"/>
          </a:endParaRPr>
        </a:p>
      </dgm:t>
    </dgm:pt>
    <dgm:pt modelId="{904E9625-AE60-4B42-AC26-B1DEA6620532}" type="parTrans" cxnId="{AA3E5CCB-42D7-954C-88A7-322503983977}">
      <dgm:prSet/>
      <dgm:spPr/>
      <dgm:t>
        <a:bodyPr/>
        <a:lstStyle/>
        <a:p>
          <a:endParaRPr lang="en-US"/>
        </a:p>
      </dgm:t>
    </dgm:pt>
    <dgm:pt modelId="{5D9F1A6E-53C4-8844-BA12-22F5DC7C3676}" type="sibTrans" cxnId="{AA3E5CCB-42D7-954C-88A7-322503983977}">
      <dgm:prSet/>
      <dgm:spPr/>
      <dgm:t>
        <a:bodyPr/>
        <a:lstStyle/>
        <a:p>
          <a:endParaRPr lang="en-US"/>
        </a:p>
      </dgm:t>
    </dgm:pt>
    <dgm:pt modelId="{BA63350A-016E-5A43-BC14-7E719ACE599B}" type="pres">
      <dgm:prSet presAssocID="{B734408A-2910-4844-9945-0B6B8016CD9D}" presName="linearFlow" presStyleCnt="0">
        <dgm:presLayoutVars>
          <dgm:dir/>
          <dgm:animLvl val="lvl"/>
          <dgm:resizeHandles val="exact"/>
        </dgm:presLayoutVars>
      </dgm:prSet>
      <dgm:spPr/>
      <dgm:t>
        <a:bodyPr/>
        <a:lstStyle/>
        <a:p>
          <a:endParaRPr lang="en-US"/>
        </a:p>
      </dgm:t>
    </dgm:pt>
    <dgm:pt modelId="{3D9419E8-7066-C24C-AD3F-106D0FB04E9B}" type="pres">
      <dgm:prSet presAssocID="{33D7C402-C286-2847-BB5A-C6BC520F1138}" presName="composite" presStyleCnt="0"/>
      <dgm:spPr/>
    </dgm:pt>
    <dgm:pt modelId="{FC6A62AB-BB51-8A43-845D-CF2D45B87C4A}" type="pres">
      <dgm:prSet presAssocID="{33D7C402-C286-2847-BB5A-C6BC520F1138}" presName="parentText" presStyleLbl="alignNode1" presStyleIdx="0" presStyleCnt="2">
        <dgm:presLayoutVars>
          <dgm:chMax val="1"/>
          <dgm:bulletEnabled val="1"/>
        </dgm:presLayoutVars>
      </dgm:prSet>
      <dgm:spPr/>
      <dgm:t>
        <a:bodyPr/>
        <a:lstStyle/>
        <a:p>
          <a:endParaRPr lang="en-US"/>
        </a:p>
      </dgm:t>
    </dgm:pt>
    <dgm:pt modelId="{B4327043-D261-BD47-9D32-8C643DE3A1FA}" type="pres">
      <dgm:prSet presAssocID="{33D7C402-C286-2847-BB5A-C6BC520F1138}" presName="descendantText" presStyleLbl="alignAcc1" presStyleIdx="0" presStyleCnt="2">
        <dgm:presLayoutVars>
          <dgm:bulletEnabled val="1"/>
        </dgm:presLayoutVars>
      </dgm:prSet>
      <dgm:spPr/>
      <dgm:t>
        <a:bodyPr/>
        <a:lstStyle/>
        <a:p>
          <a:endParaRPr lang="en-US"/>
        </a:p>
      </dgm:t>
    </dgm:pt>
    <dgm:pt modelId="{1CE432C0-96AB-0942-9EBE-D673E6A1067C}" type="pres">
      <dgm:prSet presAssocID="{0964C5D5-C1B2-D64D-9CC5-7A9D7BC59AC5}" presName="sp" presStyleCnt="0"/>
      <dgm:spPr/>
    </dgm:pt>
    <dgm:pt modelId="{AC0F7F6A-40B1-4E41-B986-D15B74985F9D}" type="pres">
      <dgm:prSet presAssocID="{5186B91E-BD1B-6A42-AAAE-7CC0074E6C82}" presName="composite" presStyleCnt="0"/>
      <dgm:spPr/>
    </dgm:pt>
    <dgm:pt modelId="{7CE2FA26-0A09-9E43-A90B-B996B038CF1C}" type="pres">
      <dgm:prSet presAssocID="{5186B91E-BD1B-6A42-AAAE-7CC0074E6C82}" presName="parentText" presStyleLbl="alignNode1" presStyleIdx="1" presStyleCnt="2">
        <dgm:presLayoutVars>
          <dgm:chMax val="1"/>
          <dgm:bulletEnabled val="1"/>
        </dgm:presLayoutVars>
      </dgm:prSet>
      <dgm:spPr/>
      <dgm:t>
        <a:bodyPr/>
        <a:lstStyle/>
        <a:p>
          <a:endParaRPr lang="en-US"/>
        </a:p>
      </dgm:t>
    </dgm:pt>
    <dgm:pt modelId="{6EB62BD5-2404-F24C-AA22-188B2BB91BEA}" type="pres">
      <dgm:prSet presAssocID="{5186B91E-BD1B-6A42-AAAE-7CC0074E6C82}" presName="descendantText" presStyleLbl="alignAcc1" presStyleIdx="1" presStyleCnt="2">
        <dgm:presLayoutVars>
          <dgm:bulletEnabled val="1"/>
        </dgm:presLayoutVars>
      </dgm:prSet>
      <dgm:spPr/>
      <dgm:t>
        <a:bodyPr/>
        <a:lstStyle/>
        <a:p>
          <a:endParaRPr lang="en-US"/>
        </a:p>
      </dgm:t>
    </dgm:pt>
  </dgm:ptLst>
  <dgm:cxnLst>
    <dgm:cxn modelId="{5437831F-8CD1-8E40-A1B1-9AF7BBF4544F}" type="presOf" srcId="{8A5CF400-1F33-7E45-8BC9-60F709450281}" destId="{6EB62BD5-2404-F24C-AA22-188B2BB91BEA}" srcOrd="0" destOrd="1" presId="urn:microsoft.com/office/officeart/2005/8/layout/chevron2"/>
    <dgm:cxn modelId="{B75C4A3D-79AD-FB41-8790-74747305AF0D}" srcId="{33D7C402-C286-2847-BB5A-C6BC520F1138}" destId="{29DB7A30-2D04-5646-BB2D-D8B4FC82F564}" srcOrd="0" destOrd="0" parTransId="{A3B14604-0A42-9B46-B55C-89B01C91C31F}" sibTransId="{8223F743-D4A0-AB46-B341-2102CBA825A7}"/>
    <dgm:cxn modelId="{4790B4E1-D1F7-D349-AA0E-E6BE3A3938AF}" srcId="{5186B91E-BD1B-6A42-AAAE-7CC0074E6C82}" destId="{BFAD5A11-A9F2-A34F-BB4D-FB737F0B0F6C}" srcOrd="0" destOrd="0" parTransId="{DC6A0D09-5022-044C-8E98-6E907FD19D1C}" sibTransId="{A5A9D361-9C62-B540-9756-C3BBB63C290E}"/>
    <dgm:cxn modelId="{85AB56CB-C5B4-A24F-A60C-6145285054BC}" type="presOf" srcId="{BFAD5A11-A9F2-A34F-BB4D-FB737F0B0F6C}" destId="{6EB62BD5-2404-F24C-AA22-188B2BB91BEA}" srcOrd="0" destOrd="0" presId="urn:microsoft.com/office/officeart/2005/8/layout/chevron2"/>
    <dgm:cxn modelId="{17EB323A-5F41-2442-8316-CCF6ADD0BA47}" type="presOf" srcId="{6D072FF6-2D05-B44F-88EF-EB4AD4D167A8}" destId="{6EB62BD5-2404-F24C-AA22-188B2BB91BEA}" srcOrd="0" destOrd="2" presId="urn:microsoft.com/office/officeart/2005/8/layout/chevron2"/>
    <dgm:cxn modelId="{4F92271F-ADD5-584C-BB27-EE57555B0AAC}" srcId="{33D7C402-C286-2847-BB5A-C6BC520F1138}" destId="{BD446CDE-A5A7-924E-B5C5-40E2ED91457C}" srcOrd="1" destOrd="0" parTransId="{28B24802-8E3B-8C4A-8D52-E94435153040}" sibTransId="{945D8129-CB62-6D41-8C81-673296E06BC8}"/>
    <dgm:cxn modelId="{D12ECA0C-EB70-544F-B94C-6A1661F32C49}" srcId="{B734408A-2910-4844-9945-0B6B8016CD9D}" destId="{5186B91E-BD1B-6A42-AAAE-7CC0074E6C82}" srcOrd="1" destOrd="0" parTransId="{2F9805F5-39CF-504E-A23C-7E76C37CBA21}" sibTransId="{93D7FF08-0B51-2D49-B0DF-4BF788216C07}"/>
    <dgm:cxn modelId="{33A8714C-8230-F74D-AC35-89FDAD1BC56F}" type="presOf" srcId="{5186B91E-BD1B-6A42-AAAE-7CC0074E6C82}" destId="{7CE2FA26-0A09-9E43-A90B-B996B038CF1C}" srcOrd="0" destOrd="0" presId="urn:microsoft.com/office/officeart/2005/8/layout/chevron2"/>
    <dgm:cxn modelId="{F22B6416-3AB1-7548-8D0C-D7067E7518B1}" type="presOf" srcId="{33D7C402-C286-2847-BB5A-C6BC520F1138}" destId="{FC6A62AB-BB51-8A43-845D-CF2D45B87C4A}" srcOrd="0" destOrd="0" presId="urn:microsoft.com/office/officeart/2005/8/layout/chevron2"/>
    <dgm:cxn modelId="{9D572865-3F30-BB4F-B6A6-60CA8B9D7E79}" srcId="{B734408A-2910-4844-9945-0B6B8016CD9D}" destId="{33D7C402-C286-2847-BB5A-C6BC520F1138}" srcOrd="0" destOrd="0" parTransId="{9A344604-6CF1-3649-88BE-4D276755EC2B}" sibTransId="{0964C5D5-C1B2-D64D-9CC5-7A9D7BC59AC5}"/>
    <dgm:cxn modelId="{AA3E5CCB-42D7-954C-88A7-322503983977}" srcId="{5186B91E-BD1B-6A42-AAAE-7CC0074E6C82}" destId="{6D072FF6-2D05-B44F-88EF-EB4AD4D167A8}" srcOrd="2" destOrd="0" parTransId="{904E9625-AE60-4B42-AC26-B1DEA6620532}" sibTransId="{5D9F1A6E-53C4-8844-BA12-22F5DC7C3676}"/>
    <dgm:cxn modelId="{65D2A990-C2FC-C04E-85C1-2D7E6B0A3262}" type="presOf" srcId="{29DB7A30-2D04-5646-BB2D-D8B4FC82F564}" destId="{B4327043-D261-BD47-9D32-8C643DE3A1FA}" srcOrd="0" destOrd="0" presId="urn:microsoft.com/office/officeart/2005/8/layout/chevron2"/>
    <dgm:cxn modelId="{BB3C31B9-2105-114C-977F-5FC3BCF1ACC9}" type="presOf" srcId="{BD446CDE-A5A7-924E-B5C5-40E2ED91457C}" destId="{B4327043-D261-BD47-9D32-8C643DE3A1FA}" srcOrd="0" destOrd="1" presId="urn:microsoft.com/office/officeart/2005/8/layout/chevron2"/>
    <dgm:cxn modelId="{D9BFFD91-3221-864B-9491-8F63ED0FF832}" type="presOf" srcId="{B734408A-2910-4844-9945-0B6B8016CD9D}" destId="{BA63350A-016E-5A43-BC14-7E719ACE599B}" srcOrd="0" destOrd="0" presId="urn:microsoft.com/office/officeart/2005/8/layout/chevron2"/>
    <dgm:cxn modelId="{01C40B9F-38AE-B64E-8077-07AF2764AF77}" srcId="{5186B91E-BD1B-6A42-AAAE-7CC0074E6C82}" destId="{8A5CF400-1F33-7E45-8BC9-60F709450281}" srcOrd="1" destOrd="0" parTransId="{0259EAA8-D763-644A-9A7F-AAECE060CA59}" sibTransId="{99170DA5-C571-AF4B-AED1-EF02111DD36E}"/>
    <dgm:cxn modelId="{6123434C-FD11-7848-9674-F16536D0FD87}" type="presParOf" srcId="{BA63350A-016E-5A43-BC14-7E719ACE599B}" destId="{3D9419E8-7066-C24C-AD3F-106D0FB04E9B}" srcOrd="0" destOrd="0" presId="urn:microsoft.com/office/officeart/2005/8/layout/chevron2"/>
    <dgm:cxn modelId="{7A801B63-94F2-194B-822F-517C212AFAF8}" type="presParOf" srcId="{3D9419E8-7066-C24C-AD3F-106D0FB04E9B}" destId="{FC6A62AB-BB51-8A43-845D-CF2D45B87C4A}" srcOrd="0" destOrd="0" presId="urn:microsoft.com/office/officeart/2005/8/layout/chevron2"/>
    <dgm:cxn modelId="{E7DEA470-C1CE-1E49-9BEA-1BB2EC731DED}" type="presParOf" srcId="{3D9419E8-7066-C24C-AD3F-106D0FB04E9B}" destId="{B4327043-D261-BD47-9D32-8C643DE3A1FA}" srcOrd="1" destOrd="0" presId="urn:microsoft.com/office/officeart/2005/8/layout/chevron2"/>
    <dgm:cxn modelId="{7C1CE2CA-3FE9-7F4E-AEBE-AF0FE30CF157}" type="presParOf" srcId="{BA63350A-016E-5A43-BC14-7E719ACE599B}" destId="{1CE432C0-96AB-0942-9EBE-D673E6A1067C}" srcOrd="1" destOrd="0" presId="urn:microsoft.com/office/officeart/2005/8/layout/chevron2"/>
    <dgm:cxn modelId="{2EA8B8D9-2C8D-A546-8F5B-A0952D274408}" type="presParOf" srcId="{BA63350A-016E-5A43-BC14-7E719ACE599B}" destId="{AC0F7F6A-40B1-4E41-B986-D15B74985F9D}" srcOrd="2" destOrd="0" presId="urn:microsoft.com/office/officeart/2005/8/layout/chevron2"/>
    <dgm:cxn modelId="{8FB9B06A-3E3B-314D-8C9C-6C897BFA6EA1}" type="presParOf" srcId="{AC0F7F6A-40B1-4E41-B986-D15B74985F9D}" destId="{7CE2FA26-0A09-9E43-A90B-B996B038CF1C}" srcOrd="0" destOrd="0" presId="urn:microsoft.com/office/officeart/2005/8/layout/chevron2"/>
    <dgm:cxn modelId="{4492037B-F473-7443-8A61-13E571D71AEB}" type="presParOf" srcId="{AC0F7F6A-40B1-4E41-B986-D15B74985F9D}" destId="{6EB62BD5-2404-F24C-AA22-188B2BB91BE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862CA-3098-EB4E-81FA-DE474921D68B}">
      <dsp:nvSpPr>
        <dsp:cNvPr id="0" name=""/>
        <dsp:cNvSpPr/>
      </dsp:nvSpPr>
      <dsp:spPr>
        <a:xfrm>
          <a:off x="0" y="63454"/>
          <a:ext cx="8229600" cy="1512000"/>
        </a:xfrm>
        <a:prstGeom prst="chevron">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rtl="0">
            <a:lnSpc>
              <a:spcPct val="90000"/>
            </a:lnSpc>
            <a:spcBef>
              <a:spcPct val="0"/>
            </a:spcBef>
            <a:spcAft>
              <a:spcPct val="35000"/>
            </a:spcAft>
          </a:pPr>
          <a:r>
            <a:rPr lang="en-US" sz="2800" b="0" kern="1200" dirty="0" smtClean="0">
              <a:solidFill>
                <a:schemeClr val="bg1"/>
              </a:solidFill>
              <a:latin typeface="+mn-lt"/>
            </a:rPr>
            <a:t>Security awareness, training, and education programs provide four major benefits to organizations:</a:t>
          </a:r>
          <a:endParaRPr lang="en-US" sz="2800" b="0" kern="1200" dirty="0">
            <a:solidFill>
              <a:schemeClr val="bg1"/>
            </a:solidFill>
            <a:latin typeface="+mn-lt"/>
          </a:endParaRPr>
        </a:p>
      </dsp:txBody>
      <dsp:txXfrm>
        <a:off x="756000" y="63454"/>
        <a:ext cx="6717600" cy="1512000"/>
      </dsp:txXfrm>
    </dsp:sp>
    <dsp:sp modelId="{4DF32B34-2E43-234E-B56F-E2BF96F6D0D5}">
      <dsp:nvSpPr>
        <dsp:cNvPr id="0" name=""/>
        <dsp:cNvSpPr/>
      </dsp:nvSpPr>
      <dsp:spPr>
        <a:xfrm>
          <a:off x="609582" y="1794930"/>
          <a:ext cx="6583680" cy="28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rtl="0">
            <a:lnSpc>
              <a:spcPct val="90000"/>
            </a:lnSpc>
            <a:spcBef>
              <a:spcPct val="0"/>
            </a:spcBef>
            <a:spcAft>
              <a:spcPct val="15000"/>
            </a:spcAft>
            <a:buChar char="••"/>
          </a:pPr>
          <a:r>
            <a:rPr lang="en-US" sz="2800" b="0" kern="1200" dirty="0" smtClean="0">
              <a:latin typeface="+mn-lt"/>
            </a:rPr>
            <a:t>Improving employee behavior</a:t>
          </a:r>
          <a:endParaRPr lang="en-US" sz="2800" b="0" kern="1200" dirty="0">
            <a:latin typeface="+mn-lt"/>
          </a:endParaRPr>
        </a:p>
        <a:p>
          <a:pPr marL="285750" lvl="1" indent="-285750" algn="l" defTabSz="1244600" rtl="0">
            <a:lnSpc>
              <a:spcPct val="90000"/>
            </a:lnSpc>
            <a:spcBef>
              <a:spcPct val="0"/>
            </a:spcBef>
            <a:spcAft>
              <a:spcPct val="15000"/>
            </a:spcAft>
            <a:buChar char="••"/>
          </a:pPr>
          <a:r>
            <a:rPr lang="en-US" sz="2800" b="0" kern="1200" dirty="0" smtClean="0">
              <a:latin typeface="+mn-lt"/>
            </a:rPr>
            <a:t>Increasing employee accountability</a:t>
          </a:r>
          <a:endParaRPr lang="en-US" sz="2800" b="0" kern="1200" dirty="0">
            <a:latin typeface="+mn-lt"/>
          </a:endParaRPr>
        </a:p>
        <a:p>
          <a:pPr marL="285750" lvl="1" indent="-285750" algn="l" defTabSz="1244600" rtl="0">
            <a:lnSpc>
              <a:spcPct val="90000"/>
            </a:lnSpc>
            <a:spcBef>
              <a:spcPct val="0"/>
            </a:spcBef>
            <a:spcAft>
              <a:spcPct val="15000"/>
            </a:spcAft>
            <a:buChar char="••"/>
          </a:pPr>
          <a:r>
            <a:rPr lang="en-US" sz="2800" b="0" kern="1200" dirty="0" smtClean="0">
              <a:latin typeface="+mn-lt"/>
            </a:rPr>
            <a:t>Mitigating liability for employee behavior</a:t>
          </a:r>
          <a:endParaRPr lang="en-US" sz="2800" b="0" kern="1200" dirty="0">
            <a:latin typeface="+mn-lt"/>
          </a:endParaRPr>
        </a:p>
        <a:p>
          <a:pPr marL="285750" lvl="1" indent="-285750" algn="l" defTabSz="1244600" rtl="0">
            <a:lnSpc>
              <a:spcPct val="90000"/>
            </a:lnSpc>
            <a:spcBef>
              <a:spcPct val="0"/>
            </a:spcBef>
            <a:spcAft>
              <a:spcPct val="15000"/>
            </a:spcAft>
            <a:buChar char="••"/>
          </a:pPr>
          <a:r>
            <a:rPr lang="en-US" sz="2800" b="0" kern="1200" dirty="0" smtClean="0">
              <a:latin typeface="+mn-lt"/>
            </a:rPr>
            <a:t>Complying with regulations and contractual obligations</a:t>
          </a:r>
          <a:endParaRPr lang="en-US" sz="2800" b="0" kern="1200" dirty="0">
            <a:latin typeface="+mn-lt"/>
          </a:endParaRPr>
        </a:p>
      </dsp:txBody>
      <dsp:txXfrm>
        <a:off x="609582" y="1794930"/>
        <a:ext cx="6583680" cy="2835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81147-3E61-D549-96F3-044C721ED7DF}">
      <dsp:nvSpPr>
        <dsp:cNvPr id="0" name=""/>
        <dsp:cNvSpPr/>
      </dsp:nvSpPr>
      <dsp:spPr>
        <a:xfrm>
          <a:off x="7701" y="81284"/>
          <a:ext cx="2301999" cy="1381199"/>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mj-lt"/>
              <a:ea typeface="+mn-ea"/>
            </a:rPr>
            <a:t>Detail how to identify the cause</a:t>
          </a:r>
          <a:endParaRPr lang="en-US" sz="1400" b="1" kern="1200" dirty="0">
            <a:solidFill>
              <a:schemeClr val="tx1"/>
            </a:solidFill>
            <a:latin typeface="+mj-lt"/>
          </a:endParaRPr>
        </a:p>
      </dsp:txBody>
      <dsp:txXfrm>
        <a:off x="48155" y="121738"/>
        <a:ext cx="2221091" cy="1300291"/>
      </dsp:txXfrm>
    </dsp:sp>
    <dsp:sp modelId="{68782935-D512-FE40-9172-49DFEA7FB8BB}">
      <dsp:nvSpPr>
        <dsp:cNvPr id="0" name=""/>
        <dsp:cNvSpPr/>
      </dsp:nvSpPr>
      <dsp:spPr>
        <a:xfrm>
          <a:off x="2512276" y="486436"/>
          <a:ext cx="488023" cy="570895"/>
        </a:xfrm>
        <a:prstGeom prst="rightArrow">
          <a:avLst>
            <a:gd name="adj1" fmla="val 60000"/>
            <a:gd name="adj2" fmla="val 5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512276" y="600615"/>
        <a:ext cx="341616" cy="342537"/>
      </dsp:txXfrm>
    </dsp:sp>
    <dsp:sp modelId="{B75339E2-771F-0C41-8E8C-696225FCD0F9}">
      <dsp:nvSpPr>
        <dsp:cNvPr id="0" name=""/>
        <dsp:cNvSpPr/>
      </dsp:nvSpPr>
      <dsp:spPr>
        <a:xfrm>
          <a:off x="3230500" y="81284"/>
          <a:ext cx="2301999" cy="1381199"/>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mj-lt"/>
              <a:ea typeface="+mn-ea"/>
            </a:rPr>
            <a:t>Describe the action taken to recover from the incident</a:t>
          </a:r>
        </a:p>
      </dsp:txBody>
      <dsp:txXfrm>
        <a:off x="3270954" y="121738"/>
        <a:ext cx="2221091" cy="1300291"/>
      </dsp:txXfrm>
    </dsp:sp>
    <dsp:sp modelId="{8CA52DBD-6741-0843-A682-C8F2592C81EA}">
      <dsp:nvSpPr>
        <dsp:cNvPr id="0" name=""/>
        <dsp:cNvSpPr/>
      </dsp:nvSpPr>
      <dsp:spPr>
        <a:xfrm>
          <a:off x="5735075" y="486436"/>
          <a:ext cx="488023" cy="570895"/>
        </a:xfrm>
        <a:prstGeom prst="rightArrow">
          <a:avLst>
            <a:gd name="adj1" fmla="val 60000"/>
            <a:gd name="adj2" fmla="val 5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735075" y="600615"/>
        <a:ext cx="341616" cy="342537"/>
      </dsp:txXfrm>
    </dsp:sp>
    <dsp:sp modelId="{0A2BACEE-51DD-7041-A94F-F8BD935BBF47}">
      <dsp:nvSpPr>
        <dsp:cNvPr id="0" name=""/>
        <dsp:cNvSpPr/>
      </dsp:nvSpPr>
      <dsp:spPr>
        <a:xfrm>
          <a:off x="6453299" y="81284"/>
          <a:ext cx="2301999" cy="1381199"/>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mj-lt"/>
              <a:ea typeface="+mn-ea"/>
            </a:rPr>
            <a:t>Identify typical categories of incidents and the approach taken to respond to them</a:t>
          </a:r>
        </a:p>
      </dsp:txBody>
      <dsp:txXfrm>
        <a:off x="6493753" y="121738"/>
        <a:ext cx="2221091" cy="1300291"/>
      </dsp:txXfrm>
    </dsp:sp>
    <dsp:sp modelId="{DC305302-0CF4-0844-B77F-41669CF4A53D}">
      <dsp:nvSpPr>
        <dsp:cNvPr id="0" name=""/>
        <dsp:cNvSpPr/>
      </dsp:nvSpPr>
      <dsp:spPr>
        <a:xfrm rot="5400000">
          <a:off x="7360286" y="1623624"/>
          <a:ext cx="488023" cy="570895"/>
        </a:xfrm>
        <a:prstGeom prst="rightArrow">
          <a:avLst>
            <a:gd name="adj1" fmla="val 60000"/>
            <a:gd name="adj2" fmla="val 5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7433030" y="1665060"/>
        <a:ext cx="342537" cy="341616"/>
      </dsp:txXfrm>
    </dsp:sp>
    <dsp:sp modelId="{2FBE4073-87AC-B446-A8F4-11C5C3886F8D}">
      <dsp:nvSpPr>
        <dsp:cNvPr id="0" name=""/>
        <dsp:cNvSpPr/>
      </dsp:nvSpPr>
      <dsp:spPr>
        <a:xfrm>
          <a:off x="6453299" y="2383283"/>
          <a:ext cx="2301999" cy="1381199"/>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mj-lt"/>
              <a:ea typeface="+mn-ea"/>
            </a:rPr>
            <a:t>Identify management personnel responsible for making critical decisions and how to contact them</a:t>
          </a:r>
        </a:p>
      </dsp:txBody>
      <dsp:txXfrm>
        <a:off x="6493753" y="2423737"/>
        <a:ext cx="2221091" cy="1300291"/>
      </dsp:txXfrm>
    </dsp:sp>
    <dsp:sp modelId="{43BB7270-12DB-B54E-AFE2-5476AF6EC1C0}">
      <dsp:nvSpPr>
        <dsp:cNvPr id="0" name=""/>
        <dsp:cNvSpPr/>
      </dsp:nvSpPr>
      <dsp:spPr>
        <a:xfrm rot="10800000">
          <a:off x="5762699" y="2788435"/>
          <a:ext cx="488023" cy="570895"/>
        </a:xfrm>
        <a:prstGeom prst="rightArrow">
          <a:avLst>
            <a:gd name="adj1" fmla="val 60000"/>
            <a:gd name="adj2" fmla="val 5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10800000">
        <a:off x="5909106" y="2902614"/>
        <a:ext cx="341616" cy="342537"/>
      </dsp:txXfrm>
    </dsp:sp>
    <dsp:sp modelId="{75D7E6B4-BEC8-4141-9968-F7AA366D1ED8}">
      <dsp:nvSpPr>
        <dsp:cNvPr id="0" name=""/>
        <dsp:cNvSpPr/>
      </dsp:nvSpPr>
      <dsp:spPr>
        <a:xfrm>
          <a:off x="3230500" y="2383283"/>
          <a:ext cx="2301999" cy="1381199"/>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mj-lt"/>
              <a:ea typeface="+mn-ea"/>
            </a:rPr>
            <a:t>Identify the circumstances when security breaches should be reported to third parties such as the police or relevant CERT</a:t>
          </a:r>
          <a:endParaRPr lang="en-US" sz="1400" b="1" kern="1200" dirty="0">
            <a:solidFill>
              <a:schemeClr val="tx1"/>
            </a:solidFill>
            <a:latin typeface="+mj-lt"/>
            <a:ea typeface="+mn-ea"/>
          </a:endParaRPr>
        </a:p>
      </dsp:txBody>
      <dsp:txXfrm>
        <a:off x="3270954" y="2423737"/>
        <a:ext cx="2221091" cy="1300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47FB0-3A9E-7840-8792-C45FEFD3C801}">
      <dsp:nvSpPr>
        <dsp:cNvPr id="0" name=""/>
        <dsp:cNvSpPr/>
      </dsp:nvSpPr>
      <dsp:spPr>
        <a:xfrm>
          <a:off x="0" y="2515027"/>
          <a:ext cx="8504353" cy="1650130"/>
        </a:xfrm>
        <a:prstGeom prst="rect">
          <a:avLst/>
        </a:prstGeom>
        <a:solidFill>
          <a:schemeClr val="accent3">
            <a:lumMod val="75000"/>
          </a:schemeClr>
        </a:solidFill>
        <a:ln w="4445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smtClean="0">
              <a:solidFill>
                <a:srgbClr val="000000"/>
              </a:solidFill>
            </a:rPr>
            <a:t>Principal problems associated with employee behavior are: </a:t>
          </a:r>
          <a:endParaRPr lang="en-US" sz="2300" kern="1200" dirty="0">
            <a:solidFill>
              <a:srgbClr val="000000"/>
            </a:solidFill>
          </a:endParaRPr>
        </a:p>
      </dsp:txBody>
      <dsp:txXfrm>
        <a:off x="0" y="2515027"/>
        <a:ext cx="8504353" cy="891070"/>
      </dsp:txXfrm>
    </dsp:sp>
    <dsp:sp modelId="{98058B27-A9AB-2E44-A19C-30DFC0966CF3}">
      <dsp:nvSpPr>
        <dsp:cNvPr id="0" name=""/>
        <dsp:cNvSpPr/>
      </dsp:nvSpPr>
      <dsp:spPr>
        <a:xfrm>
          <a:off x="4152" y="3373095"/>
          <a:ext cx="2832015" cy="7590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rtl="0">
            <a:lnSpc>
              <a:spcPct val="90000"/>
            </a:lnSpc>
            <a:spcBef>
              <a:spcPct val="0"/>
            </a:spcBef>
            <a:spcAft>
              <a:spcPct val="35000"/>
            </a:spcAft>
          </a:pPr>
          <a:r>
            <a:rPr lang="en-US" sz="1900" b="1" kern="1200" dirty="0" smtClean="0"/>
            <a:t>Errors and omissions</a:t>
          </a:r>
          <a:endParaRPr lang="en-US" sz="1900" kern="1200" dirty="0"/>
        </a:p>
      </dsp:txBody>
      <dsp:txXfrm>
        <a:off x="4152" y="3373095"/>
        <a:ext cx="2832015" cy="759059"/>
      </dsp:txXfrm>
    </dsp:sp>
    <dsp:sp modelId="{2319FDD6-E678-364E-B5AF-9B876766286E}">
      <dsp:nvSpPr>
        <dsp:cNvPr id="0" name=""/>
        <dsp:cNvSpPr/>
      </dsp:nvSpPr>
      <dsp:spPr>
        <a:xfrm>
          <a:off x="2836168" y="3373095"/>
          <a:ext cx="2832015" cy="7590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rtl="0">
            <a:lnSpc>
              <a:spcPct val="90000"/>
            </a:lnSpc>
            <a:spcBef>
              <a:spcPct val="0"/>
            </a:spcBef>
            <a:spcAft>
              <a:spcPct val="35000"/>
            </a:spcAft>
          </a:pPr>
          <a:r>
            <a:rPr lang="en-US" sz="1900" b="1" kern="1200" dirty="0" smtClean="0"/>
            <a:t>Fraud</a:t>
          </a:r>
          <a:endParaRPr lang="en-US" sz="1900" kern="1200" dirty="0"/>
        </a:p>
      </dsp:txBody>
      <dsp:txXfrm>
        <a:off x="2836168" y="3373095"/>
        <a:ext cx="2832015" cy="759059"/>
      </dsp:txXfrm>
    </dsp:sp>
    <dsp:sp modelId="{F8D14250-B39C-2342-B806-4CAF7ABB1F81}">
      <dsp:nvSpPr>
        <dsp:cNvPr id="0" name=""/>
        <dsp:cNvSpPr/>
      </dsp:nvSpPr>
      <dsp:spPr>
        <a:xfrm>
          <a:off x="5668184" y="3373095"/>
          <a:ext cx="2832015" cy="7590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rtl="0">
            <a:lnSpc>
              <a:spcPct val="90000"/>
            </a:lnSpc>
            <a:spcBef>
              <a:spcPct val="0"/>
            </a:spcBef>
            <a:spcAft>
              <a:spcPct val="35000"/>
            </a:spcAft>
          </a:pPr>
          <a:r>
            <a:rPr lang="en-AU" sz="1900" b="1" kern="1200" dirty="0" smtClean="0"/>
            <a:t>Actions by disgruntled employees</a:t>
          </a:r>
          <a:endParaRPr lang="en-AU" sz="1900" b="1" kern="1200" dirty="0"/>
        </a:p>
      </dsp:txBody>
      <dsp:txXfrm>
        <a:off x="5668184" y="3373095"/>
        <a:ext cx="2832015" cy="759059"/>
      </dsp:txXfrm>
    </dsp:sp>
    <dsp:sp modelId="{E911B0AA-C55D-994D-A9B4-6761BDE7ADAE}">
      <dsp:nvSpPr>
        <dsp:cNvPr id="0" name=""/>
        <dsp:cNvSpPr/>
      </dsp:nvSpPr>
      <dsp:spPr>
        <a:xfrm rot="10800000">
          <a:off x="0" y="0"/>
          <a:ext cx="8504353" cy="2537900"/>
        </a:xfrm>
        <a:prstGeom prst="upArrowCallout">
          <a:avLst/>
        </a:prstGeom>
        <a:solidFill>
          <a:schemeClr val="accent5">
            <a:lumMod val="75000"/>
          </a:schemeClr>
        </a:solidFill>
        <a:ln w="25400">
          <a:solidFill>
            <a:schemeClr val="accent5">
              <a:lumMod val="50000"/>
            </a:schemeClr>
          </a:solidFill>
        </a:ln>
        <a:effectLst>
          <a:innerShdw blurRad="50800" dist="25400" dir="13500000">
            <a:srgbClr val="FFFFFF">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smtClean="0">
              <a:solidFill>
                <a:schemeClr val="bg1"/>
              </a:solidFill>
            </a:rPr>
            <a:t>Employee behavior is a critical concern in ensuring the security of computer systems and information assets</a:t>
          </a:r>
          <a:endParaRPr lang="en-US" sz="2300" kern="1200" dirty="0">
            <a:solidFill>
              <a:schemeClr val="bg1"/>
            </a:solidFill>
          </a:endParaRPr>
        </a:p>
      </dsp:txBody>
      <dsp:txXfrm rot="10800000">
        <a:off x="0" y="0"/>
        <a:ext cx="8504353" cy="1649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745DE-BE13-F444-8B08-7A8BC0AD776D}">
      <dsp:nvSpPr>
        <dsp:cNvPr id="0" name=""/>
        <dsp:cNvSpPr/>
      </dsp:nvSpPr>
      <dsp:spPr>
        <a:xfrm rot="5400000">
          <a:off x="5393444" y="-2216230"/>
          <a:ext cx="819894" cy="5462016"/>
        </a:xfrm>
        <a:prstGeom prst="round2SameRect">
          <a:avLst/>
        </a:prstGeom>
        <a:solidFill>
          <a:schemeClr val="accent3">
            <a:lumMod val="40000"/>
            <a:lumOff val="60000"/>
            <a:alpha val="90000"/>
          </a:schemeClr>
        </a:solidFill>
        <a:ln w="222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i="1" kern="1200" dirty="0" smtClean="0">
              <a:latin typeface="+mn-lt"/>
            </a:rPr>
            <a:t>What</a:t>
          </a:r>
          <a:r>
            <a:rPr lang="en-US" sz="2100" b="0" kern="1200" dirty="0" smtClean="0">
              <a:latin typeface="+mn-lt"/>
            </a:rPr>
            <a:t> people should do and </a:t>
          </a:r>
          <a:r>
            <a:rPr lang="en-US" sz="2100" b="0" i="1" kern="1200" dirty="0" smtClean="0">
              <a:latin typeface="+mn-lt"/>
            </a:rPr>
            <a:t>how</a:t>
          </a:r>
          <a:r>
            <a:rPr lang="en-US" sz="2100" b="0" kern="1200" dirty="0" smtClean="0">
              <a:latin typeface="+mn-lt"/>
            </a:rPr>
            <a:t> they should do it</a:t>
          </a:r>
          <a:endParaRPr lang="en-US" sz="2100" b="0" kern="1200" dirty="0">
            <a:latin typeface="+mn-lt"/>
          </a:endParaRPr>
        </a:p>
      </dsp:txBody>
      <dsp:txXfrm rot="-5400000">
        <a:off x="3072383" y="144855"/>
        <a:ext cx="5421992" cy="739846"/>
      </dsp:txXfrm>
    </dsp:sp>
    <dsp:sp modelId="{E8F16E6F-13BF-CF45-AB74-65626FDB74B5}">
      <dsp:nvSpPr>
        <dsp:cNvPr id="0" name=""/>
        <dsp:cNvSpPr/>
      </dsp:nvSpPr>
      <dsp:spPr>
        <a:xfrm>
          <a:off x="0" y="2344"/>
          <a:ext cx="3072384" cy="1024867"/>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latin typeface="+mn-lt"/>
            </a:rPr>
            <a:t>Designed to teach people the skills to </a:t>
          </a:r>
          <a:r>
            <a:rPr lang="en-US" sz="1600" b="0" kern="1200" dirty="0" smtClean="0">
              <a:solidFill>
                <a:schemeClr val="tx1"/>
              </a:solidFill>
              <a:latin typeface="+mn-lt"/>
            </a:rPr>
            <a:t>perform</a:t>
          </a:r>
          <a:r>
            <a:rPr lang="en-US" sz="1600" b="1" kern="1200" dirty="0" smtClean="0">
              <a:solidFill>
                <a:schemeClr val="tx1"/>
              </a:solidFill>
              <a:latin typeface="+mn-lt"/>
            </a:rPr>
            <a:t> their IT-related tasks more securely</a:t>
          </a:r>
          <a:endParaRPr lang="en-US" sz="1600" b="1" kern="1200" dirty="0">
            <a:solidFill>
              <a:schemeClr val="tx1"/>
            </a:solidFill>
            <a:latin typeface="+mn-lt"/>
          </a:endParaRPr>
        </a:p>
      </dsp:txBody>
      <dsp:txXfrm>
        <a:off x="50030" y="52374"/>
        <a:ext cx="2972324" cy="924807"/>
      </dsp:txXfrm>
    </dsp:sp>
    <dsp:sp modelId="{7B21D33A-C17B-2E46-B5E9-3DC8860FE9DF}">
      <dsp:nvSpPr>
        <dsp:cNvPr id="0" name=""/>
        <dsp:cNvSpPr/>
      </dsp:nvSpPr>
      <dsp:spPr>
        <a:xfrm rot="5400000">
          <a:off x="5393444" y="-1140119"/>
          <a:ext cx="819894" cy="5462016"/>
        </a:xfrm>
        <a:prstGeom prst="round2SameRect">
          <a:avLst/>
        </a:prstGeom>
        <a:solidFill>
          <a:schemeClr val="accent5">
            <a:lumMod val="40000"/>
            <a:lumOff val="60000"/>
            <a:alpha val="90000"/>
          </a:schemeClr>
        </a:solidFill>
        <a:ln w="222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Focus is on good computer security practices</a:t>
          </a:r>
          <a:endParaRPr lang="en-US" sz="2100" b="0" kern="1200" dirty="0">
            <a:latin typeface="+mn-lt"/>
          </a:endParaRPr>
        </a:p>
      </dsp:txBody>
      <dsp:txXfrm rot="-5400000">
        <a:off x="3072383" y="1220966"/>
        <a:ext cx="5421992" cy="739846"/>
      </dsp:txXfrm>
    </dsp:sp>
    <dsp:sp modelId="{9FCB17F2-6CBE-E844-94F4-73EBC3490ACA}">
      <dsp:nvSpPr>
        <dsp:cNvPr id="0" name=""/>
        <dsp:cNvSpPr/>
      </dsp:nvSpPr>
      <dsp:spPr>
        <a:xfrm>
          <a:off x="0" y="1078455"/>
          <a:ext cx="3072384" cy="1024867"/>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kern="1200" dirty="0" smtClean="0">
              <a:solidFill>
                <a:srgbClr val="FFFFFF"/>
              </a:solidFill>
              <a:latin typeface="+mn-lt"/>
            </a:rPr>
            <a:t>General users</a:t>
          </a:r>
          <a:endParaRPr lang="en-US" sz="2400" b="0" kern="1200" dirty="0">
            <a:solidFill>
              <a:srgbClr val="FFFFFF"/>
            </a:solidFill>
            <a:latin typeface="+mn-lt"/>
          </a:endParaRPr>
        </a:p>
      </dsp:txBody>
      <dsp:txXfrm>
        <a:off x="50030" y="1128485"/>
        <a:ext cx="2972324" cy="924807"/>
      </dsp:txXfrm>
    </dsp:sp>
    <dsp:sp modelId="{F891D181-22A2-C445-897D-D2836DED349D}">
      <dsp:nvSpPr>
        <dsp:cNvPr id="0" name=""/>
        <dsp:cNvSpPr/>
      </dsp:nvSpPr>
      <dsp:spPr>
        <a:xfrm rot="5400000">
          <a:off x="5393444" y="-64008"/>
          <a:ext cx="819894" cy="5462016"/>
        </a:xfrm>
        <a:prstGeom prst="round2SameRect">
          <a:avLst/>
        </a:prstGeom>
        <a:solidFill>
          <a:schemeClr val="accent3">
            <a:lumMod val="40000"/>
            <a:lumOff val="60000"/>
            <a:alpha val="90000"/>
          </a:schemeClr>
        </a:solidFill>
        <a:ln w="222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Develop a security mindset in the developer</a:t>
          </a:r>
          <a:endParaRPr lang="en-US" sz="2100" b="0" kern="1200" dirty="0">
            <a:latin typeface="+mn-lt"/>
          </a:endParaRPr>
        </a:p>
      </dsp:txBody>
      <dsp:txXfrm rot="-5400000">
        <a:off x="3072383" y="2297077"/>
        <a:ext cx="5421992" cy="739846"/>
      </dsp:txXfrm>
    </dsp:sp>
    <dsp:sp modelId="{B68A9889-52B9-CB4C-9C38-8CEDBDB9C660}">
      <dsp:nvSpPr>
        <dsp:cNvPr id="0" name=""/>
        <dsp:cNvSpPr/>
      </dsp:nvSpPr>
      <dsp:spPr>
        <a:xfrm>
          <a:off x="0" y="2154566"/>
          <a:ext cx="3072384" cy="1024867"/>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0" kern="1200" dirty="0" smtClean="0">
              <a:solidFill>
                <a:srgbClr val="FFFFFF"/>
              </a:solidFill>
              <a:latin typeface="+mn-lt"/>
            </a:rPr>
            <a:t>Programmers, developers, system maintainers</a:t>
          </a:r>
        </a:p>
      </dsp:txBody>
      <dsp:txXfrm>
        <a:off x="50030" y="2204596"/>
        <a:ext cx="2972324" cy="924807"/>
      </dsp:txXfrm>
    </dsp:sp>
    <dsp:sp modelId="{E20FC028-D655-D843-929A-1DDEBD5D321D}">
      <dsp:nvSpPr>
        <dsp:cNvPr id="0" name=""/>
        <dsp:cNvSpPr/>
      </dsp:nvSpPr>
      <dsp:spPr>
        <a:xfrm rot="5400000">
          <a:off x="5393444" y="1012103"/>
          <a:ext cx="819894" cy="5462016"/>
        </a:xfrm>
        <a:prstGeom prst="round2SameRect">
          <a:avLst/>
        </a:prstGeom>
        <a:solidFill>
          <a:schemeClr val="accent5">
            <a:lumMod val="40000"/>
            <a:lumOff val="60000"/>
            <a:alpha val="90000"/>
          </a:schemeClr>
        </a:solidFill>
        <a:ln w="222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How to make tradeoffs involving security risks, costs, benefits</a:t>
          </a:r>
          <a:endParaRPr lang="en-US" sz="2100" b="0" kern="1200" dirty="0">
            <a:latin typeface="+mn-lt"/>
          </a:endParaRPr>
        </a:p>
      </dsp:txBody>
      <dsp:txXfrm rot="-5400000">
        <a:off x="3072383" y="3373188"/>
        <a:ext cx="5421992" cy="739846"/>
      </dsp:txXfrm>
    </dsp:sp>
    <dsp:sp modelId="{653787B8-3C1F-6D43-AECB-4529047386F0}">
      <dsp:nvSpPr>
        <dsp:cNvPr id="0" name=""/>
        <dsp:cNvSpPr/>
      </dsp:nvSpPr>
      <dsp:spPr>
        <a:xfrm>
          <a:off x="0" y="3230677"/>
          <a:ext cx="3072384" cy="1024867"/>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kern="1200" dirty="0" smtClean="0">
              <a:solidFill>
                <a:srgbClr val="FFFFFF"/>
              </a:solidFill>
              <a:latin typeface="+mn-lt"/>
            </a:rPr>
            <a:t>Management-level</a:t>
          </a:r>
          <a:endParaRPr lang="en-US" sz="2400" b="0" kern="1200" dirty="0">
            <a:solidFill>
              <a:srgbClr val="FFFFFF"/>
            </a:solidFill>
            <a:latin typeface="+mn-lt"/>
          </a:endParaRPr>
        </a:p>
      </dsp:txBody>
      <dsp:txXfrm>
        <a:off x="50030" y="3280707"/>
        <a:ext cx="2972324" cy="924807"/>
      </dsp:txXfrm>
    </dsp:sp>
    <dsp:sp modelId="{88CA45E8-757E-B340-B09A-BA4DB7923BE9}">
      <dsp:nvSpPr>
        <dsp:cNvPr id="0" name=""/>
        <dsp:cNvSpPr/>
      </dsp:nvSpPr>
      <dsp:spPr>
        <a:xfrm rot="5400000">
          <a:off x="5393444" y="2088214"/>
          <a:ext cx="819894" cy="5462016"/>
        </a:xfrm>
        <a:prstGeom prst="round2SameRect">
          <a:avLst/>
        </a:prstGeom>
        <a:solidFill>
          <a:schemeClr val="accent3">
            <a:lumMod val="40000"/>
            <a:lumOff val="60000"/>
            <a:alpha val="90000"/>
          </a:schemeClr>
        </a:solidFill>
        <a:ln w="222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Risk management goals, measurement, leadership</a:t>
          </a:r>
          <a:endParaRPr lang="en-US" sz="2100" b="0" kern="1200" dirty="0">
            <a:latin typeface="+mn-lt"/>
          </a:endParaRPr>
        </a:p>
      </dsp:txBody>
      <dsp:txXfrm rot="-5400000">
        <a:off x="3072383" y="4449299"/>
        <a:ext cx="5421992" cy="739846"/>
      </dsp:txXfrm>
    </dsp:sp>
    <dsp:sp modelId="{29554AFD-FB2D-D548-BD8A-6EF34B6F3E0D}">
      <dsp:nvSpPr>
        <dsp:cNvPr id="0" name=""/>
        <dsp:cNvSpPr/>
      </dsp:nvSpPr>
      <dsp:spPr>
        <a:xfrm>
          <a:off x="0" y="4306788"/>
          <a:ext cx="3072384" cy="1024867"/>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kern="1200" dirty="0" smtClean="0">
              <a:solidFill>
                <a:srgbClr val="FFFFFF"/>
              </a:solidFill>
              <a:latin typeface="+mn-lt"/>
            </a:rPr>
            <a:t>Executive-level</a:t>
          </a:r>
          <a:endParaRPr lang="en-US" sz="2400" b="0" kern="1200" dirty="0">
            <a:solidFill>
              <a:srgbClr val="FFFFFF"/>
            </a:solidFill>
            <a:latin typeface="+mn-lt"/>
          </a:endParaRPr>
        </a:p>
      </dsp:txBody>
      <dsp:txXfrm>
        <a:off x="50030" y="4356818"/>
        <a:ext cx="2972324" cy="9248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96489-A11A-CA4F-863C-4EBE1AE1AB99}">
      <dsp:nvSpPr>
        <dsp:cNvPr id="0" name=""/>
        <dsp:cNvSpPr/>
      </dsp:nvSpPr>
      <dsp:spPr>
        <a:xfrm>
          <a:off x="0" y="701272"/>
          <a:ext cx="8229600" cy="15435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latin typeface="+mn-lt"/>
            </a:rPr>
            <a:t>Ensure that employees, contractors, and third-party users are aware of information security threats and concerns and their responsibilities and liabilities with regard to information security</a:t>
          </a:r>
          <a:endParaRPr lang="en-US" sz="1400" kern="1200" dirty="0">
            <a:latin typeface="+mn-lt"/>
          </a:endParaRPr>
        </a:p>
        <a:p>
          <a:pPr marL="114300" lvl="1" indent="-114300" algn="l" defTabSz="622300" rtl="0">
            <a:lnSpc>
              <a:spcPct val="90000"/>
            </a:lnSpc>
            <a:spcBef>
              <a:spcPct val="0"/>
            </a:spcBef>
            <a:spcAft>
              <a:spcPct val="15000"/>
            </a:spcAft>
            <a:buChar char="••"/>
          </a:pPr>
          <a:r>
            <a:rPr lang="en-US" sz="1400" kern="1200" dirty="0" smtClean="0">
              <a:latin typeface="+mn-lt"/>
            </a:rPr>
            <a:t>Are equipped to support the organizational security policy in their work</a:t>
          </a:r>
          <a:endParaRPr lang="en-US" sz="1400" kern="1200" dirty="0">
            <a:latin typeface="+mn-lt"/>
          </a:endParaRPr>
        </a:p>
        <a:p>
          <a:pPr marL="114300" lvl="1" indent="-114300" algn="l" defTabSz="622300" rtl="0">
            <a:lnSpc>
              <a:spcPct val="90000"/>
            </a:lnSpc>
            <a:spcBef>
              <a:spcPct val="0"/>
            </a:spcBef>
            <a:spcAft>
              <a:spcPct val="15000"/>
            </a:spcAft>
            <a:buChar char="••"/>
          </a:pPr>
          <a:r>
            <a:rPr lang="en-US" sz="1400" kern="1200" dirty="0" smtClean="0">
              <a:latin typeface="+mn-lt"/>
            </a:rPr>
            <a:t>Reduce the risk of human error</a:t>
          </a:r>
          <a:endParaRPr lang="en-US" sz="1400" kern="1200" dirty="0">
            <a:latin typeface="+mn-lt"/>
          </a:endParaRPr>
        </a:p>
      </dsp:txBody>
      <dsp:txXfrm>
        <a:off x="0" y="701272"/>
        <a:ext cx="8229600" cy="1543500"/>
      </dsp:txXfrm>
    </dsp:sp>
    <dsp:sp modelId="{0EAFDEAC-FBE3-274E-B16B-A3CFF1541B1D}">
      <dsp:nvSpPr>
        <dsp:cNvPr id="0" name=""/>
        <dsp:cNvSpPr/>
      </dsp:nvSpPr>
      <dsp:spPr>
        <a:xfrm>
          <a:off x="411480" y="105012"/>
          <a:ext cx="5760720" cy="80289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US" sz="2000" kern="1200" dirty="0" smtClean="0">
              <a:latin typeface="+mn-lt"/>
            </a:rPr>
            <a:t>Objectives with respect to current employees: </a:t>
          </a:r>
          <a:endParaRPr lang="en-US" sz="2000" kern="1200" dirty="0">
            <a:latin typeface="+mn-lt"/>
          </a:endParaRPr>
        </a:p>
      </dsp:txBody>
      <dsp:txXfrm>
        <a:off x="450674" y="144206"/>
        <a:ext cx="5682332" cy="724511"/>
      </dsp:txXfrm>
    </dsp:sp>
    <dsp:sp modelId="{1F7463D5-3BDF-BF4A-8647-F317A2369F11}">
      <dsp:nvSpPr>
        <dsp:cNvPr id="0" name=""/>
        <dsp:cNvSpPr/>
      </dsp:nvSpPr>
      <dsp:spPr>
        <a:xfrm>
          <a:off x="0" y="2903977"/>
          <a:ext cx="8229600" cy="859950"/>
        </a:xfrm>
        <a:prstGeom prst="rect">
          <a:avLst/>
        </a:prstGeom>
        <a:solidFill>
          <a:schemeClr val="lt1">
            <a:alpha val="90000"/>
            <a:hueOff val="0"/>
            <a:satOff val="0"/>
            <a:lumOff val="0"/>
            <a:alphaOff val="0"/>
          </a:schemeClr>
        </a:solidFill>
        <a:ln w="9525" cap="flat" cmpd="sng" algn="ctr">
          <a:solidFill>
            <a:schemeClr val="accent6">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latin typeface="+mn-lt"/>
            </a:rPr>
            <a:t>A comprehensive security policy document</a:t>
          </a:r>
          <a:endParaRPr lang="en-US" sz="1400" kern="1200" dirty="0">
            <a:latin typeface="+mn-lt"/>
          </a:endParaRPr>
        </a:p>
        <a:p>
          <a:pPr marL="114300" lvl="1" indent="-114300" algn="l" defTabSz="622300" rtl="0">
            <a:lnSpc>
              <a:spcPct val="90000"/>
            </a:lnSpc>
            <a:spcBef>
              <a:spcPct val="0"/>
            </a:spcBef>
            <a:spcAft>
              <a:spcPct val="15000"/>
            </a:spcAft>
            <a:buChar char="••"/>
          </a:pPr>
          <a:r>
            <a:rPr lang="en-US" sz="1400" kern="1200" dirty="0" smtClean="0">
              <a:latin typeface="+mn-lt"/>
            </a:rPr>
            <a:t>An ongoing awareness and training program</a:t>
          </a:r>
          <a:endParaRPr lang="en-US" sz="1400" kern="1200" dirty="0">
            <a:latin typeface="+mn-lt"/>
          </a:endParaRPr>
        </a:p>
      </dsp:txBody>
      <dsp:txXfrm>
        <a:off x="0" y="2903977"/>
        <a:ext cx="8229600" cy="859950"/>
      </dsp:txXfrm>
    </dsp:sp>
    <dsp:sp modelId="{6AC50F89-3853-F143-B350-92B3A3CF23D7}">
      <dsp:nvSpPr>
        <dsp:cNvPr id="0" name=""/>
        <dsp:cNvSpPr/>
      </dsp:nvSpPr>
      <dsp:spPr>
        <a:xfrm>
          <a:off x="411480" y="2320372"/>
          <a:ext cx="5760720" cy="790245"/>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US" sz="2000" kern="1200" dirty="0" smtClean="0">
              <a:latin typeface="+mn-lt"/>
            </a:rPr>
            <a:t>Two essential elements of personnel security during employment are:</a:t>
          </a:r>
          <a:endParaRPr lang="en-US" sz="2000" kern="1200" dirty="0">
            <a:latin typeface="+mn-lt"/>
          </a:endParaRPr>
        </a:p>
      </dsp:txBody>
      <dsp:txXfrm>
        <a:off x="450057" y="2358949"/>
        <a:ext cx="5683566" cy="713091"/>
      </dsp:txXfrm>
    </dsp:sp>
    <dsp:sp modelId="{93E8A1A5-22E6-574E-8B1D-7D30BD758248}">
      <dsp:nvSpPr>
        <dsp:cNvPr id="0" name=""/>
        <dsp:cNvSpPr/>
      </dsp:nvSpPr>
      <dsp:spPr>
        <a:xfrm>
          <a:off x="0" y="4359677"/>
          <a:ext cx="8229600" cy="112455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latin typeface="+mn-lt"/>
            </a:rPr>
            <a:t>Least privilege</a:t>
          </a:r>
          <a:endParaRPr lang="en-US" sz="1400" kern="1200" dirty="0">
            <a:latin typeface="+mn-lt"/>
          </a:endParaRPr>
        </a:p>
        <a:p>
          <a:pPr marL="114300" lvl="1" indent="-114300" algn="l" defTabSz="622300" rtl="0">
            <a:lnSpc>
              <a:spcPct val="90000"/>
            </a:lnSpc>
            <a:spcBef>
              <a:spcPct val="0"/>
            </a:spcBef>
            <a:spcAft>
              <a:spcPct val="15000"/>
            </a:spcAft>
            <a:buChar char="••"/>
          </a:pPr>
          <a:r>
            <a:rPr lang="en-US" sz="1400" kern="1200" dirty="0" smtClean="0">
              <a:latin typeface="+mn-lt"/>
            </a:rPr>
            <a:t>Separation of duties</a:t>
          </a:r>
          <a:endParaRPr lang="en-US" sz="1400" kern="1200" dirty="0">
            <a:latin typeface="+mn-lt"/>
          </a:endParaRPr>
        </a:p>
        <a:p>
          <a:pPr marL="114300" lvl="1" indent="-114300" algn="l" defTabSz="622300" rtl="0">
            <a:lnSpc>
              <a:spcPct val="90000"/>
            </a:lnSpc>
            <a:spcBef>
              <a:spcPct val="0"/>
            </a:spcBef>
            <a:spcAft>
              <a:spcPct val="15000"/>
            </a:spcAft>
            <a:buChar char="••"/>
          </a:pPr>
          <a:r>
            <a:rPr lang="en-US" sz="1400" kern="1200" dirty="0" smtClean="0">
              <a:latin typeface="+mn-lt"/>
            </a:rPr>
            <a:t>Limited reliance on key employees</a:t>
          </a:r>
          <a:endParaRPr lang="en-US" sz="1400" kern="1200" dirty="0">
            <a:latin typeface="+mn-lt"/>
          </a:endParaRPr>
        </a:p>
      </dsp:txBody>
      <dsp:txXfrm>
        <a:off x="0" y="4359677"/>
        <a:ext cx="8229600" cy="1124550"/>
      </dsp:txXfrm>
    </dsp:sp>
    <dsp:sp modelId="{BA191CD7-053B-2C47-9BA2-46DE9A1122DC}">
      <dsp:nvSpPr>
        <dsp:cNvPr id="0" name=""/>
        <dsp:cNvSpPr/>
      </dsp:nvSpPr>
      <dsp:spPr>
        <a:xfrm>
          <a:off x="411480" y="3839527"/>
          <a:ext cx="5760720" cy="72679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US" sz="2000" kern="1200" dirty="0" smtClean="0">
              <a:latin typeface="+mn-lt"/>
            </a:rPr>
            <a:t>Security principles:</a:t>
          </a:r>
          <a:endParaRPr lang="en-US" sz="2000" kern="1200" dirty="0">
            <a:latin typeface="+mn-lt"/>
          </a:endParaRPr>
        </a:p>
      </dsp:txBody>
      <dsp:txXfrm>
        <a:off x="446959" y="3875006"/>
        <a:ext cx="5689762" cy="6558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59ABB-ACD8-4044-9D30-03F09608E3A2}">
      <dsp:nvSpPr>
        <dsp:cNvPr id="0" name=""/>
        <dsp:cNvSpPr/>
      </dsp:nvSpPr>
      <dsp:spPr>
        <a:xfrm>
          <a:off x="0" y="35852"/>
          <a:ext cx="7128792" cy="711029"/>
        </a:xfrm>
        <a:prstGeom prst="rect">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latin typeface="+mn-lt"/>
              <a:ea typeface="+mn-ea"/>
              <a:cs typeface="+mn-cs"/>
            </a:rPr>
            <a:t>Critical actions:</a:t>
          </a:r>
          <a:endParaRPr lang="en-US" sz="2800" kern="1200" dirty="0">
            <a:solidFill>
              <a:schemeClr val="bg1"/>
            </a:solidFill>
            <a:latin typeface="+mn-lt"/>
          </a:endParaRPr>
        </a:p>
      </dsp:txBody>
      <dsp:txXfrm>
        <a:off x="0" y="35852"/>
        <a:ext cx="7128792" cy="711029"/>
      </dsp:txXfrm>
    </dsp:sp>
    <dsp:sp modelId="{CC7208FD-96DF-6548-8BBF-0DFB79AE571C}">
      <dsp:nvSpPr>
        <dsp:cNvPr id="0" name=""/>
        <dsp:cNvSpPr/>
      </dsp:nvSpPr>
      <dsp:spPr>
        <a:xfrm>
          <a:off x="0" y="746881"/>
          <a:ext cx="7128792" cy="2239920"/>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latin typeface="+mn-lt"/>
              <a:ea typeface="+mn-ea"/>
            </a:rPr>
            <a:t>Remove name from all authorized access lists</a:t>
          </a:r>
        </a:p>
        <a:p>
          <a:pPr marL="171450" lvl="1" indent="-171450" algn="l" defTabSz="755650">
            <a:lnSpc>
              <a:spcPct val="90000"/>
            </a:lnSpc>
            <a:spcBef>
              <a:spcPct val="0"/>
            </a:spcBef>
            <a:spcAft>
              <a:spcPct val="15000"/>
            </a:spcAft>
            <a:buChar char="••"/>
          </a:pPr>
          <a:r>
            <a:rPr lang="en-US" sz="1700" kern="1200" dirty="0" smtClean="0">
              <a:latin typeface="+mn-lt"/>
              <a:ea typeface="+mn-ea"/>
            </a:rPr>
            <a:t>Inform guards that ex-employee general access is not allowed</a:t>
          </a:r>
        </a:p>
        <a:p>
          <a:pPr marL="171450" lvl="1" indent="-171450" algn="l" defTabSz="755650">
            <a:lnSpc>
              <a:spcPct val="90000"/>
            </a:lnSpc>
            <a:spcBef>
              <a:spcPct val="0"/>
            </a:spcBef>
            <a:spcAft>
              <a:spcPct val="15000"/>
            </a:spcAft>
            <a:buChar char="••"/>
          </a:pPr>
          <a:r>
            <a:rPr lang="en-US" sz="1700" kern="1200" dirty="0" smtClean="0">
              <a:latin typeface="+mn-lt"/>
              <a:ea typeface="+mn-ea"/>
            </a:rPr>
            <a:t>Remove personal access codes, change physical locks and lock combinations, reprogram access card systems</a:t>
          </a:r>
        </a:p>
        <a:p>
          <a:pPr marL="171450" lvl="1" indent="-171450" algn="l" defTabSz="755650">
            <a:lnSpc>
              <a:spcPct val="90000"/>
            </a:lnSpc>
            <a:spcBef>
              <a:spcPct val="0"/>
            </a:spcBef>
            <a:spcAft>
              <a:spcPct val="15000"/>
            </a:spcAft>
            <a:buChar char="••"/>
          </a:pPr>
          <a:r>
            <a:rPr lang="en-US" sz="1700" kern="1200" dirty="0" smtClean="0">
              <a:latin typeface="+mn-lt"/>
              <a:ea typeface="+mn-ea"/>
            </a:rPr>
            <a:t>Recover all assets, including employee ID, portable USB storage devices, documents, and equipment</a:t>
          </a:r>
        </a:p>
        <a:p>
          <a:pPr marL="171450" lvl="1" indent="-171450" algn="l" defTabSz="755650">
            <a:lnSpc>
              <a:spcPct val="90000"/>
            </a:lnSpc>
            <a:spcBef>
              <a:spcPct val="0"/>
            </a:spcBef>
            <a:spcAft>
              <a:spcPct val="15000"/>
            </a:spcAft>
            <a:buChar char="••"/>
          </a:pPr>
          <a:r>
            <a:rPr lang="en-US" sz="1700" kern="1200" dirty="0" smtClean="0">
              <a:latin typeface="+mn-lt"/>
              <a:ea typeface="+mn-ea"/>
            </a:rPr>
            <a:t>Notify by memo or e-mail appropriate departments</a:t>
          </a:r>
        </a:p>
      </dsp:txBody>
      <dsp:txXfrm>
        <a:off x="0" y="746881"/>
        <a:ext cx="7128792" cy="2239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BEE1E-A240-5C43-A0C2-CC2B340F021F}">
      <dsp:nvSpPr>
        <dsp:cNvPr id="0" name=""/>
        <dsp:cNvSpPr/>
      </dsp:nvSpPr>
      <dsp:spPr>
        <a:xfrm>
          <a:off x="2560" y="420181"/>
          <a:ext cx="2031248" cy="1218748"/>
        </a:xfrm>
        <a:prstGeom prst="rect">
          <a:avLst/>
        </a:prstGeom>
        <a:solidFill>
          <a:schemeClr val="tx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Business use only</a:t>
          </a:r>
          <a:endParaRPr lang="en-US" sz="2200" kern="1200" dirty="0">
            <a:solidFill>
              <a:schemeClr val="bg1"/>
            </a:solidFill>
          </a:endParaRPr>
        </a:p>
      </dsp:txBody>
      <dsp:txXfrm>
        <a:off x="2560" y="420181"/>
        <a:ext cx="2031248" cy="1218748"/>
      </dsp:txXfrm>
    </dsp:sp>
    <dsp:sp modelId="{38DDFE71-9191-ED44-9FF6-45AD705935AC}">
      <dsp:nvSpPr>
        <dsp:cNvPr id="0" name=""/>
        <dsp:cNvSpPr/>
      </dsp:nvSpPr>
      <dsp:spPr>
        <a:xfrm>
          <a:off x="2236933" y="420181"/>
          <a:ext cx="2031248" cy="1218748"/>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Policy scope</a:t>
          </a:r>
          <a:endParaRPr lang="en-US" sz="2200" kern="1200" dirty="0">
            <a:solidFill>
              <a:schemeClr val="bg1"/>
            </a:solidFill>
          </a:endParaRPr>
        </a:p>
      </dsp:txBody>
      <dsp:txXfrm>
        <a:off x="2236933" y="420181"/>
        <a:ext cx="2031248" cy="1218748"/>
      </dsp:txXfrm>
    </dsp:sp>
    <dsp:sp modelId="{6FA3B855-AE65-3042-99DE-FE72343073C4}">
      <dsp:nvSpPr>
        <dsp:cNvPr id="0" name=""/>
        <dsp:cNvSpPr/>
      </dsp:nvSpPr>
      <dsp:spPr>
        <a:xfrm>
          <a:off x="4471306" y="420181"/>
          <a:ext cx="2031248" cy="1218748"/>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Content ownership</a:t>
          </a:r>
          <a:endParaRPr lang="en-US" sz="2200" kern="1200" dirty="0">
            <a:solidFill>
              <a:schemeClr val="bg1"/>
            </a:solidFill>
          </a:endParaRPr>
        </a:p>
      </dsp:txBody>
      <dsp:txXfrm>
        <a:off x="4471306" y="420181"/>
        <a:ext cx="2031248" cy="1218748"/>
      </dsp:txXfrm>
    </dsp:sp>
    <dsp:sp modelId="{1FEF8A75-119E-EF4B-9651-02DB87BA3643}">
      <dsp:nvSpPr>
        <dsp:cNvPr id="0" name=""/>
        <dsp:cNvSpPr/>
      </dsp:nvSpPr>
      <dsp:spPr>
        <a:xfrm>
          <a:off x="6705679" y="420181"/>
          <a:ext cx="2031248" cy="1218748"/>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Privacy</a:t>
          </a:r>
          <a:endParaRPr lang="en-US" sz="2200" kern="1200" dirty="0">
            <a:solidFill>
              <a:schemeClr val="bg1"/>
            </a:solidFill>
          </a:endParaRPr>
        </a:p>
      </dsp:txBody>
      <dsp:txXfrm>
        <a:off x="6705679" y="420181"/>
        <a:ext cx="2031248" cy="1218748"/>
      </dsp:txXfrm>
    </dsp:sp>
    <dsp:sp modelId="{17E0F583-C92C-0743-9157-661C19B559E0}">
      <dsp:nvSpPr>
        <dsp:cNvPr id="0" name=""/>
        <dsp:cNvSpPr/>
      </dsp:nvSpPr>
      <dsp:spPr>
        <a:xfrm>
          <a:off x="2560" y="1842055"/>
          <a:ext cx="2031248" cy="1218748"/>
        </a:xfrm>
        <a:prstGeom prst="rect">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Standard of conduct</a:t>
          </a:r>
          <a:endParaRPr lang="en-US" sz="2200" kern="1200" dirty="0">
            <a:solidFill>
              <a:schemeClr val="bg1"/>
            </a:solidFill>
          </a:endParaRPr>
        </a:p>
      </dsp:txBody>
      <dsp:txXfrm>
        <a:off x="2560" y="1842055"/>
        <a:ext cx="2031248" cy="1218748"/>
      </dsp:txXfrm>
    </dsp:sp>
    <dsp:sp modelId="{23FF4E82-DDE2-134A-ADEB-0E78B2351587}">
      <dsp:nvSpPr>
        <dsp:cNvPr id="0" name=""/>
        <dsp:cNvSpPr/>
      </dsp:nvSpPr>
      <dsp:spPr>
        <a:xfrm>
          <a:off x="2236933" y="1842055"/>
          <a:ext cx="2031248" cy="1218748"/>
        </a:xfrm>
        <a:prstGeom prst="rect">
          <a:avLst/>
        </a:prstGeom>
        <a:solidFill>
          <a:schemeClr val="tx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Reasonable personal use</a:t>
          </a:r>
          <a:endParaRPr lang="en-US" sz="2200" kern="1200" dirty="0">
            <a:solidFill>
              <a:schemeClr val="bg1"/>
            </a:solidFill>
          </a:endParaRPr>
        </a:p>
      </dsp:txBody>
      <dsp:txXfrm>
        <a:off x="2236933" y="1842055"/>
        <a:ext cx="2031248" cy="1218748"/>
      </dsp:txXfrm>
    </dsp:sp>
    <dsp:sp modelId="{F255D9E8-F2F8-1445-A3A8-BBC8A9D298EA}">
      <dsp:nvSpPr>
        <dsp:cNvPr id="0" name=""/>
        <dsp:cNvSpPr/>
      </dsp:nvSpPr>
      <dsp:spPr>
        <a:xfrm>
          <a:off x="4471306" y="1842055"/>
          <a:ext cx="2031248" cy="1218748"/>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Unlawful activity prohibited</a:t>
          </a:r>
          <a:endParaRPr lang="en-US" sz="2200" kern="1200" dirty="0">
            <a:solidFill>
              <a:schemeClr val="bg1"/>
            </a:solidFill>
          </a:endParaRPr>
        </a:p>
      </dsp:txBody>
      <dsp:txXfrm>
        <a:off x="4471306" y="1842055"/>
        <a:ext cx="2031248" cy="1218748"/>
      </dsp:txXfrm>
    </dsp:sp>
    <dsp:sp modelId="{4F092783-F91C-E145-BFC8-0FD9802208AD}">
      <dsp:nvSpPr>
        <dsp:cNvPr id="0" name=""/>
        <dsp:cNvSpPr/>
      </dsp:nvSpPr>
      <dsp:spPr>
        <a:xfrm>
          <a:off x="6705679" y="1842055"/>
          <a:ext cx="2031248" cy="1218748"/>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Security policy</a:t>
          </a:r>
          <a:endParaRPr lang="en-US" sz="2200" kern="1200" dirty="0">
            <a:solidFill>
              <a:schemeClr val="bg1"/>
            </a:solidFill>
          </a:endParaRPr>
        </a:p>
      </dsp:txBody>
      <dsp:txXfrm>
        <a:off x="6705679" y="1842055"/>
        <a:ext cx="2031248" cy="1218748"/>
      </dsp:txXfrm>
    </dsp:sp>
    <dsp:sp modelId="{67E779C9-68EF-8B43-A6A8-9D0A4F70CB5E}">
      <dsp:nvSpPr>
        <dsp:cNvPr id="0" name=""/>
        <dsp:cNvSpPr/>
      </dsp:nvSpPr>
      <dsp:spPr>
        <a:xfrm>
          <a:off x="1119746" y="3263929"/>
          <a:ext cx="2031248" cy="1218748"/>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Company policy</a:t>
          </a:r>
          <a:endParaRPr lang="en-US" sz="2200" kern="1200" dirty="0">
            <a:solidFill>
              <a:schemeClr val="bg1"/>
            </a:solidFill>
          </a:endParaRPr>
        </a:p>
      </dsp:txBody>
      <dsp:txXfrm>
        <a:off x="1119746" y="3263929"/>
        <a:ext cx="2031248" cy="1218748"/>
      </dsp:txXfrm>
    </dsp:sp>
    <dsp:sp modelId="{DED3FA3E-F116-7240-980C-5E379FCEBB5E}">
      <dsp:nvSpPr>
        <dsp:cNvPr id="0" name=""/>
        <dsp:cNvSpPr/>
      </dsp:nvSpPr>
      <dsp:spPr>
        <a:xfrm>
          <a:off x="3354119" y="3263929"/>
          <a:ext cx="2031248" cy="1218748"/>
        </a:xfrm>
        <a:prstGeom prst="rect">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Company rights</a:t>
          </a:r>
          <a:endParaRPr lang="en-US" sz="2200" kern="1200" dirty="0">
            <a:solidFill>
              <a:schemeClr val="bg1"/>
            </a:solidFill>
          </a:endParaRPr>
        </a:p>
      </dsp:txBody>
      <dsp:txXfrm>
        <a:off x="3354119" y="3263929"/>
        <a:ext cx="2031248" cy="1218748"/>
      </dsp:txXfrm>
    </dsp:sp>
    <dsp:sp modelId="{E51DE089-2D34-0142-946F-7CDEC038B1E0}">
      <dsp:nvSpPr>
        <dsp:cNvPr id="0" name=""/>
        <dsp:cNvSpPr/>
      </dsp:nvSpPr>
      <dsp:spPr>
        <a:xfrm>
          <a:off x="5588492" y="3263929"/>
          <a:ext cx="2031248" cy="1218748"/>
        </a:xfrm>
        <a:prstGeom prst="rect">
          <a:avLst/>
        </a:prstGeom>
        <a:solidFill>
          <a:schemeClr val="tx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Disciplinary action</a:t>
          </a:r>
          <a:endParaRPr lang="en-US" sz="2200" b="1" kern="1200" dirty="0">
            <a:solidFill>
              <a:schemeClr val="bg1"/>
            </a:solidFill>
          </a:endParaRPr>
        </a:p>
      </dsp:txBody>
      <dsp:txXfrm>
        <a:off x="5588492" y="3263929"/>
        <a:ext cx="2031248" cy="1218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338A6-74A0-2549-A8E5-44F69D0B2897}">
      <dsp:nvSpPr>
        <dsp:cNvPr id="0" name=""/>
        <dsp:cNvSpPr/>
      </dsp:nvSpPr>
      <dsp:spPr>
        <a:xfrm>
          <a:off x="0" y="0"/>
          <a:ext cx="8291264" cy="4238930"/>
        </a:xfrm>
        <a:prstGeom prst="roundRect">
          <a:avLst>
            <a:gd name="adj" fmla="val 10000"/>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b="1" kern="1200" dirty="0" smtClean="0"/>
            <a:t>CSIRTs are responsible for: </a:t>
          </a:r>
          <a:endParaRPr lang="en-US" sz="5000" kern="1200" dirty="0"/>
        </a:p>
      </dsp:txBody>
      <dsp:txXfrm>
        <a:off x="0" y="0"/>
        <a:ext cx="8291264" cy="1271679"/>
      </dsp:txXfrm>
    </dsp:sp>
    <dsp:sp modelId="{A68E2ECE-F499-634D-B8DF-A2E33594750B}">
      <dsp:nvSpPr>
        <dsp:cNvPr id="0" name=""/>
        <dsp:cNvSpPr/>
      </dsp:nvSpPr>
      <dsp:spPr>
        <a:xfrm>
          <a:off x="829126" y="1271782"/>
          <a:ext cx="6633011" cy="617521"/>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1"/>
              </a:solidFill>
            </a:rPr>
            <a:t>Rapidly detecting incidents</a:t>
          </a:r>
          <a:endParaRPr lang="en-US" sz="2400" b="1" kern="1200" dirty="0">
            <a:solidFill>
              <a:schemeClr val="bg1"/>
            </a:solidFill>
          </a:endParaRPr>
        </a:p>
      </dsp:txBody>
      <dsp:txXfrm>
        <a:off x="847213" y="1289869"/>
        <a:ext cx="6596837" cy="581347"/>
      </dsp:txXfrm>
    </dsp:sp>
    <dsp:sp modelId="{759B5C0C-F7AA-4F42-A7F9-258B1917D480}">
      <dsp:nvSpPr>
        <dsp:cNvPr id="0" name=""/>
        <dsp:cNvSpPr/>
      </dsp:nvSpPr>
      <dsp:spPr>
        <a:xfrm>
          <a:off x="829126" y="1984307"/>
          <a:ext cx="6633011" cy="617521"/>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1"/>
              </a:solidFill>
            </a:rPr>
            <a:t>Minimizing loss and destruction</a:t>
          </a:r>
          <a:endParaRPr lang="en-US" sz="2400" b="1" kern="1200" dirty="0">
            <a:solidFill>
              <a:schemeClr val="bg1"/>
            </a:solidFill>
          </a:endParaRPr>
        </a:p>
      </dsp:txBody>
      <dsp:txXfrm>
        <a:off x="847213" y="2002394"/>
        <a:ext cx="6596837" cy="581347"/>
      </dsp:txXfrm>
    </dsp:sp>
    <dsp:sp modelId="{662FD9F7-EC1B-304D-9980-4EA898D0A793}">
      <dsp:nvSpPr>
        <dsp:cNvPr id="0" name=""/>
        <dsp:cNvSpPr/>
      </dsp:nvSpPr>
      <dsp:spPr>
        <a:xfrm>
          <a:off x="829126" y="2696832"/>
          <a:ext cx="6633011" cy="617521"/>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1"/>
              </a:solidFill>
            </a:rPr>
            <a:t>Mitigating the weaknesses that were exploited </a:t>
          </a:r>
          <a:endParaRPr lang="en-US" sz="2400" kern="1200" dirty="0">
            <a:solidFill>
              <a:schemeClr val="bg1"/>
            </a:solidFill>
          </a:endParaRPr>
        </a:p>
      </dsp:txBody>
      <dsp:txXfrm>
        <a:off x="847213" y="2714919"/>
        <a:ext cx="6596837" cy="581347"/>
      </dsp:txXfrm>
    </dsp:sp>
    <dsp:sp modelId="{8CAB4951-D757-5845-B7B1-F111744DF20D}">
      <dsp:nvSpPr>
        <dsp:cNvPr id="0" name=""/>
        <dsp:cNvSpPr/>
      </dsp:nvSpPr>
      <dsp:spPr>
        <a:xfrm>
          <a:off x="829126" y="3409358"/>
          <a:ext cx="6633011" cy="617521"/>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1"/>
              </a:solidFill>
            </a:rPr>
            <a:t>Restoring computing services</a:t>
          </a:r>
          <a:endParaRPr lang="en-US" sz="2400" kern="1200" dirty="0">
            <a:solidFill>
              <a:schemeClr val="bg1"/>
            </a:solidFill>
          </a:endParaRPr>
        </a:p>
      </dsp:txBody>
      <dsp:txXfrm>
        <a:off x="847213" y="3427445"/>
        <a:ext cx="6596837" cy="5813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4729E-A953-3A4B-9C61-B55D55B68C27}">
      <dsp:nvSpPr>
        <dsp:cNvPr id="0" name=""/>
        <dsp:cNvSpPr/>
      </dsp:nvSpPr>
      <dsp:spPr>
        <a:xfrm>
          <a:off x="0" y="0"/>
          <a:ext cx="6995160" cy="1371600"/>
        </a:xfrm>
        <a:prstGeom prst="roundRect">
          <a:avLst>
            <a:gd name="adj" fmla="val 1000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000000"/>
              </a:solidFill>
              <a:latin typeface="+mn-lt"/>
            </a:rPr>
            <a:t>“Any action that threatens one or more of the classic security services of confidentiality, integrity, availability, accountability, authenticity, and reliability in a system”</a:t>
          </a:r>
          <a:endParaRPr lang="en-US" sz="1600" kern="1200" dirty="0">
            <a:solidFill>
              <a:srgbClr val="000000"/>
            </a:solidFill>
            <a:latin typeface="+mn-lt"/>
          </a:endParaRPr>
        </a:p>
      </dsp:txBody>
      <dsp:txXfrm>
        <a:off x="40173" y="40173"/>
        <a:ext cx="5515096" cy="1291254"/>
      </dsp:txXfrm>
    </dsp:sp>
    <dsp:sp modelId="{ADF505B3-2F86-3443-9A39-847B6DE86C46}">
      <dsp:nvSpPr>
        <dsp:cNvPr id="0" name=""/>
        <dsp:cNvSpPr/>
      </dsp:nvSpPr>
      <dsp:spPr>
        <a:xfrm>
          <a:off x="617219" y="1600199"/>
          <a:ext cx="6995160" cy="1371600"/>
        </a:xfrm>
        <a:prstGeom prst="roundRect">
          <a:avLst>
            <a:gd name="adj" fmla="val 1000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000000"/>
              </a:solidFill>
              <a:latin typeface="+mn-lt"/>
            </a:rPr>
            <a:t>Unauthorized access to a system</a:t>
          </a:r>
          <a:endParaRPr lang="en-US" sz="16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Accessing information not authorized to see</a:t>
          </a:r>
          <a:endParaRPr lang="en-US" sz="14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Passing information on to a person not authorized to see it</a:t>
          </a:r>
          <a:endParaRPr lang="en-US" sz="14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smtClean="0">
              <a:solidFill>
                <a:srgbClr val="000000"/>
              </a:solidFill>
              <a:latin typeface="+mn-lt"/>
            </a:rPr>
            <a:t>Attempting to circumvent the access mechanisms</a:t>
          </a:r>
          <a:endParaRPr lang="en-US" sz="14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Using another person’s password and user id</a:t>
          </a:r>
          <a:endParaRPr lang="en-US" sz="1400" kern="1200" dirty="0">
            <a:solidFill>
              <a:srgbClr val="000000"/>
            </a:solidFill>
            <a:latin typeface="+mn-lt"/>
          </a:endParaRPr>
        </a:p>
      </dsp:txBody>
      <dsp:txXfrm>
        <a:off x="657392" y="1640372"/>
        <a:ext cx="5406053" cy="1291254"/>
      </dsp:txXfrm>
    </dsp:sp>
    <dsp:sp modelId="{18F539C8-FDCA-7D4A-8D0D-049FA300EC42}">
      <dsp:nvSpPr>
        <dsp:cNvPr id="0" name=""/>
        <dsp:cNvSpPr/>
      </dsp:nvSpPr>
      <dsp:spPr>
        <a:xfrm>
          <a:off x="1234439" y="3200399"/>
          <a:ext cx="6995160" cy="1371600"/>
        </a:xfrm>
        <a:prstGeom prst="roundRect">
          <a:avLst>
            <a:gd name="adj" fmla="val 10000"/>
          </a:avLst>
        </a:prstGeom>
        <a:gradFill rotWithShape="0">
          <a:gsLst>
            <a:gs pos="0">
              <a:schemeClr val="accent6">
                <a:shade val="80000"/>
                <a:hueOff val="-347056"/>
                <a:satOff val="2632"/>
                <a:lumOff val="25223"/>
                <a:alphaOff val="0"/>
                <a:shade val="51000"/>
                <a:satMod val="130000"/>
              </a:schemeClr>
            </a:gs>
            <a:gs pos="80000">
              <a:schemeClr val="accent6">
                <a:shade val="80000"/>
                <a:hueOff val="-347056"/>
                <a:satOff val="2632"/>
                <a:lumOff val="25223"/>
                <a:alphaOff val="0"/>
                <a:shade val="93000"/>
                <a:satMod val="130000"/>
              </a:schemeClr>
            </a:gs>
            <a:gs pos="100000">
              <a:schemeClr val="accent6">
                <a:shade val="80000"/>
                <a:hueOff val="-347056"/>
                <a:satOff val="2632"/>
                <a:lumOff val="2522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latin typeface="+mn-lt"/>
            </a:rPr>
            <a:t>Unauthorized modification of information on the system</a:t>
          </a:r>
          <a:endParaRPr lang="en-US" sz="16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smtClean="0">
              <a:solidFill>
                <a:schemeClr val="bg1"/>
              </a:solidFill>
              <a:latin typeface="+mn-lt"/>
            </a:rPr>
            <a:t>Attempting to corrupt information that may be of value</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n-lt"/>
            </a:rPr>
            <a:t>Attempting to modify information without authority</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n-lt"/>
            </a:rPr>
            <a:t>Processing information in an unauthorized manner</a:t>
          </a:r>
          <a:endParaRPr lang="en-US" sz="1400" b="1" kern="1200" dirty="0">
            <a:solidFill>
              <a:schemeClr val="bg1"/>
            </a:solidFill>
            <a:latin typeface="+mn-lt"/>
          </a:endParaRPr>
        </a:p>
      </dsp:txBody>
      <dsp:txXfrm>
        <a:off x="1274612" y="3240572"/>
        <a:ext cx="5406053" cy="1291254"/>
      </dsp:txXfrm>
    </dsp:sp>
    <dsp:sp modelId="{09AF3637-2883-C648-BA56-9636C9E4E67A}">
      <dsp:nvSpPr>
        <dsp:cNvPr id="0" name=""/>
        <dsp:cNvSpPr/>
      </dsp:nvSpPr>
      <dsp:spPr>
        <a:xfrm>
          <a:off x="6103619" y="1040130"/>
          <a:ext cx="891540" cy="891540"/>
        </a:xfrm>
        <a:prstGeom prst="downArrow">
          <a:avLst>
            <a:gd name="adj1" fmla="val 55000"/>
            <a:gd name="adj2" fmla="val 45000"/>
          </a:avLst>
        </a:prstGeom>
        <a:solidFill>
          <a:schemeClr val="accent3">
            <a:lumMod val="75000"/>
            <a:alpha val="9000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304215" y="1040130"/>
        <a:ext cx="490348" cy="670884"/>
      </dsp:txXfrm>
    </dsp:sp>
    <dsp:sp modelId="{CAF7CD3D-2A09-2041-9864-B796DF35A9F2}">
      <dsp:nvSpPr>
        <dsp:cNvPr id="0" name=""/>
        <dsp:cNvSpPr/>
      </dsp:nvSpPr>
      <dsp:spPr>
        <a:xfrm>
          <a:off x="6720839" y="2631186"/>
          <a:ext cx="891540" cy="891540"/>
        </a:xfrm>
        <a:prstGeom prst="downArrow">
          <a:avLst>
            <a:gd name="adj1" fmla="val 55000"/>
            <a:gd name="adj2" fmla="val 45000"/>
          </a:avLst>
        </a:prstGeom>
        <a:solidFill>
          <a:schemeClr val="accent5">
            <a:lumMod val="75000"/>
            <a:alpha val="9000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921435" y="2631186"/>
        <a:ext cx="490348" cy="6708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A62AB-BB51-8A43-845D-CF2D45B87C4A}">
      <dsp:nvSpPr>
        <dsp:cNvPr id="0" name=""/>
        <dsp:cNvSpPr/>
      </dsp:nvSpPr>
      <dsp:spPr>
        <a:xfrm rot="5400000">
          <a:off x="-412871" y="415974"/>
          <a:ext cx="2752479" cy="1926735"/>
        </a:xfrm>
        <a:prstGeom prst="chevron">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kern="1200" dirty="0" smtClean="0">
              <a:latin typeface="+mn-lt"/>
            </a:rPr>
            <a:t>Goal:</a:t>
          </a:r>
          <a:endParaRPr lang="en-US" sz="1700" b="1" kern="1200" dirty="0">
            <a:latin typeface="+mn-lt"/>
          </a:endParaRPr>
        </a:p>
      </dsp:txBody>
      <dsp:txXfrm rot="-5400000">
        <a:off x="2" y="966470"/>
        <a:ext cx="1926735" cy="825744"/>
      </dsp:txXfrm>
    </dsp:sp>
    <dsp:sp modelId="{B4327043-D261-BD47-9D32-8C643DE3A1FA}">
      <dsp:nvSpPr>
        <dsp:cNvPr id="0" name=""/>
        <dsp:cNvSpPr/>
      </dsp:nvSpPr>
      <dsp:spPr>
        <a:xfrm rot="5400000">
          <a:off x="4183611" y="-2253773"/>
          <a:ext cx="1789111" cy="6302864"/>
        </a:xfrm>
        <a:prstGeom prst="round2SameRect">
          <a:avLst/>
        </a:prstGeom>
        <a:solidFill>
          <a:schemeClr val="accent5">
            <a:lumMod val="40000"/>
            <a:lumOff val="6000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ts val="852"/>
            </a:spcAft>
            <a:buChar char="••"/>
          </a:pPr>
          <a:r>
            <a:rPr lang="en-US" sz="1400" b="1" kern="1200" dirty="0" smtClean="0">
              <a:latin typeface="+mn-lt"/>
            </a:rPr>
            <a:t>Ensure that all information destined for the incident handling service is channeled through a single focal point</a:t>
          </a:r>
          <a:endParaRPr lang="en-US" sz="1400" b="1" kern="1200" dirty="0">
            <a:latin typeface="+mn-lt"/>
          </a:endParaRPr>
        </a:p>
        <a:p>
          <a:pPr marL="114300" lvl="1" indent="-114300" algn="l" defTabSz="622300" rtl="0">
            <a:lnSpc>
              <a:spcPct val="90000"/>
            </a:lnSpc>
            <a:spcBef>
              <a:spcPct val="0"/>
            </a:spcBef>
            <a:spcAft>
              <a:spcPts val="852"/>
            </a:spcAft>
            <a:buChar char="••"/>
          </a:pPr>
          <a:r>
            <a:rPr lang="en-US" sz="1400" b="1" kern="1200" dirty="0" smtClean="0">
              <a:latin typeface="+mn-lt"/>
            </a:rPr>
            <a:t>Commonly achieved by advertising the triage function as the single point of contact for the whole incident handling service</a:t>
          </a:r>
          <a:endParaRPr lang="en-US" sz="1400" b="1" kern="1200" dirty="0">
            <a:latin typeface="+mn-lt"/>
          </a:endParaRPr>
        </a:p>
      </dsp:txBody>
      <dsp:txXfrm rot="-5400000">
        <a:off x="1926735" y="90440"/>
        <a:ext cx="6215527" cy="1614437"/>
      </dsp:txXfrm>
    </dsp:sp>
    <dsp:sp modelId="{7CE2FA26-0A09-9E43-A90B-B996B038CF1C}">
      <dsp:nvSpPr>
        <dsp:cNvPr id="0" name=""/>
        <dsp:cNvSpPr/>
      </dsp:nvSpPr>
      <dsp:spPr>
        <a:xfrm rot="5400000">
          <a:off x="-412871" y="2886489"/>
          <a:ext cx="2752479" cy="1926735"/>
        </a:xfrm>
        <a:prstGeom prst="chevron">
          <a:avLst/>
        </a:prstGeom>
        <a:solidFill>
          <a:schemeClr val="accent3">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kern="1200" dirty="0" smtClean="0">
              <a:latin typeface="+mn-lt"/>
            </a:rPr>
            <a:t>Responds to incoming information by:</a:t>
          </a:r>
          <a:endParaRPr lang="en-US" sz="1700" b="1" kern="1200" dirty="0">
            <a:latin typeface="+mn-lt"/>
          </a:endParaRPr>
        </a:p>
      </dsp:txBody>
      <dsp:txXfrm rot="-5400000">
        <a:off x="2" y="3436985"/>
        <a:ext cx="1926735" cy="825744"/>
      </dsp:txXfrm>
    </dsp:sp>
    <dsp:sp modelId="{6EB62BD5-2404-F24C-AA22-188B2BB91BEA}">
      <dsp:nvSpPr>
        <dsp:cNvPr id="0" name=""/>
        <dsp:cNvSpPr/>
      </dsp:nvSpPr>
      <dsp:spPr>
        <a:xfrm rot="5400000">
          <a:off x="4183611" y="216741"/>
          <a:ext cx="1789111" cy="6302864"/>
        </a:xfrm>
        <a:prstGeom prst="round2SameRect">
          <a:avLst/>
        </a:prstGeom>
        <a:solidFill>
          <a:schemeClr val="accent3">
            <a:lumMod val="60000"/>
            <a:lumOff val="4000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ts val="852"/>
            </a:spcAft>
            <a:buChar char="••"/>
          </a:pPr>
          <a:r>
            <a:rPr lang="en-US" sz="1400" b="1" kern="1200" dirty="0" smtClean="0">
              <a:latin typeface="+mn-lt"/>
            </a:rPr>
            <a:t>Requesting additional information in order to categorize the incident</a:t>
          </a:r>
          <a:endParaRPr lang="en-US" sz="1400" b="1" kern="1200" dirty="0">
            <a:latin typeface="+mn-lt"/>
          </a:endParaRPr>
        </a:p>
        <a:p>
          <a:pPr marL="114300" lvl="1" indent="-114300" algn="l" defTabSz="622300" rtl="0">
            <a:lnSpc>
              <a:spcPct val="90000"/>
            </a:lnSpc>
            <a:spcBef>
              <a:spcPct val="0"/>
            </a:spcBef>
            <a:spcAft>
              <a:spcPts val="852"/>
            </a:spcAft>
            <a:buChar char="••"/>
          </a:pPr>
          <a:r>
            <a:rPr lang="en-US" sz="1400" b="1" kern="1200" dirty="0" smtClean="0">
              <a:latin typeface="+mn-lt"/>
            </a:rPr>
            <a:t>Notifying the various parts of the enterprise or constituency about the vulnerability and shares information about how to fix or mitigate the vulnerability</a:t>
          </a:r>
          <a:endParaRPr lang="en-US" sz="1400" b="1" kern="1200" dirty="0">
            <a:latin typeface="+mn-lt"/>
          </a:endParaRPr>
        </a:p>
        <a:p>
          <a:pPr marL="114300" lvl="1" indent="-114300" algn="l" defTabSz="622300" rtl="0">
            <a:lnSpc>
              <a:spcPct val="90000"/>
            </a:lnSpc>
            <a:spcBef>
              <a:spcPct val="0"/>
            </a:spcBef>
            <a:spcAft>
              <a:spcPts val="852"/>
            </a:spcAft>
            <a:buChar char="••"/>
          </a:pPr>
          <a:r>
            <a:rPr lang="en-US" sz="1400" b="1" kern="1200" dirty="0" smtClean="0">
              <a:latin typeface="+mn-lt"/>
            </a:rPr>
            <a:t>Identifies the incident as either new or part of an ongoing incident and passes this information on to the incident handling response function</a:t>
          </a:r>
          <a:endParaRPr lang="en-US" sz="1400" b="1" kern="1200" dirty="0">
            <a:latin typeface="+mn-lt"/>
          </a:endParaRPr>
        </a:p>
      </dsp:txBody>
      <dsp:txXfrm rot="-5400000">
        <a:off x="1926735" y="2560955"/>
        <a:ext cx="6215527" cy="1614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atin typeface="Arial" charset="0"/>
                <a:ea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atin typeface="Arial" charset="0"/>
                <a:ea typeface="ＭＳ Ｐゴシック" charset="-128"/>
              </a:defRPr>
            </a:lvl1pPr>
          </a:lstStyle>
          <a:p>
            <a:pPr>
              <a:defRPr/>
            </a:pPr>
            <a:fld id="{EE0A6C83-7AC1-4F82-9556-0D73E568D500}" type="datetimeFigureOut">
              <a:rPr lang="en-US"/>
              <a:pPr>
                <a:defRPr/>
              </a:pPr>
              <a:t>11/30/2017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atin typeface="Arial" charset="0"/>
                <a:ea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atin typeface="Arial" charset="0"/>
                <a:ea typeface="ＭＳ Ｐゴシック" charset="-128"/>
              </a:defRPr>
            </a:lvl1pPr>
          </a:lstStyle>
          <a:p>
            <a:pPr>
              <a:defRPr/>
            </a:pPr>
            <a:fld id="{20307247-A7CF-43EB-B1A2-D85554D950D3}" type="slidenum">
              <a:rPr lang="en-US"/>
              <a:pPr>
                <a:defRPr/>
              </a:pPr>
              <a:t>‹#›</a:t>
            </a:fld>
            <a:endParaRPr lang="en-US"/>
          </a:p>
        </p:txBody>
      </p:sp>
    </p:spTree>
    <p:extLst>
      <p:ext uri="{BB962C8B-B14F-4D97-AF65-F5344CB8AC3E}">
        <p14:creationId xmlns:p14="http://schemas.microsoft.com/office/powerpoint/2010/main" val="3620928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10" charset="0"/>
                <a:ea typeface="+mn-ea"/>
                <a:cs typeface="+mn-cs"/>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10" charset="0"/>
                <a:ea typeface="+mn-ea"/>
                <a:cs typeface="+mn-cs"/>
              </a:defRPr>
            </a:lvl1pPr>
          </a:lstStyle>
          <a:p>
            <a:pPr>
              <a:defRPr/>
            </a:pPr>
            <a:endParaRPr lang="en-AU"/>
          </a:p>
        </p:txBody>
      </p:sp>
      <p:sp>
        <p:nvSpPr>
          <p:cNvPr id="133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10" charset="0"/>
                <a:ea typeface="+mn-ea"/>
                <a:cs typeface="+mn-cs"/>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AD0E5080-A5DB-41D4-BD40-C5067B298CDA}" type="slidenum">
              <a:rPr lang="en-AU" altLang="x-none"/>
              <a:pPr>
                <a:defRPr/>
              </a:pPr>
              <a:t>‹#›</a:t>
            </a:fld>
            <a:endParaRPr lang="en-AU" altLang="x-none"/>
          </a:p>
        </p:txBody>
      </p:sp>
    </p:spTree>
    <p:extLst>
      <p:ext uri="{BB962C8B-B14F-4D97-AF65-F5344CB8AC3E}">
        <p14:creationId xmlns:p14="http://schemas.microsoft.com/office/powerpoint/2010/main" val="4071723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ea typeface="ＭＳ Ｐゴシック" panose="020B0600070205080204" pitchFamily="34" charset="-128"/>
              </a:rPr>
              <a:t>Lecture slides prepared for “Computer Security: Principles and Practice”, 4/e, by William Stallings and Lawrie Brown, Chapter 17 “Human Resources Security”.</a:t>
            </a:r>
            <a:endParaRPr lang="en-AU" altLang="en-US" smtClean="0">
              <a:latin typeface="Times New Roman" panose="02020603050405020304" pitchFamily="18" charset="0"/>
              <a:ea typeface="ＭＳ Ｐゴシック" panose="020B0600070205080204" pitchFamily="34" charset="-128"/>
            </a:endParaRPr>
          </a:p>
          <a:p>
            <a:endParaRPr lang="en-US" altLang="en-US" smtClean="0">
              <a:latin typeface="Times New Roman" panose="02020603050405020304" pitchFamily="18" charset="0"/>
              <a:ea typeface="ＭＳ Ｐゴシック" panose="020B0600070205080204" pitchFamily="34" charset="-128"/>
            </a:endParaRPr>
          </a:p>
          <a:p>
            <a:endParaRPr lang="en-US" altLang="en-US" smtClean="0">
              <a:latin typeface="Times New Roman" panose="02020603050405020304" pitchFamily="18" charset="0"/>
              <a:ea typeface="ＭＳ Ｐゴシック" panose="020B0600070205080204" pitchFamily="34" charset="-128"/>
            </a:endParaRP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t>
            </a:r>
            <a:endParaRPr lang="en-AU" altLang="en-US" smtClean="0">
              <a:latin typeface="Times New Roman" panose="02020603050405020304" pitchFamily="18" charset="0"/>
              <a:ea typeface="ＭＳ Ｐゴシック" panose="020B0600070205080204" pitchFamily="34" charset="-128"/>
            </a:endParaRPr>
          </a:p>
          <a:p>
            <a:endParaRPr lang="en-US" altLang="en-US" smtClean="0">
              <a:latin typeface="Times New Roman" panose="02020603050405020304" pitchFamily="18" charset="0"/>
              <a:ea typeface="ＭＳ Ｐゴシック" panose="020B0600070205080204" pitchFamily="34" charset="-128"/>
            </a:endParaRPr>
          </a:p>
          <a:p>
            <a:endParaRPr lang="en-US" altLang="en-US" smtClean="0">
              <a:latin typeface="Times New Roman" panose="02020603050405020304" pitchFamily="18" charset="0"/>
              <a:ea typeface="ＭＳ Ｐゴシック" panose="020B0600070205080204" pitchFamily="34" charset="-128"/>
            </a:endParaRPr>
          </a:p>
          <a:p>
            <a:endParaRPr lang="en-US" altLang="en-US" smtClean="0">
              <a:latin typeface="Times New Roman" panose="02020603050405020304" pitchFamily="18" charset="0"/>
              <a:ea typeface="ＭＳ Ｐゴシック" panose="020B0600070205080204" pitchFamily="34" charset="-128"/>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B624B74-13F3-4768-9CAB-9C7083EFD2FE}" type="slidenum">
              <a:rPr lang="en-AU" altLang="en-US"/>
              <a:pPr/>
              <a:t>1</a:t>
            </a:fld>
            <a:endParaRPr lang="en-AU" altLang="en-US"/>
          </a:p>
        </p:txBody>
      </p:sp>
    </p:spTree>
    <p:extLst>
      <p:ext uri="{BB962C8B-B14F-4D97-AF65-F5344CB8AC3E}">
        <p14:creationId xmlns:p14="http://schemas.microsoft.com/office/powerpoint/2010/main" val="302708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78EF9B-99E0-439B-BD42-0D42A833BABA}" type="slidenum">
              <a:rPr lang="en-AU" altLang="en-US">
                <a:latin typeface="Arial" panose="020B0604020202020204" pitchFamily="34" charset="0"/>
              </a:rPr>
              <a:pPr>
                <a:spcBef>
                  <a:spcPct val="0"/>
                </a:spcBef>
              </a:pPr>
              <a:t>10</a:t>
            </a:fld>
            <a:endParaRPr lang="en-AU" altLang="en-US">
              <a:latin typeface="Arial" panose="020B0604020202020204" pitchFamily="34" charset="0"/>
            </a:endParaRPr>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 security training program is designed to teach people the skills to perform</a:t>
            </a:r>
          </a:p>
          <a:p>
            <a:r>
              <a:rPr lang="en-US" altLang="en-US" smtClean="0">
                <a:latin typeface="Times New Roman" panose="02020603050405020304" pitchFamily="18" charset="0"/>
                <a:ea typeface="ＭＳ Ｐゴシック" panose="020B0600070205080204" pitchFamily="34" charset="-128"/>
              </a:rPr>
              <a:t>their IT-related tasks more securely. Training teaches </a:t>
            </a:r>
            <a:r>
              <a:rPr lang="en-US" altLang="en-US" i="1" smtClean="0">
                <a:latin typeface="Times New Roman" panose="02020603050405020304" pitchFamily="18" charset="0"/>
                <a:ea typeface="ＭＳ Ｐゴシック" panose="020B0600070205080204" pitchFamily="34" charset="-128"/>
              </a:rPr>
              <a:t>what </a:t>
            </a:r>
            <a:r>
              <a:rPr lang="en-US" altLang="en-US" smtClean="0">
                <a:latin typeface="Times New Roman" panose="02020603050405020304" pitchFamily="18" charset="0"/>
                <a:ea typeface="ＭＳ Ｐゴシック" panose="020B0600070205080204" pitchFamily="34" charset="-128"/>
              </a:rPr>
              <a:t>people should</a:t>
            </a:r>
          </a:p>
          <a:p>
            <a:r>
              <a:rPr lang="en-US" altLang="en-US" smtClean="0">
                <a:latin typeface="Times New Roman" panose="02020603050405020304" pitchFamily="18" charset="0"/>
                <a:ea typeface="ＭＳ Ｐゴシック" panose="020B0600070205080204" pitchFamily="34" charset="-128"/>
              </a:rPr>
              <a:t>do and </a:t>
            </a:r>
            <a:r>
              <a:rPr lang="en-US" altLang="en-US" i="1" smtClean="0">
                <a:latin typeface="Times New Roman" panose="02020603050405020304" pitchFamily="18" charset="0"/>
                <a:ea typeface="ＭＳ Ｐゴシック" panose="020B0600070205080204" pitchFamily="34" charset="-128"/>
              </a:rPr>
              <a:t>how </a:t>
            </a:r>
            <a:r>
              <a:rPr lang="en-US" altLang="en-US" smtClean="0">
                <a:latin typeface="Times New Roman" panose="02020603050405020304" pitchFamily="18" charset="0"/>
                <a:ea typeface="ＭＳ Ｐゴシック" panose="020B0600070205080204" pitchFamily="34" charset="-128"/>
              </a:rPr>
              <a:t>they should do it. Depending on the role of the user, training</a:t>
            </a:r>
          </a:p>
          <a:p>
            <a:r>
              <a:rPr lang="en-US" altLang="en-US" smtClean="0">
                <a:latin typeface="Times New Roman" panose="02020603050405020304" pitchFamily="18" charset="0"/>
                <a:ea typeface="ＭＳ Ｐゴシック" panose="020B0600070205080204" pitchFamily="34" charset="-128"/>
              </a:rPr>
              <a:t>encompasses a spectrum ranging from basic computer skills to more advanced</a:t>
            </a:r>
          </a:p>
          <a:p>
            <a:r>
              <a:rPr lang="en-US" altLang="en-US" smtClean="0">
                <a:latin typeface="Times New Roman" panose="02020603050405020304" pitchFamily="18" charset="0"/>
                <a:ea typeface="ＭＳ Ｐゴシック" panose="020B0600070205080204" pitchFamily="34" charset="-128"/>
              </a:rPr>
              <a:t>specialized skills.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For general users, training focuses on good computer security practices,</a:t>
            </a:r>
          </a:p>
          <a:p>
            <a:r>
              <a:rPr lang="en-US" altLang="en-US" smtClean="0">
                <a:latin typeface="Times New Roman" panose="02020603050405020304" pitchFamily="18" charset="0"/>
                <a:ea typeface="ＭＳ Ｐゴシック" panose="020B0600070205080204" pitchFamily="34" charset="-128"/>
              </a:rPr>
              <a:t>including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Protecting the physical area and equipment (e.g., locking doors, caring for</a:t>
            </a:r>
          </a:p>
          <a:p>
            <a:r>
              <a:rPr lang="en-US" altLang="en-US" smtClean="0">
                <a:latin typeface="Times New Roman" panose="02020603050405020304" pitchFamily="18" charset="0"/>
                <a:ea typeface="ＭＳ Ｐゴシック" panose="020B0600070205080204" pitchFamily="34" charset="-128"/>
              </a:rPr>
              <a:t>CD-ROMs and DVDs and portable USB storage devices)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Protecting passwords (if used) or other authentication data or tokens (e.g.,</a:t>
            </a:r>
          </a:p>
          <a:p>
            <a:r>
              <a:rPr lang="en-US" altLang="en-US" smtClean="0">
                <a:latin typeface="Times New Roman" panose="02020603050405020304" pitchFamily="18" charset="0"/>
                <a:ea typeface="ＭＳ Ｐゴシック" panose="020B0600070205080204" pitchFamily="34" charset="-128"/>
              </a:rPr>
              <a:t>never divulge PINs)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Reporting security violations or incidents (e.g., whom to call if a virus is</a:t>
            </a:r>
          </a:p>
          <a:p>
            <a:r>
              <a:rPr lang="en-US" altLang="en-US" smtClean="0">
                <a:latin typeface="Times New Roman" panose="02020603050405020304" pitchFamily="18" charset="0"/>
                <a:ea typeface="ＭＳ Ｐゴシック" panose="020B0600070205080204" pitchFamily="34" charset="-128"/>
              </a:rPr>
              <a:t>suspected)</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Identifying possibly suspicious phishing or spam emails and attachments, knowing</a:t>
            </a:r>
          </a:p>
          <a:p>
            <a:r>
              <a:rPr lang="en-US" altLang="en-US" smtClean="0">
                <a:latin typeface="Times New Roman" panose="02020603050405020304" pitchFamily="18" charset="0"/>
                <a:ea typeface="ＭＳ Ｐゴシック" panose="020B0600070205080204" pitchFamily="34" charset="-128"/>
              </a:rPr>
              <a:t>how to handle them, and who to contact for assistance</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Programmers, developers, and system maintainers </a:t>
            </a:r>
            <a:r>
              <a:rPr lang="en-US" altLang="en-US" smtClean="0">
                <a:latin typeface="Times New Roman" panose="02020603050405020304" pitchFamily="18" charset="0"/>
                <a:ea typeface="ＭＳ Ｐゴシック" panose="020B0600070205080204" pitchFamily="34" charset="-128"/>
              </a:rPr>
              <a:t>require more specialized</a:t>
            </a:r>
          </a:p>
          <a:p>
            <a:r>
              <a:rPr lang="en-US" altLang="en-US" smtClean="0">
                <a:latin typeface="Times New Roman" panose="02020603050405020304" pitchFamily="18" charset="0"/>
                <a:ea typeface="ＭＳ Ｐゴシック" panose="020B0600070205080204" pitchFamily="34" charset="-128"/>
              </a:rPr>
              <a:t>or advanced training. This category of employees is critical to establishing and</a:t>
            </a:r>
          </a:p>
          <a:p>
            <a:r>
              <a:rPr lang="en-US" altLang="en-US" smtClean="0">
                <a:latin typeface="Times New Roman" panose="02020603050405020304" pitchFamily="18" charset="0"/>
                <a:ea typeface="ＭＳ Ｐゴシック" panose="020B0600070205080204" pitchFamily="34" charset="-128"/>
              </a:rPr>
              <a:t>maintaining computer security. However, it is the rare programmer or developer</a:t>
            </a:r>
          </a:p>
          <a:p>
            <a:r>
              <a:rPr lang="en-US" altLang="en-US" smtClean="0">
                <a:latin typeface="Times New Roman" panose="02020603050405020304" pitchFamily="18" charset="0"/>
                <a:ea typeface="ＭＳ Ｐゴシック" panose="020B0600070205080204" pitchFamily="34" charset="-128"/>
              </a:rPr>
              <a:t>who understands how the software that he or she is building and maintaining can be</a:t>
            </a:r>
          </a:p>
          <a:p>
            <a:r>
              <a:rPr lang="en-US" altLang="en-US" smtClean="0">
                <a:latin typeface="Times New Roman" panose="02020603050405020304" pitchFamily="18" charset="0"/>
                <a:ea typeface="ＭＳ Ｐゴシック" panose="020B0600070205080204" pitchFamily="34" charset="-128"/>
              </a:rPr>
              <a:t>exploited. Typically, developers don’t build security into their applications and may</a:t>
            </a:r>
          </a:p>
          <a:p>
            <a:r>
              <a:rPr lang="en-US" altLang="en-US" smtClean="0">
                <a:latin typeface="Times New Roman" panose="02020603050405020304" pitchFamily="18" charset="0"/>
                <a:ea typeface="ＭＳ Ｐゴシック" panose="020B0600070205080204" pitchFamily="34" charset="-128"/>
              </a:rPr>
              <a:t>not know how to do so, and they resist criticism from security analysts. The training</a:t>
            </a:r>
          </a:p>
          <a:p>
            <a:r>
              <a:rPr lang="en-US" altLang="en-US" smtClean="0">
                <a:latin typeface="Times New Roman" panose="02020603050405020304" pitchFamily="18" charset="0"/>
                <a:ea typeface="ＭＳ Ｐゴシック" panose="020B0600070205080204" pitchFamily="34" charset="-128"/>
              </a:rPr>
              <a:t>objectives for this group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Develop a security mindset in the developer.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Show the developer how to build security into development life cycle, using</a:t>
            </a:r>
          </a:p>
          <a:p>
            <a:r>
              <a:rPr lang="en-US" altLang="en-US" smtClean="0">
                <a:latin typeface="Times New Roman" panose="02020603050405020304" pitchFamily="18" charset="0"/>
                <a:ea typeface="ＭＳ Ｐゴシック" panose="020B0600070205080204" pitchFamily="34" charset="-128"/>
              </a:rPr>
              <a:t>well-defined checkpoints.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Teach the developer how attackers exploit software and how to resist</a:t>
            </a:r>
          </a:p>
          <a:p>
            <a:r>
              <a:rPr lang="en-US" altLang="en-US" smtClean="0">
                <a:latin typeface="Times New Roman" panose="02020603050405020304" pitchFamily="18" charset="0"/>
                <a:ea typeface="ＭＳ Ｐゴシック" panose="020B0600070205080204" pitchFamily="34" charset="-128"/>
              </a:rPr>
              <a:t>attack.</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Provide analysts with a toolkit of specific attacks and principles with which to</a:t>
            </a:r>
          </a:p>
          <a:p>
            <a:r>
              <a:rPr lang="en-US" altLang="en-US" smtClean="0">
                <a:latin typeface="Times New Roman" panose="02020603050405020304" pitchFamily="18" charset="0"/>
                <a:ea typeface="ＭＳ Ｐゴシック" panose="020B0600070205080204" pitchFamily="34" charset="-128"/>
              </a:rPr>
              <a:t>interrogate systems.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Management-level </a:t>
            </a:r>
            <a:r>
              <a:rPr lang="en-US" altLang="en-US" smtClean="0">
                <a:latin typeface="Times New Roman" panose="02020603050405020304" pitchFamily="18" charset="0"/>
                <a:ea typeface="ＭＳ Ｐゴシック" panose="020B0600070205080204" pitchFamily="34" charset="-128"/>
              </a:rPr>
              <a:t>training should teach development managers how to make</a:t>
            </a:r>
          </a:p>
          <a:p>
            <a:r>
              <a:rPr lang="en-US" altLang="en-US" smtClean="0">
                <a:latin typeface="Times New Roman" panose="02020603050405020304" pitchFamily="18" charset="0"/>
                <a:ea typeface="ＭＳ Ｐゴシック" panose="020B0600070205080204" pitchFamily="34" charset="-128"/>
              </a:rPr>
              <a:t>trade-offs among risks, costs, and benefits involving security. The manager needs</a:t>
            </a:r>
          </a:p>
          <a:p>
            <a:r>
              <a:rPr lang="en-US" altLang="en-US" smtClean="0">
                <a:latin typeface="Times New Roman" panose="02020603050405020304" pitchFamily="18" charset="0"/>
                <a:ea typeface="ＭＳ Ｐゴシック" panose="020B0600070205080204" pitchFamily="34" charset="-128"/>
              </a:rPr>
              <a:t>to understand the development life cycle and the use of security checkpoints and</a:t>
            </a:r>
          </a:p>
          <a:p>
            <a:r>
              <a:rPr lang="en-US" altLang="en-US" smtClean="0">
                <a:latin typeface="Times New Roman" panose="02020603050405020304" pitchFamily="18" charset="0"/>
                <a:ea typeface="ＭＳ Ｐゴシック" panose="020B0600070205080204" pitchFamily="34" charset="-128"/>
              </a:rPr>
              <a:t>security evaluation techniques.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Executive-level </a:t>
            </a:r>
            <a:r>
              <a:rPr lang="en-US" altLang="en-US" smtClean="0">
                <a:latin typeface="Times New Roman" panose="02020603050405020304" pitchFamily="18" charset="0"/>
                <a:ea typeface="ＭＳ Ｐゴシック" panose="020B0600070205080204" pitchFamily="34" charset="-128"/>
              </a:rPr>
              <a:t>training must explain the difference between software</a:t>
            </a:r>
          </a:p>
          <a:p>
            <a:r>
              <a:rPr lang="en-US" altLang="en-US" smtClean="0">
                <a:latin typeface="Times New Roman" panose="02020603050405020304" pitchFamily="18" charset="0"/>
                <a:ea typeface="ＭＳ Ｐゴシック" panose="020B0600070205080204" pitchFamily="34" charset="-128"/>
              </a:rPr>
              <a:t>security and network security and, in particular, the pervasiveness of software</a:t>
            </a:r>
          </a:p>
          <a:p>
            <a:r>
              <a:rPr lang="en-US" altLang="en-US" smtClean="0">
                <a:latin typeface="Times New Roman" panose="02020603050405020304" pitchFamily="18" charset="0"/>
                <a:ea typeface="ＭＳ Ｐゴシック" panose="020B0600070205080204" pitchFamily="34" charset="-128"/>
              </a:rPr>
              <a:t>security issues. Executives need to develop an understanding of security risks</a:t>
            </a:r>
          </a:p>
          <a:p>
            <a:r>
              <a:rPr lang="en-US" altLang="en-US" smtClean="0">
                <a:latin typeface="Times New Roman" panose="02020603050405020304" pitchFamily="18" charset="0"/>
                <a:ea typeface="ＭＳ Ｐゴシック" panose="020B0600070205080204" pitchFamily="34" charset="-128"/>
              </a:rPr>
              <a:t>and costs. Executives need training on the development of risk management</a:t>
            </a:r>
          </a:p>
          <a:p>
            <a:r>
              <a:rPr lang="en-US" altLang="en-US" smtClean="0">
                <a:latin typeface="Times New Roman" panose="02020603050405020304" pitchFamily="18" charset="0"/>
                <a:ea typeface="ＭＳ Ｐゴシック" panose="020B0600070205080204" pitchFamily="34" charset="-128"/>
              </a:rPr>
              <a:t>goals, means of measurement, and the need to lead by example in the area of</a:t>
            </a:r>
          </a:p>
          <a:p>
            <a:r>
              <a:rPr lang="en-US" altLang="en-US" smtClean="0">
                <a:latin typeface="Times New Roman" panose="02020603050405020304" pitchFamily="18" charset="0"/>
                <a:ea typeface="ＭＳ Ｐゴシック" panose="020B0600070205080204" pitchFamily="34" charset="-128"/>
              </a:rPr>
              <a:t>security awareness.</a:t>
            </a:r>
          </a:p>
        </p:txBody>
      </p:sp>
    </p:spTree>
    <p:extLst>
      <p:ext uri="{BB962C8B-B14F-4D97-AF65-F5344CB8AC3E}">
        <p14:creationId xmlns:p14="http://schemas.microsoft.com/office/powerpoint/2010/main" val="46948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3662B4A-C758-4570-8BB0-5B03198D28A6}" type="slidenum">
              <a:rPr lang="en-AU" altLang="en-US">
                <a:latin typeface="Arial" panose="020B0604020202020204" pitchFamily="34" charset="0"/>
              </a:rPr>
              <a:pPr>
                <a:spcBef>
                  <a:spcPct val="0"/>
                </a:spcBef>
              </a:pPr>
              <a:t>11</a:t>
            </a:fld>
            <a:endParaRPr lang="en-AU" altLang="en-US">
              <a:latin typeface="Arial" panose="020B0604020202020204" pitchFamily="34" charset="0"/>
            </a:endParaRPr>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The most in-depth program is security education. This is targeted at security</a:t>
            </a:r>
          </a:p>
          <a:p>
            <a:r>
              <a:rPr lang="en-US" altLang="en-US" smtClean="0">
                <a:latin typeface="Times New Roman" panose="02020603050405020304" pitchFamily="18" charset="0"/>
                <a:ea typeface="ＭＳ Ｐゴシック" panose="020B0600070205080204" pitchFamily="34" charset="-128"/>
              </a:rPr>
              <a:t>professionals and those whose jobs require expertise in security. Security education</a:t>
            </a:r>
          </a:p>
          <a:p>
            <a:r>
              <a:rPr lang="en-US" altLang="en-US" smtClean="0">
                <a:latin typeface="Times New Roman" panose="02020603050405020304" pitchFamily="18" charset="0"/>
                <a:ea typeface="ＭＳ Ｐゴシック" panose="020B0600070205080204" pitchFamily="34" charset="-128"/>
              </a:rPr>
              <a:t>is normally outside the scope of most organization awareness and training programs.</a:t>
            </a:r>
          </a:p>
          <a:p>
            <a:r>
              <a:rPr lang="en-US" altLang="en-US" smtClean="0">
                <a:latin typeface="Times New Roman" panose="02020603050405020304" pitchFamily="18" charset="0"/>
                <a:ea typeface="ＭＳ Ｐゴシック" panose="020B0600070205080204" pitchFamily="34" charset="-128"/>
              </a:rPr>
              <a:t>It more properly fits into the category of employee career development programs.</a:t>
            </a:r>
          </a:p>
          <a:p>
            <a:r>
              <a:rPr lang="en-US" altLang="en-US" smtClean="0">
                <a:latin typeface="Times New Roman" panose="02020603050405020304" pitchFamily="18" charset="0"/>
                <a:ea typeface="ＭＳ Ｐゴシック" panose="020B0600070205080204" pitchFamily="34" charset="-128"/>
              </a:rPr>
              <a:t>Often, this type of education is provided by outside sources such as college courses</a:t>
            </a:r>
          </a:p>
          <a:p>
            <a:r>
              <a:rPr lang="en-US" altLang="en-US" smtClean="0">
                <a:latin typeface="Times New Roman" panose="02020603050405020304" pitchFamily="18" charset="0"/>
                <a:ea typeface="ＭＳ Ｐゴシック" panose="020B0600070205080204" pitchFamily="34" charset="-128"/>
              </a:rPr>
              <a:t>or specialized training programs.</a:t>
            </a:r>
            <a:endParaRPr lang="en-US" altLang="en-US" b="1"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8014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A79306D-FFCF-4CFD-81F9-EC68A12FE533}" type="slidenum">
              <a:rPr lang="en-AU" altLang="en-US">
                <a:latin typeface="Arial" panose="020B0604020202020204" pitchFamily="34" charset="0"/>
              </a:rPr>
              <a:pPr>
                <a:spcBef>
                  <a:spcPct val="0"/>
                </a:spcBef>
              </a:pPr>
              <a:t>12</a:t>
            </a:fld>
            <a:endParaRPr lang="en-AU" altLang="en-US">
              <a:latin typeface="Arial" panose="020B0604020202020204" pitchFamily="34" charset="0"/>
            </a:endParaRPr>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This section deals with personnel security: hiring, training, monitoring behavior,</a:t>
            </a:r>
          </a:p>
          <a:p>
            <a:r>
              <a:rPr lang="en-US" altLang="en-US" smtClean="0">
                <a:latin typeface="Times New Roman" panose="02020603050405020304" pitchFamily="18" charset="0"/>
                <a:ea typeface="ＭＳ Ｐゴシック" panose="020B0600070205080204" pitchFamily="34" charset="-128"/>
              </a:rPr>
              <a:t>and handling departure. [SADO03] reports that a large majority of perpetrators</a:t>
            </a:r>
          </a:p>
          <a:p>
            <a:r>
              <a:rPr lang="en-US" altLang="en-US" smtClean="0">
                <a:latin typeface="Times New Roman" panose="02020603050405020304" pitchFamily="18" charset="0"/>
                <a:ea typeface="ＭＳ Ｐゴシック" panose="020B0600070205080204" pitchFamily="34" charset="-128"/>
              </a:rPr>
              <a:t>of significant computer crime are individuals who have legitimate access now, or</a:t>
            </a:r>
          </a:p>
          <a:p>
            <a:r>
              <a:rPr lang="en-US" altLang="en-US" smtClean="0">
                <a:latin typeface="Times New Roman" panose="02020603050405020304" pitchFamily="18" charset="0"/>
                <a:ea typeface="ＭＳ Ｐゴシック" panose="020B0600070205080204" pitchFamily="34" charset="-128"/>
              </a:rPr>
              <a:t>who have recently had access. Thus, managing personnel with potential access is an</a:t>
            </a:r>
          </a:p>
          <a:p>
            <a:r>
              <a:rPr lang="en-US" altLang="en-US" smtClean="0">
                <a:latin typeface="Times New Roman" panose="02020603050405020304" pitchFamily="18" charset="0"/>
                <a:ea typeface="ＭＳ Ｐゴシック" panose="020B0600070205080204" pitchFamily="34" charset="-128"/>
              </a:rPr>
              <a:t>essential part of information security.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Employees can be involved in security violations in one of two ways. Some</a:t>
            </a:r>
          </a:p>
          <a:p>
            <a:r>
              <a:rPr lang="en-US" altLang="en-US" smtClean="0">
                <a:latin typeface="Times New Roman" panose="02020603050405020304" pitchFamily="18" charset="0"/>
                <a:ea typeface="ＭＳ Ｐゴシック" panose="020B0600070205080204" pitchFamily="34" charset="-128"/>
              </a:rPr>
              <a:t>employees unwittingly aid in the commission of a security violation by failing to</a:t>
            </a:r>
          </a:p>
          <a:p>
            <a:r>
              <a:rPr lang="en-US" altLang="en-US" smtClean="0">
                <a:latin typeface="Times New Roman" panose="02020603050405020304" pitchFamily="18" charset="0"/>
                <a:ea typeface="ＭＳ Ｐゴシック" panose="020B0600070205080204" pitchFamily="34" charset="-128"/>
              </a:rPr>
              <a:t>follow proper procedures, by forgetting security considerations, or by not realizing</a:t>
            </a:r>
          </a:p>
          <a:p>
            <a:r>
              <a:rPr lang="en-US" altLang="en-US" smtClean="0">
                <a:latin typeface="Times New Roman" panose="02020603050405020304" pitchFamily="18" charset="0"/>
                <a:ea typeface="ＭＳ Ｐゴシック" panose="020B0600070205080204" pitchFamily="34" charset="-128"/>
              </a:rPr>
              <a:t>that they are creating a vulnerability. Other employees knowingly violate controls</a:t>
            </a:r>
          </a:p>
          <a:p>
            <a:r>
              <a:rPr lang="en-US" altLang="en-US" smtClean="0">
                <a:latin typeface="Times New Roman" panose="02020603050405020304" pitchFamily="18" charset="0"/>
                <a:ea typeface="ＭＳ Ｐゴシック" panose="020B0600070205080204" pitchFamily="34" charset="-128"/>
              </a:rPr>
              <a:t>or procedures to cause or aid a security violation.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Threats from internal users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Gaining unauthorized access or enabling others to gain unauthorized access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Altering data</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Deleting production and backup data</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Crashing systems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Destroying systems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Misusing systems for personal gain or to damage the 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Holding data hostage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Stealing strategic or customer data for corporate espionage or fraud schemes</a:t>
            </a:r>
          </a:p>
        </p:txBody>
      </p:sp>
    </p:spTree>
    <p:extLst>
      <p:ext uri="{BB962C8B-B14F-4D97-AF65-F5344CB8AC3E}">
        <p14:creationId xmlns:p14="http://schemas.microsoft.com/office/powerpoint/2010/main" val="3223072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CA61847-DD1A-474B-9F8C-36BCBACD340E}" type="slidenum">
              <a:rPr lang="en-AU" altLang="en-US">
                <a:latin typeface="Arial" panose="020B0604020202020204" pitchFamily="34" charset="0"/>
              </a:rPr>
              <a:pPr>
                <a:spcBef>
                  <a:spcPct val="0"/>
                </a:spcBef>
              </a:pPr>
              <a:t>13</a:t>
            </a:fld>
            <a:endParaRPr lang="en-AU" altLang="en-US">
              <a:latin typeface="Arial" panose="020B0604020202020204" pitchFamily="34" charset="0"/>
            </a:endParaRPr>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ISO 27002 lists the following security objective of the hiring process: to ensure that</a:t>
            </a:r>
          </a:p>
          <a:p>
            <a:r>
              <a:rPr lang="en-US" altLang="en-US" smtClean="0">
                <a:latin typeface="Times New Roman" panose="02020603050405020304" pitchFamily="18" charset="0"/>
                <a:ea typeface="ＭＳ Ｐゴシック" panose="020B0600070205080204" pitchFamily="34" charset="-128"/>
              </a:rPr>
              <a:t>employees, contractors, and third-party users understand their responsibilities and</a:t>
            </a:r>
          </a:p>
          <a:p>
            <a:r>
              <a:rPr lang="en-US" altLang="en-US" smtClean="0">
                <a:latin typeface="Times New Roman" panose="02020603050405020304" pitchFamily="18" charset="0"/>
                <a:ea typeface="ＭＳ Ｐゴシック" panose="020B0600070205080204" pitchFamily="34" charset="-128"/>
              </a:rPr>
              <a:t>are suitable for the roles they are considered for, and to reduce the risk of theft,</a:t>
            </a:r>
          </a:p>
          <a:p>
            <a:r>
              <a:rPr lang="en-US" altLang="en-US" smtClean="0">
                <a:latin typeface="Times New Roman" panose="02020603050405020304" pitchFamily="18" charset="0"/>
                <a:ea typeface="ＭＳ Ｐゴシック" panose="020B0600070205080204" pitchFamily="34" charset="-128"/>
              </a:rPr>
              <a:t>fraud, or misuse of facilities. Although we are primarily concerned in this section</a:t>
            </a:r>
          </a:p>
          <a:p>
            <a:r>
              <a:rPr lang="en-US" altLang="en-US" smtClean="0">
                <a:latin typeface="Times New Roman" panose="02020603050405020304" pitchFamily="18" charset="0"/>
                <a:ea typeface="ＭＳ Ｐゴシック" panose="020B0600070205080204" pitchFamily="34" charset="-128"/>
              </a:rPr>
              <a:t>with employees, the same considerations apply to contractors and third-party users.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From a security viewpoint, hiring presents</a:t>
            </a:r>
          </a:p>
          <a:p>
            <a:r>
              <a:rPr lang="en-US" altLang="en-US" smtClean="0">
                <a:latin typeface="Times New Roman" panose="02020603050405020304" pitchFamily="18" charset="0"/>
                <a:ea typeface="ＭＳ Ｐゴシック" panose="020B0600070205080204" pitchFamily="34" charset="-128"/>
              </a:rPr>
              <a:t>management with significant challenges. [KABA14] points out that growing</a:t>
            </a:r>
          </a:p>
          <a:p>
            <a:r>
              <a:rPr lang="en-US" altLang="en-US" smtClean="0">
                <a:latin typeface="Times New Roman" panose="02020603050405020304" pitchFamily="18" charset="0"/>
                <a:ea typeface="ＭＳ Ｐゴシック" panose="020B0600070205080204" pitchFamily="34" charset="-128"/>
              </a:rPr>
              <a:t>evidence suggests that many people inflate their resumes with unfounded claims.</a:t>
            </a:r>
          </a:p>
          <a:p>
            <a:r>
              <a:rPr lang="en-US" altLang="en-US" smtClean="0">
                <a:latin typeface="Times New Roman" panose="02020603050405020304" pitchFamily="18" charset="0"/>
                <a:ea typeface="ＭＳ Ｐゴシック" panose="020B0600070205080204" pitchFamily="34" charset="-128"/>
              </a:rPr>
              <a:t>Compounding this problem is the increasing reticence of former employers.</a:t>
            </a:r>
          </a:p>
          <a:p>
            <a:r>
              <a:rPr lang="en-US" altLang="en-US" smtClean="0">
                <a:latin typeface="Times New Roman" panose="02020603050405020304" pitchFamily="18" charset="0"/>
                <a:ea typeface="ＭＳ Ｐゴシック" panose="020B0600070205080204" pitchFamily="34" charset="-128"/>
              </a:rPr>
              <a:t>Employers may hesitate to give bad references for incompetent, underperforming,</a:t>
            </a:r>
          </a:p>
          <a:p>
            <a:r>
              <a:rPr lang="en-US" altLang="en-US" smtClean="0">
                <a:latin typeface="Times New Roman" panose="02020603050405020304" pitchFamily="18" charset="0"/>
                <a:ea typeface="ＭＳ Ｐゴシック" panose="020B0600070205080204" pitchFamily="34" charset="-128"/>
              </a:rPr>
              <a:t>or unethical employees for fear of a lawsuit if their comments become known</a:t>
            </a:r>
          </a:p>
          <a:p>
            <a:r>
              <a:rPr lang="en-US" altLang="en-US" smtClean="0">
                <a:latin typeface="Times New Roman" panose="02020603050405020304" pitchFamily="18" charset="0"/>
                <a:ea typeface="ＭＳ Ｐゴシック" panose="020B0600070205080204" pitchFamily="34" charset="-128"/>
              </a:rPr>
              <a:t>and an employee fails to get a new job. On the other hand, a favorable reference</a:t>
            </a:r>
          </a:p>
          <a:p>
            <a:r>
              <a:rPr lang="en-US" altLang="en-US" smtClean="0">
                <a:latin typeface="Times New Roman" panose="02020603050405020304" pitchFamily="18" charset="0"/>
                <a:ea typeface="ＭＳ Ｐゴシック" panose="020B0600070205080204" pitchFamily="34" charset="-128"/>
              </a:rPr>
              <a:t>for an employee who subsequently causes problems at his or her new job may</a:t>
            </a:r>
          </a:p>
          <a:p>
            <a:r>
              <a:rPr lang="en-US" altLang="en-US" smtClean="0">
                <a:latin typeface="Times New Roman" panose="02020603050405020304" pitchFamily="18" charset="0"/>
                <a:ea typeface="ＭＳ Ｐゴシック" panose="020B0600070205080204" pitchFamily="34" charset="-128"/>
              </a:rPr>
              <a:t>invite a lawsuit from the new employer. As a consequence, a significant number</a:t>
            </a:r>
          </a:p>
          <a:p>
            <a:r>
              <a:rPr lang="en-US" altLang="en-US" smtClean="0">
                <a:latin typeface="Times New Roman" panose="02020603050405020304" pitchFamily="18" charset="0"/>
                <a:ea typeface="ＭＳ Ｐゴシック" panose="020B0600070205080204" pitchFamily="34" charset="-128"/>
              </a:rPr>
              <a:t>of employers have a corporate policy that forbids discussing a former employee’s</a:t>
            </a:r>
          </a:p>
          <a:p>
            <a:r>
              <a:rPr lang="en-US" altLang="en-US" smtClean="0">
                <a:latin typeface="Times New Roman" panose="02020603050405020304" pitchFamily="18" charset="0"/>
                <a:ea typeface="ＭＳ Ｐゴシック" panose="020B0600070205080204" pitchFamily="34" charset="-128"/>
              </a:rPr>
              <a:t>performance in any way, positive or negative. The employer may limit information</a:t>
            </a:r>
          </a:p>
          <a:p>
            <a:r>
              <a:rPr lang="en-US" altLang="en-US" smtClean="0">
                <a:latin typeface="Times New Roman" panose="02020603050405020304" pitchFamily="18" charset="0"/>
                <a:ea typeface="ＭＳ Ｐゴシック" panose="020B0600070205080204" pitchFamily="34" charset="-128"/>
              </a:rPr>
              <a:t>to the dates of employment and the title of the position held.</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Despite these obstacles, employers must make a significant effort to do background</a:t>
            </a:r>
          </a:p>
          <a:p>
            <a:r>
              <a:rPr lang="en-US" altLang="en-US" smtClean="0">
                <a:latin typeface="Times New Roman" panose="02020603050405020304" pitchFamily="18" charset="0"/>
                <a:ea typeface="ＭＳ Ｐゴシック" panose="020B0600070205080204" pitchFamily="34" charset="-128"/>
              </a:rPr>
              <a:t>checks and screening of applicants. Of course, such checks are to assure</a:t>
            </a:r>
          </a:p>
          <a:p>
            <a:r>
              <a:rPr lang="en-US" altLang="en-US" smtClean="0">
                <a:latin typeface="Times New Roman" panose="02020603050405020304" pitchFamily="18" charset="0"/>
                <a:ea typeface="ＭＳ Ｐゴシック" panose="020B0600070205080204" pitchFamily="34" charset="-128"/>
              </a:rPr>
              <a:t>that the prospective employee is competent to perform the intended job and poses</a:t>
            </a:r>
          </a:p>
          <a:p>
            <a:r>
              <a:rPr lang="en-US" altLang="en-US" smtClean="0">
                <a:latin typeface="Times New Roman" panose="02020603050405020304" pitchFamily="18" charset="0"/>
                <a:ea typeface="ＭＳ Ｐゴシック" panose="020B0600070205080204" pitchFamily="34" charset="-128"/>
              </a:rPr>
              <a:t>no security risk. Additionally, employers need to be cognizant of the concept of</a:t>
            </a:r>
          </a:p>
          <a:p>
            <a:r>
              <a:rPr lang="en-US" altLang="en-US" smtClean="0">
                <a:latin typeface="Times New Roman" panose="02020603050405020304" pitchFamily="18" charset="0"/>
                <a:ea typeface="ＭＳ Ｐゴシック" panose="020B0600070205080204" pitchFamily="34" charset="-128"/>
              </a:rPr>
              <a:t>“negligent hiring” that applies in some jurisdictions. In essence, an employer may</a:t>
            </a:r>
          </a:p>
          <a:p>
            <a:r>
              <a:rPr lang="en-US" altLang="en-US" smtClean="0">
                <a:latin typeface="Times New Roman" panose="02020603050405020304" pitchFamily="18" charset="0"/>
                <a:ea typeface="ＭＳ Ｐゴシック" panose="020B0600070205080204" pitchFamily="34" charset="-128"/>
              </a:rPr>
              <a:t>be held liable for negligent hiring if an employee causes harm to a third party</a:t>
            </a:r>
          </a:p>
          <a:p>
            <a:r>
              <a:rPr lang="en-US" altLang="en-US" smtClean="0">
                <a:latin typeface="Times New Roman" panose="02020603050405020304" pitchFamily="18" charset="0"/>
                <a:ea typeface="ＭＳ Ｐゴシック" panose="020B0600070205080204" pitchFamily="34" charset="-128"/>
              </a:rPr>
              <a:t>(individual or company) while acting as an employee.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General guidelines for checking applicants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Ask for as much detail as possible about employment and educational history.</a:t>
            </a:r>
          </a:p>
          <a:p>
            <a:r>
              <a:rPr lang="en-US" altLang="en-US" smtClean="0">
                <a:latin typeface="Times New Roman" panose="02020603050405020304" pitchFamily="18" charset="0"/>
                <a:ea typeface="ＭＳ Ｐゴシック" panose="020B0600070205080204" pitchFamily="34" charset="-128"/>
              </a:rPr>
              <a:t>The more detail that is available, the more difficult it is for the applicant to lie</a:t>
            </a:r>
          </a:p>
          <a:p>
            <a:r>
              <a:rPr lang="en-US" altLang="en-US" smtClean="0">
                <a:latin typeface="Times New Roman" panose="02020603050405020304" pitchFamily="18" charset="0"/>
                <a:ea typeface="ＭＳ Ｐゴシック" panose="020B0600070205080204" pitchFamily="34" charset="-128"/>
              </a:rPr>
              <a:t>consistently.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Investigate the accuracy of the details to the extent reasonable.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Arrange for experienced staff members to interview candidates and discuss</a:t>
            </a:r>
          </a:p>
          <a:p>
            <a:r>
              <a:rPr lang="en-US" altLang="en-US" smtClean="0">
                <a:latin typeface="Times New Roman" panose="02020603050405020304" pitchFamily="18" charset="0"/>
                <a:ea typeface="ＭＳ Ｐゴシック" panose="020B0600070205080204" pitchFamily="34" charset="-128"/>
              </a:rPr>
              <a:t>discrepancies.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For highly sensitive positions, more intensive investigation is warranted.</a:t>
            </a:r>
          </a:p>
          <a:p>
            <a:r>
              <a:rPr lang="en-US" altLang="en-US" smtClean="0">
                <a:latin typeface="Times New Roman" panose="02020603050405020304" pitchFamily="18" charset="0"/>
                <a:ea typeface="ＭＳ Ｐゴシック" panose="020B0600070205080204" pitchFamily="34" charset="-128"/>
              </a:rPr>
              <a:t>[SADO03] gives the following examples of what may be warranted in some</a:t>
            </a:r>
          </a:p>
          <a:p>
            <a:r>
              <a:rPr lang="en-US" altLang="en-US" smtClean="0">
                <a:latin typeface="Times New Roman" panose="02020603050405020304" pitchFamily="18" charset="0"/>
                <a:ea typeface="ＭＳ Ｐゴシック" panose="020B0600070205080204" pitchFamily="34" charset="-128"/>
              </a:rPr>
              <a:t>circumstances: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Have an investigation agency do a background check.</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Get a criminal record check of the individual.</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Check the applicant’s credit record for evidence of large personal debt and</a:t>
            </a:r>
          </a:p>
          <a:p>
            <a:r>
              <a:rPr lang="en-US" altLang="en-US" smtClean="0">
                <a:latin typeface="Times New Roman" panose="02020603050405020304" pitchFamily="18" charset="0"/>
                <a:ea typeface="ＭＳ Ｐゴシック" panose="020B0600070205080204" pitchFamily="34" charset="-128"/>
              </a:rPr>
              <a:t>the inability to pay it. Discuss problems, if you find them, with the applicant.</a:t>
            </a:r>
          </a:p>
          <a:p>
            <a:r>
              <a:rPr lang="en-US" altLang="en-US" smtClean="0">
                <a:latin typeface="Times New Roman" panose="02020603050405020304" pitchFamily="18" charset="0"/>
                <a:ea typeface="ＭＳ Ｐゴシック" panose="020B0600070205080204" pitchFamily="34" charset="-128"/>
              </a:rPr>
              <a:t>People who are in debt should not be denied jobs: if they are, they will never be</a:t>
            </a:r>
          </a:p>
          <a:p>
            <a:r>
              <a:rPr lang="en-US" altLang="en-US" smtClean="0">
                <a:latin typeface="Times New Roman" panose="02020603050405020304" pitchFamily="18" charset="0"/>
                <a:ea typeface="ＭＳ Ｐゴシック" panose="020B0600070205080204" pitchFamily="34" charset="-128"/>
              </a:rPr>
              <a:t>able to regain solvency. At the same time, employees who are under financial</a:t>
            </a:r>
          </a:p>
          <a:p>
            <a:r>
              <a:rPr lang="en-US" altLang="en-US" smtClean="0">
                <a:latin typeface="Times New Roman" panose="02020603050405020304" pitchFamily="18" charset="0"/>
                <a:ea typeface="ＭＳ Ｐゴシック" panose="020B0600070205080204" pitchFamily="34" charset="-128"/>
              </a:rPr>
              <a:t>strain may be more likely to act improperly.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Consider conducting a polygraph examination of the applicant (if legal).</a:t>
            </a:r>
          </a:p>
          <a:p>
            <a:r>
              <a:rPr lang="en-US" altLang="en-US" smtClean="0">
                <a:latin typeface="Times New Roman" panose="02020603050405020304" pitchFamily="18" charset="0"/>
                <a:ea typeface="ＭＳ Ｐゴシック" panose="020B0600070205080204" pitchFamily="34" charset="-128"/>
              </a:rPr>
              <a:t>Although polygraph exams are not always accurate, they can be helpful if you</a:t>
            </a:r>
          </a:p>
          <a:p>
            <a:r>
              <a:rPr lang="en-US" altLang="en-US" smtClean="0">
                <a:latin typeface="Times New Roman" panose="02020603050405020304" pitchFamily="18" charset="0"/>
                <a:ea typeface="ＭＳ Ｐゴシック" panose="020B0600070205080204" pitchFamily="34" charset="-128"/>
              </a:rPr>
              <a:t>have a particularly sensitive position to fill.</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Ask the applicant to obtain bonding for his or her position.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For many employees, these steps are excessive. However, the employer should</a:t>
            </a:r>
          </a:p>
          <a:p>
            <a:r>
              <a:rPr lang="en-US" altLang="en-US" smtClean="0">
                <a:latin typeface="Times New Roman" panose="02020603050405020304" pitchFamily="18" charset="0"/>
                <a:ea typeface="ＭＳ Ｐゴシック" panose="020B0600070205080204" pitchFamily="34" charset="-128"/>
              </a:rPr>
              <a:t>conduct extra checks of any employee who will be in a position of trust or privileged</a:t>
            </a:r>
          </a:p>
          <a:p>
            <a:r>
              <a:rPr lang="en-US" altLang="en-US" smtClean="0">
                <a:latin typeface="Times New Roman" panose="02020603050405020304" pitchFamily="18" charset="0"/>
                <a:ea typeface="ＭＳ Ｐゴシック" panose="020B0600070205080204" pitchFamily="34" charset="-128"/>
              </a:rPr>
              <a:t>access—including maintenance and cleaning personnel.</a:t>
            </a:r>
          </a:p>
          <a:p>
            <a:endParaRPr lang="en-US" altLang="en-US" smtClean="0">
              <a:latin typeface="Times New Roman" panose="02020603050405020304" pitchFamily="18" charset="0"/>
              <a:ea typeface="ＭＳ Ｐゴシック" panose="020B0600070205080204" pitchFamily="34" charset="-128"/>
            </a:endParaRP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6862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60F774-76E3-4CEF-B453-7B0230A222E5}" type="slidenum">
              <a:rPr lang="en-AU" altLang="en-US">
                <a:latin typeface="Arial" panose="020B0604020202020204" pitchFamily="34" charset="0"/>
              </a:rPr>
              <a:pPr>
                <a:spcBef>
                  <a:spcPct val="0"/>
                </a:spcBef>
              </a:pPr>
              <a:t>14</a:t>
            </a:fld>
            <a:endParaRPr lang="en-AU" altLang="en-US">
              <a:latin typeface="Arial" panose="020B0604020202020204" pitchFamily="34" charset="0"/>
            </a:endParaRPr>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As part of their contractual obligation, employees</a:t>
            </a:r>
          </a:p>
          <a:p>
            <a:r>
              <a:rPr lang="en-US" altLang="en-US" smtClean="0">
                <a:latin typeface="Times New Roman" panose="02020603050405020304" pitchFamily="18" charset="0"/>
                <a:ea typeface="ＭＳ Ｐゴシック" panose="020B0600070205080204" pitchFamily="34" charset="-128"/>
              </a:rPr>
              <a:t>should agree and sign the terms and conditions of their employment contract, which</a:t>
            </a:r>
          </a:p>
          <a:p>
            <a:r>
              <a:rPr lang="en-US" altLang="en-US" smtClean="0">
                <a:latin typeface="Times New Roman" panose="02020603050405020304" pitchFamily="18" charset="0"/>
                <a:ea typeface="ＭＳ Ｐゴシック" panose="020B0600070205080204" pitchFamily="34" charset="-128"/>
              </a:rPr>
              <a:t>should state their and the organization’s responsibilities for information security.</a:t>
            </a:r>
          </a:p>
          <a:p>
            <a:r>
              <a:rPr lang="en-US" altLang="en-US" smtClean="0">
                <a:latin typeface="Times New Roman" panose="02020603050405020304" pitchFamily="18" charset="0"/>
                <a:ea typeface="ＭＳ Ｐゴシック" panose="020B0600070205080204" pitchFamily="34" charset="-128"/>
              </a:rPr>
              <a:t>The agreement should include a confidentiality and nondisclosure agreement</a:t>
            </a:r>
          </a:p>
          <a:p>
            <a:r>
              <a:rPr lang="en-US" altLang="en-US" smtClean="0">
                <a:latin typeface="Times New Roman" panose="02020603050405020304" pitchFamily="18" charset="0"/>
                <a:ea typeface="ＭＳ Ｐゴシック" panose="020B0600070205080204" pitchFamily="34" charset="-128"/>
              </a:rPr>
              <a:t>spelling out specifically that the organization’s information assets are confidential</a:t>
            </a:r>
          </a:p>
          <a:p>
            <a:r>
              <a:rPr lang="en-US" altLang="en-US" smtClean="0">
                <a:latin typeface="Times New Roman" panose="02020603050405020304" pitchFamily="18" charset="0"/>
                <a:ea typeface="ＭＳ Ｐゴシック" panose="020B0600070205080204" pitchFamily="34" charset="-128"/>
              </a:rPr>
              <a:t>unless classified otherwise and that the employee must protect that confidentiality.</a:t>
            </a:r>
          </a:p>
          <a:p>
            <a:r>
              <a:rPr lang="en-US" altLang="en-US" smtClean="0">
                <a:latin typeface="Times New Roman" panose="02020603050405020304" pitchFamily="18" charset="0"/>
                <a:ea typeface="ＭＳ Ｐゴシック" panose="020B0600070205080204" pitchFamily="34" charset="-128"/>
              </a:rPr>
              <a:t>The agreement should also reference the organization’s security policy and indicate</a:t>
            </a:r>
          </a:p>
          <a:p>
            <a:r>
              <a:rPr lang="en-US" altLang="en-US" smtClean="0">
                <a:latin typeface="Times New Roman" panose="02020603050405020304" pitchFamily="18" charset="0"/>
                <a:ea typeface="ＭＳ Ｐゴシック" panose="020B0600070205080204" pitchFamily="34" charset="-128"/>
              </a:rPr>
              <a:t>that the employee has reviewed and agrees to abide by the policy.</a:t>
            </a:r>
          </a:p>
        </p:txBody>
      </p:sp>
    </p:spTree>
    <p:extLst>
      <p:ext uri="{BB962C8B-B14F-4D97-AF65-F5344CB8AC3E}">
        <p14:creationId xmlns:p14="http://schemas.microsoft.com/office/powerpoint/2010/main" val="2657356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6D0BD36-14A9-4BC8-9A33-590D41A51755}" type="slidenum">
              <a:rPr lang="en-AU" altLang="en-US">
                <a:latin typeface="Arial" panose="020B0604020202020204" pitchFamily="34" charset="0"/>
              </a:rPr>
              <a:pPr>
                <a:spcBef>
                  <a:spcPct val="0"/>
                </a:spcBef>
              </a:pPr>
              <a:t>15</a:t>
            </a:fld>
            <a:endParaRPr lang="en-AU" altLang="en-US">
              <a:latin typeface="Arial" panose="020B0604020202020204" pitchFamily="34" charset="0"/>
            </a:endParaRPr>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ISO 27002 lists the following security objective with respect to current employees: to</a:t>
            </a:r>
          </a:p>
          <a:p>
            <a:r>
              <a:rPr lang="en-US" altLang="en-US" smtClean="0">
                <a:latin typeface="Times New Roman" panose="02020603050405020304" pitchFamily="18" charset="0"/>
                <a:ea typeface="ＭＳ Ｐゴシック" panose="020B0600070205080204" pitchFamily="34" charset="-128"/>
              </a:rPr>
              <a:t>ensure that employees, contractors, and third-party users are aware of information</a:t>
            </a:r>
          </a:p>
          <a:p>
            <a:r>
              <a:rPr lang="en-US" altLang="en-US" smtClean="0">
                <a:latin typeface="Times New Roman" panose="02020603050405020304" pitchFamily="18" charset="0"/>
                <a:ea typeface="ＭＳ Ｐゴシック" panose="020B0600070205080204" pitchFamily="34" charset="-128"/>
              </a:rPr>
              <a:t>security threats and concerns and their responsibilities and liabilities with regard to</a:t>
            </a:r>
          </a:p>
          <a:p>
            <a:r>
              <a:rPr lang="en-US" altLang="en-US" smtClean="0">
                <a:latin typeface="Times New Roman" panose="02020603050405020304" pitchFamily="18" charset="0"/>
                <a:ea typeface="ＭＳ Ｐゴシック" panose="020B0600070205080204" pitchFamily="34" charset="-128"/>
              </a:rPr>
              <a:t>information security and are equipped to support organizational security policy in</a:t>
            </a:r>
          </a:p>
          <a:p>
            <a:r>
              <a:rPr lang="en-US" altLang="en-US" smtClean="0">
                <a:latin typeface="Times New Roman" panose="02020603050405020304" pitchFamily="18" charset="0"/>
                <a:ea typeface="ＭＳ Ｐゴシック" panose="020B0600070205080204" pitchFamily="34" charset="-128"/>
              </a:rPr>
              <a:t>the course of their normal work and to reduce the risk of human error.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Two essential elements of personnel security during employment are an ongoing</a:t>
            </a:r>
          </a:p>
          <a:p>
            <a:r>
              <a:rPr lang="en-US" altLang="en-US" smtClean="0">
                <a:latin typeface="Times New Roman" panose="02020603050405020304" pitchFamily="18" charset="0"/>
                <a:ea typeface="ＭＳ Ｐゴシック" panose="020B0600070205080204" pitchFamily="34" charset="-128"/>
              </a:rPr>
              <a:t>awareness and training program for all employees and an e-mail and Internet use</a:t>
            </a:r>
          </a:p>
          <a:p>
            <a:r>
              <a:rPr lang="en-US" altLang="en-US" smtClean="0">
                <a:latin typeface="Times New Roman" panose="02020603050405020304" pitchFamily="18" charset="0"/>
                <a:ea typeface="ＭＳ Ｐゴシック" panose="020B0600070205080204" pitchFamily="34" charset="-128"/>
              </a:rPr>
              <a:t>policiy, as we discuss in this chapter.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In addition to enforcing the security policy in a fair and consistent manner,</a:t>
            </a:r>
          </a:p>
          <a:p>
            <a:r>
              <a:rPr lang="en-US" altLang="en-US" smtClean="0">
                <a:latin typeface="Times New Roman" panose="02020603050405020304" pitchFamily="18" charset="0"/>
                <a:ea typeface="ＭＳ Ｐゴシック" panose="020B0600070205080204" pitchFamily="34" charset="-128"/>
              </a:rPr>
              <a:t>there are certain principles that should be followed for personnel security:</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Least privilege</a:t>
            </a:r>
            <a:r>
              <a:rPr lang="en-US" altLang="en-US" smtClean="0">
                <a:latin typeface="Times New Roman" panose="02020603050405020304" pitchFamily="18" charset="0"/>
                <a:ea typeface="ＭＳ Ｐゴシック" panose="020B0600070205080204" pitchFamily="34" charset="-128"/>
              </a:rPr>
              <a:t>: Give each person the minimum access necessary to do his or</a:t>
            </a:r>
          </a:p>
          <a:p>
            <a:r>
              <a:rPr lang="en-US" altLang="en-US" smtClean="0">
                <a:latin typeface="Times New Roman" panose="02020603050405020304" pitchFamily="18" charset="0"/>
                <a:ea typeface="ＭＳ Ｐゴシック" panose="020B0600070205080204" pitchFamily="34" charset="-128"/>
              </a:rPr>
              <a:t>her job. This restricted access is both logical (access to accounts, networks,</a:t>
            </a:r>
          </a:p>
          <a:p>
            <a:r>
              <a:rPr lang="en-US" altLang="en-US" smtClean="0">
                <a:latin typeface="Times New Roman" panose="02020603050405020304" pitchFamily="18" charset="0"/>
                <a:ea typeface="ＭＳ Ｐゴシック" panose="020B0600070205080204" pitchFamily="34" charset="-128"/>
              </a:rPr>
              <a:t>programs) and physical (access to computers, backup tapes, and other</a:t>
            </a:r>
          </a:p>
          <a:p>
            <a:r>
              <a:rPr lang="en-US" altLang="en-US" smtClean="0">
                <a:latin typeface="Times New Roman" panose="02020603050405020304" pitchFamily="18" charset="0"/>
                <a:ea typeface="ＭＳ Ｐゴシック" panose="020B0600070205080204" pitchFamily="34" charset="-128"/>
              </a:rPr>
              <a:t>peripherals). If every user has accounts on every system and has physical access</a:t>
            </a:r>
          </a:p>
          <a:p>
            <a:r>
              <a:rPr lang="en-US" altLang="en-US" smtClean="0">
                <a:latin typeface="Times New Roman" panose="02020603050405020304" pitchFamily="18" charset="0"/>
                <a:ea typeface="ＭＳ Ｐゴシック" panose="020B0600070205080204" pitchFamily="34" charset="-128"/>
              </a:rPr>
              <a:t>to everything, then all users are roughly equivalent in their level of threat.</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Separation of duties</a:t>
            </a:r>
            <a:r>
              <a:rPr lang="en-US" altLang="en-US" smtClean="0">
                <a:latin typeface="Times New Roman" panose="02020603050405020304" pitchFamily="18" charset="0"/>
                <a:ea typeface="ＭＳ Ｐゴシック" panose="020B0600070205080204" pitchFamily="34" charset="-128"/>
              </a:rPr>
              <a:t>: Carefully separate duties so that people involved in</a:t>
            </a:r>
          </a:p>
          <a:p>
            <a:r>
              <a:rPr lang="en-US" altLang="en-US" smtClean="0">
                <a:latin typeface="Times New Roman" panose="02020603050405020304" pitchFamily="18" charset="0"/>
                <a:ea typeface="ＭＳ Ｐゴシック" panose="020B0600070205080204" pitchFamily="34" charset="-128"/>
              </a:rPr>
              <a:t>checking for inappropriate use are not also capable of making such inappropriate</a:t>
            </a:r>
          </a:p>
          <a:p>
            <a:r>
              <a:rPr lang="en-US" altLang="en-US" smtClean="0">
                <a:latin typeface="Times New Roman" panose="02020603050405020304" pitchFamily="18" charset="0"/>
                <a:ea typeface="ＭＳ Ｐゴシック" panose="020B0600070205080204" pitchFamily="34" charset="-128"/>
              </a:rPr>
              <a:t>use. Thus, having all the security functions and audit responsibilities reside in</a:t>
            </a:r>
          </a:p>
          <a:p>
            <a:r>
              <a:rPr lang="en-US" altLang="en-US" smtClean="0">
                <a:latin typeface="Times New Roman" panose="02020603050405020304" pitchFamily="18" charset="0"/>
                <a:ea typeface="ＭＳ Ｐゴシック" panose="020B0600070205080204" pitchFamily="34" charset="-128"/>
              </a:rPr>
              <a:t>the same person is dangerous. This practice can lead to a case in which the</a:t>
            </a:r>
          </a:p>
          <a:p>
            <a:r>
              <a:rPr lang="en-US" altLang="en-US" smtClean="0">
                <a:latin typeface="Times New Roman" panose="02020603050405020304" pitchFamily="18" charset="0"/>
                <a:ea typeface="ＭＳ Ｐゴシック" panose="020B0600070205080204" pitchFamily="34" charset="-128"/>
              </a:rPr>
              <a:t>person may violate security policy and commit prohibited acts, yet in which no</a:t>
            </a:r>
          </a:p>
          <a:p>
            <a:r>
              <a:rPr lang="en-US" altLang="en-US" smtClean="0">
                <a:latin typeface="Times New Roman" panose="02020603050405020304" pitchFamily="18" charset="0"/>
                <a:ea typeface="ＭＳ Ｐゴシック" panose="020B0600070205080204" pitchFamily="34" charset="-128"/>
              </a:rPr>
              <a:t>other person sees the audit trail to be alerted to the problem.</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Limited reliance on key employees: </a:t>
            </a:r>
            <a:r>
              <a:rPr lang="en-US" altLang="en-US" smtClean="0">
                <a:latin typeface="Times New Roman" panose="02020603050405020304" pitchFamily="18" charset="0"/>
                <a:ea typeface="ＭＳ Ｐゴシック" panose="020B0600070205080204" pitchFamily="34" charset="-128"/>
              </a:rPr>
              <a:t>No one in an organization should be</a:t>
            </a:r>
          </a:p>
          <a:p>
            <a:r>
              <a:rPr lang="en-US" altLang="en-US" smtClean="0">
                <a:latin typeface="Times New Roman" panose="02020603050405020304" pitchFamily="18" charset="0"/>
                <a:ea typeface="ＭＳ Ｐゴシック" panose="020B0600070205080204" pitchFamily="34" charset="-128"/>
              </a:rPr>
              <a:t>irreplaceable. If your organization depends on the ongoing performance of a</a:t>
            </a:r>
          </a:p>
          <a:p>
            <a:r>
              <a:rPr lang="en-US" altLang="en-US" smtClean="0">
                <a:latin typeface="Times New Roman" panose="02020603050405020304" pitchFamily="18" charset="0"/>
                <a:ea typeface="ＭＳ Ｐゴシック" panose="020B0600070205080204" pitchFamily="34" charset="-128"/>
              </a:rPr>
              <a:t>key employee, then your organization is at risk. Organizations cannot help but</a:t>
            </a:r>
          </a:p>
          <a:p>
            <a:r>
              <a:rPr lang="en-US" altLang="en-US" smtClean="0">
                <a:latin typeface="Times New Roman" panose="02020603050405020304" pitchFamily="18" charset="0"/>
                <a:ea typeface="ＭＳ Ｐゴシック" panose="020B0600070205080204" pitchFamily="34" charset="-128"/>
              </a:rPr>
              <a:t>have key employees. To be secure, organizations should have written policies</a:t>
            </a:r>
          </a:p>
          <a:p>
            <a:r>
              <a:rPr lang="en-US" altLang="en-US" smtClean="0">
                <a:latin typeface="Times New Roman" panose="02020603050405020304" pitchFamily="18" charset="0"/>
                <a:ea typeface="ＭＳ Ｐゴシック" panose="020B0600070205080204" pitchFamily="34" charset="-128"/>
              </a:rPr>
              <a:t>and plans established for unexpected illness or departure. As with systems,</a:t>
            </a:r>
          </a:p>
          <a:p>
            <a:r>
              <a:rPr lang="en-US" altLang="en-US" smtClean="0">
                <a:latin typeface="Times New Roman" panose="02020603050405020304" pitchFamily="18" charset="0"/>
                <a:ea typeface="ＭＳ Ｐゴシック" panose="020B0600070205080204" pitchFamily="34" charset="-128"/>
              </a:rPr>
              <a:t>redundancy should be built into the employee structure. There should be no</a:t>
            </a:r>
          </a:p>
          <a:p>
            <a:r>
              <a:rPr lang="en-US" altLang="en-US" smtClean="0">
                <a:latin typeface="Times New Roman" panose="02020603050405020304" pitchFamily="18" charset="0"/>
                <a:ea typeface="ＭＳ Ｐゴシック" panose="020B0600070205080204" pitchFamily="34" charset="-128"/>
              </a:rPr>
              <a:t>single employee with unique knowledge or skills.</a:t>
            </a:r>
          </a:p>
        </p:txBody>
      </p:sp>
    </p:spTree>
    <p:extLst>
      <p:ext uri="{BB962C8B-B14F-4D97-AF65-F5344CB8AC3E}">
        <p14:creationId xmlns:p14="http://schemas.microsoft.com/office/powerpoint/2010/main" val="265436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59FC0C1-8274-49BC-880A-90758282F778}" type="slidenum">
              <a:rPr lang="en-AU" altLang="en-US">
                <a:latin typeface="Arial" panose="020B0604020202020204" pitchFamily="34" charset="0"/>
              </a:rPr>
              <a:pPr>
                <a:spcBef>
                  <a:spcPct val="0"/>
                </a:spcBef>
              </a:pPr>
              <a:t>16</a:t>
            </a:fld>
            <a:endParaRPr lang="en-AU" altLang="en-US">
              <a:latin typeface="Arial" panose="020B0604020202020204" pitchFamily="34" charset="0"/>
            </a:endParaRPr>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ISO 27002 lists the following security objective with respect to termination of</a:t>
            </a:r>
          </a:p>
          <a:p>
            <a:r>
              <a:rPr lang="en-US" altLang="en-US" smtClean="0">
                <a:latin typeface="Times New Roman" panose="02020603050405020304" pitchFamily="18" charset="0"/>
                <a:ea typeface="ＭＳ Ｐゴシック" panose="020B0600070205080204" pitchFamily="34" charset="-128"/>
              </a:rPr>
              <a:t>employment: to ensure that employees, contractors, and third-party users exit an</a:t>
            </a:r>
          </a:p>
          <a:p>
            <a:r>
              <a:rPr lang="en-US" altLang="en-US" smtClean="0">
                <a:latin typeface="Times New Roman" panose="02020603050405020304" pitchFamily="18" charset="0"/>
                <a:ea typeface="ＭＳ Ｐゴシック" panose="020B0600070205080204" pitchFamily="34" charset="-128"/>
              </a:rPr>
              <a:t>organization or change employment in an orderly manner, and that the return of all</a:t>
            </a:r>
          </a:p>
          <a:p>
            <a:r>
              <a:rPr lang="en-US" altLang="en-US" smtClean="0">
                <a:latin typeface="Times New Roman" panose="02020603050405020304" pitchFamily="18" charset="0"/>
                <a:ea typeface="ＭＳ Ｐゴシック" panose="020B0600070205080204" pitchFamily="34" charset="-128"/>
              </a:rPr>
              <a:t>equipment and the removal of all access rights are completed.</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The termination process is complex and depends on the nature of the</a:t>
            </a:r>
          </a:p>
          <a:p>
            <a:r>
              <a:rPr lang="en-US" altLang="en-US" smtClean="0">
                <a:latin typeface="Times New Roman" panose="02020603050405020304" pitchFamily="18" charset="0"/>
                <a:ea typeface="ＭＳ Ｐゴシック" panose="020B0600070205080204" pitchFamily="34" charset="-128"/>
              </a:rPr>
              <a:t>organization, the status of the employee in the organization, and the reason for</a:t>
            </a:r>
          </a:p>
          <a:p>
            <a:r>
              <a:rPr lang="en-US" altLang="en-US" smtClean="0">
                <a:latin typeface="Times New Roman" panose="02020603050405020304" pitchFamily="18" charset="0"/>
                <a:ea typeface="ＭＳ Ｐゴシック" panose="020B0600070205080204" pitchFamily="34" charset="-128"/>
              </a:rPr>
              <a:t>departure. From a security point of view, the following actions are important: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Removing the person’s name from all lists of authorized access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Explicitly informing guards that the ex-employee is not allowed into the</a:t>
            </a:r>
          </a:p>
          <a:p>
            <a:r>
              <a:rPr lang="en-US" altLang="en-US" smtClean="0">
                <a:latin typeface="Times New Roman" panose="02020603050405020304" pitchFamily="18" charset="0"/>
                <a:ea typeface="ＭＳ Ｐゴシック" panose="020B0600070205080204" pitchFamily="34" charset="-128"/>
              </a:rPr>
              <a:t>building without special authorization by named employees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Removing all personal access codes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If appropriate, changing lock combinations, reprogramming access card</a:t>
            </a:r>
          </a:p>
          <a:p>
            <a:r>
              <a:rPr lang="en-US" altLang="en-US" smtClean="0">
                <a:latin typeface="Times New Roman" panose="02020603050405020304" pitchFamily="18" charset="0"/>
                <a:ea typeface="ＭＳ Ｐゴシック" panose="020B0600070205080204" pitchFamily="34" charset="-128"/>
              </a:rPr>
              <a:t>systems, and replacing physical locks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Recovering  all assets, including employee ID, portable USB storage devices,</a:t>
            </a:r>
          </a:p>
          <a:p>
            <a:r>
              <a:rPr lang="en-US" altLang="en-US" smtClean="0">
                <a:latin typeface="Times New Roman" panose="02020603050405020304" pitchFamily="18" charset="0"/>
                <a:ea typeface="ＭＳ Ｐゴシック" panose="020B0600070205080204" pitchFamily="34" charset="-128"/>
              </a:rPr>
              <a:t>documents, and equipment.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Notifying, by memo or e-mail, appropriate departments</a:t>
            </a:r>
          </a:p>
        </p:txBody>
      </p:sp>
    </p:spTree>
    <p:extLst>
      <p:ext uri="{BB962C8B-B14F-4D97-AF65-F5344CB8AC3E}">
        <p14:creationId xmlns:p14="http://schemas.microsoft.com/office/powerpoint/2010/main" val="3886181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0CA3BF-864E-476A-BACA-7E1006A7D669}" type="slidenum">
              <a:rPr lang="en-AU" altLang="en-US">
                <a:latin typeface="Arial" panose="020B0604020202020204" pitchFamily="34" charset="0"/>
              </a:rPr>
              <a:pPr>
                <a:spcBef>
                  <a:spcPct val="0"/>
                </a:spcBef>
              </a:pPr>
              <a:t>17</a:t>
            </a:fld>
            <a:endParaRPr lang="en-AU" altLang="en-US">
              <a:latin typeface="Arial" panose="020B0604020202020204" pitchFamily="34" charset="0"/>
            </a:endParaRPr>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E-mail and Internet access for most or all employees is common in office environments</a:t>
            </a:r>
          </a:p>
          <a:p>
            <a:r>
              <a:rPr lang="en-US" altLang="en-US" smtClean="0">
                <a:latin typeface="Times New Roman" panose="02020603050405020304" pitchFamily="18" charset="0"/>
                <a:ea typeface="ＭＳ Ｐゴシック" panose="020B0600070205080204" pitchFamily="34" charset="-128"/>
              </a:rPr>
              <a:t>and is typically provided for at least some employees in other environments,</a:t>
            </a:r>
          </a:p>
          <a:p>
            <a:r>
              <a:rPr lang="en-US" altLang="en-US" smtClean="0">
                <a:latin typeface="Times New Roman" panose="02020603050405020304" pitchFamily="18" charset="0"/>
                <a:ea typeface="ＭＳ Ｐゴシック" panose="020B0600070205080204" pitchFamily="34" charset="-128"/>
              </a:rPr>
              <a:t>such as a factory. A growing number of companies incorporate specific e-mail and</a:t>
            </a:r>
          </a:p>
          <a:p>
            <a:r>
              <a:rPr lang="en-US" altLang="en-US" smtClean="0">
                <a:latin typeface="Times New Roman" panose="02020603050405020304" pitchFamily="18" charset="0"/>
                <a:ea typeface="ＭＳ Ｐゴシック" panose="020B0600070205080204" pitchFamily="34" charset="-128"/>
              </a:rPr>
              <a:t>Internet use policies into the organization’s security policy document. This section</a:t>
            </a:r>
          </a:p>
          <a:p>
            <a:r>
              <a:rPr lang="en-US" altLang="en-US" smtClean="0">
                <a:latin typeface="Times New Roman" panose="02020603050405020304" pitchFamily="18" charset="0"/>
                <a:ea typeface="ＭＳ Ｐゴシック" panose="020B0600070205080204" pitchFamily="34" charset="-128"/>
              </a:rPr>
              <a:t>examines some important considerations for these policies.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Widespread use of e-mail and the Internet by employees raises a number of concerns</a:t>
            </a:r>
          </a:p>
          <a:p>
            <a:r>
              <a:rPr lang="en-US" altLang="en-US" smtClean="0">
                <a:latin typeface="Times New Roman" panose="02020603050405020304" pitchFamily="18" charset="0"/>
                <a:ea typeface="ＭＳ Ｐゴシック" panose="020B0600070205080204" pitchFamily="34" charset="-128"/>
              </a:rPr>
              <a:t>for employers, including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1. Significant employee work time may be consumed in non-work-related</a:t>
            </a:r>
          </a:p>
          <a:p>
            <a:r>
              <a:rPr lang="en-US" altLang="en-US" smtClean="0">
                <a:latin typeface="Times New Roman" panose="02020603050405020304" pitchFamily="18" charset="0"/>
                <a:ea typeface="ＭＳ Ｐゴシック" panose="020B0600070205080204" pitchFamily="34" charset="-128"/>
              </a:rPr>
              <a:t>activities, such as surfing the Web, playing games on the Web, shopping on the</a:t>
            </a:r>
          </a:p>
          <a:p>
            <a:r>
              <a:rPr lang="en-US" altLang="en-US" smtClean="0">
                <a:latin typeface="Times New Roman" panose="02020603050405020304" pitchFamily="18" charset="0"/>
                <a:ea typeface="ＭＳ Ｐゴシック" panose="020B0600070205080204" pitchFamily="34" charset="-128"/>
              </a:rPr>
              <a:t>Web, chatting on the Web, and sending and reading personal e-mail.</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2. Significant computer and communications resources may be consumed by such</a:t>
            </a:r>
          </a:p>
          <a:p>
            <a:r>
              <a:rPr lang="en-US" altLang="en-US" smtClean="0">
                <a:latin typeface="Times New Roman" panose="02020603050405020304" pitchFamily="18" charset="0"/>
                <a:ea typeface="ＭＳ Ｐゴシック" panose="020B0600070205080204" pitchFamily="34" charset="-128"/>
              </a:rPr>
              <a:t>non-work-related activity, compromising the mission that the IT resources are</a:t>
            </a:r>
          </a:p>
          <a:p>
            <a:r>
              <a:rPr lang="en-US" altLang="en-US" smtClean="0">
                <a:latin typeface="Times New Roman" panose="02020603050405020304" pitchFamily="18" charset="0"/>
                <a:ea typeface="ＭＳ Ｐゴシック" panose="020B0600070205080204" pitchFamily="34" charset="-128"/>
              </a:rPr>
              <a:t>designed to support.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3. Excessive and casual use of the Internet and e-mail unnecessarily increases</a:t>
            </a:r>
          </a:p>
          <a:p>
            <a:r>
              <a:rPr lang="en-US" altLang="en-US" smtClean="0">
                <a:latin typeface="Times New Roman" panose="02020603050405020304" pitchFamily="18" charset="0"/>
                <a:ea typeface="ＭＳ Ｐゴシック" panose="020B0600070205080204" pitchFamily="34" charset="-128"/>
              </a:rPr>
              <a:t>the risk of introduction of malicious software into the organization’s IT</a:t>
            </a:r>
          </a:p>
          <a:p>
            <a:r>
              <a:rPr lang="en-US" altLang="en-US" smtClean="0">
                <a:latin typeface="Times New Roman" panose="02020603050405020304" pitchFamily="18" charset="0"/>
                <a:ea typeface="ＭＳ Ｐゴシック" panose="020B0600070205080204" pitchFamily="34" charset="-128"/>
              </a:rPr>
              <a:t>environment.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4. The non-work-related employee activity could result in harm to other</a:t>
            </a:r>
          </a:p>
          <a:p>
            <a:r>
              <a:rPr lang="en-US" altLang="en-US" smtClean="0">
                <a:latin typeface="Times New Roman" panose="02020603050405020304" pitchFamily="18" charset="0"/>
                <a:ea typeface="ＭＳ Ｐゴシック" panose="020B0600070205080204" pitchFamily="34" charset="-128"/>
              </a:rPr>
              <a:t>organizations or individuals outside the organization, thus creating a liability</a:t>
            </a:r>
          </a:p>
          <a:p>
            <a:r>
              <a:rPr lang="en-US" altLang="en-US" smtClean="0">
                <a:latin typeface="Times New Roman" panose="02020603050405020304" pitchFamily="18" charset="0"/>
                <a:ea typeface="ＭＳ Ｐゴシック" panose="020B0600070205080204" pitchFamily="34" charset="-128"/>
              </a:rPr>
              <a:t>for the 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5. E-mail and the Internet may be used as tools of harassment by one employee</a:t>
            </a:r>
          </a:p>
          <a:p>
            <a:r>
              <a:rPr lang="en-US" altLang="en-US" smtClean="0">
                <a:latin typeface="Times New Roman" panose="02020603050405020304" pitchFamily="18" charset="0"/>
                <a:ea typeface="ＭＳ Ｐゴシック" panose="020B0600070205080204" pitchFamily="34" charset="-128"/>
              </a:rPr>
              <a:t>against another.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6. Inappropriate online conduct by an employee may damage the reputation of</a:t>
            </a:r>
          </a:p>
          <a:p>
            <a:r>
              <a:rPr lang="en-US" altLang="en-US" smtClean="0">
                <a:latin typeface="Times New Roman" panose="02020603050405020304" pitchFamily="18" charset="0"/>
                <a:ea typeface="ＭＳ Ｐゴシック" panose="020B0600070205080204" pitchFamily="34" charset="-128"/>
              </a:rPr>
              <a:t>the organization.</a:t>
            </a:r>
          </a:p>
        </p:txBody>
      </p:sp>
    </p:spTree>
    <p:extLst>
      <p:ext uri="{BB962C8B-B14F-4D97-AF65-F5344CB8AC3E}">
        <p14:creationId xmlns:p14="http://schemas.microsoft.com/office/powerpoint/2010/main" val="4119700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0468F2-0A73-47AF-8A43-4F6B80E31C14}" type="slidenum">
              <a:rPr lang="en-AU" altLang="en-US">
                <a:latin typeface="Arial" panose="020B0604020202020204" pitchFamily="34" charset="0"/>
              </a:rPr>
              <a:pPr>
                <a:spcBef>
                  <a:spcPct val="0"/>
                </a:spcBef>
              </a:pPr>
              <a:t>18</a:t>
            </a:fld>
            <a:endParaRPr lang="en-AU" altLang="en-US">
              <a:latin typeface="Arial" panose="020B0604020202020204" pitchFamily="34" charset="0"/>
            </a:endParaRPr>
          </a:p>
        </p:txBody>
      </p:sp>
      <p:sp>
        <p:nvSpPr>
          <p:cNvPr id="48130" name="Rectangle 4"/>
          <p:cNvSpPr>
            <a:spLocks noRot="1" noChangeArrowheads="1" noTextEdit="1"/>
          </p:cNvSpPr>
          <p:nvPr>
            <p:ph type="sldImg"/>
          </p:nvPr>
        </p:nvSpPr>
        <p:spPr>
          <a:ln/>
        </p:spPr>
      </p:sp>
      <p:sp>
        <p:nvSpPr>
          <p:cNvPr id="4813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The development of a comprehensive e-mail and Internet use policy raises a number</a:t>
            </a:r>
          </a:p>
          <a:p>
            <a:r>
              <a:rPr lang="en-US" altLang="en-US" smtClean="0">
                <a:latin typeface="Times New Roman" panose="02020603050405020304" pitchFamily="18" charset="0"/>
                <a:ea typeface="ＭＳ Ｐゴシック" panose="020B0600070205080204" pitchFamily="34" charset="-128"/>
              </a:rPr>
              <a:t>of policy issues. The following is a suggested set of policies, based on [KING06].</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Business use only</a:t>
            </a:r>
            <a:r>
              <a:rPr lang="en-US" altLang="en-US" smtClean="0">
                <a:latin typeface="Times New Roman" panose="02020603050405020304" pitchFamily="18" charset="0"/>
                <a:ea typeface="ＭＳ Ｐゴシック" panose="020B0600070205080204" pitchFamily="34" charset="-128"/>
              </a:rPr>
              <a:t>: Company-provided e-mail and Internet access are to be</a:t>
            </a:r>
          </a:p>
          <a:p>
            <a:r>
              <a:rPr lang="en-US" altLang="en-US" smtClean="0">
                <a:latin typeface="Times New Roman" panose="02020603050405020304" pitchFamily="18" charset="0"/>
                <a:ea typeface="ＭＳ Ｐゴシック" panose="020B0600070205080204" pitchFamily="34" charset="-128"/>
              </a:rPr>
              <a:t>used by employees only for the purpose of conducting company business.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Policy scope: </a:t>
            </a:r>
            <a:r>
              <a:rPr lang="en-US" altLang="en-US" smtClean="0">
                <a:latin typeface="Times New Roman" panose="02020603050405020304" pitchFamily="18" charset="0"/>
                <a:ea typeface="ＭＳ Ｐゴシック" panose="020B0600070205080204" pitchFamily="34" charset="-128"/>
              </a:rPr>
              <a:t>Policy covers e-mail access; contents of e-mail messages; Internet</a:t>
            </a:r>
          </a:p>
          <a:p>
            <a:r>
              <a:rPr lang="en-US" altLang="en-US" smtClean="0">
                <a:latin typeface="Times New Roman" panose="02020603050405020304" pitchFamily="18" charset="0"/>
                <a:ea typeface="ＭＳ Ｐゴシック" panose="020B0600070205080204" pitchFamily="34" charset="-128"/>
              </a:rPr>
              <a:t>and intranet communications; and records of e-mail, Internet, and intranet</a:t>
            </a:r>
          </a:p>
          <a:p>
            <a:r>
              <a:rPr lang="en-US" altLang="en-US" smtClean="0">
                <a:latin typeface="Times New Roman" panose="02020603050405020304" pitchFamily="18" charset="0"/>
                <a:ea typeface="ＭＳ Ｐゴシック" panose="020B0600070205080204" pitchFamily="34" charset="-128"/>
              </a:rPr>
              <a:t>communications.</a:t>
            </a:r>
          </a:p>
          <a:p>
            <a:endParaRPr lang="en-US" altLang="en-US" b="1"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Content ownership</a:t>
            </a:r>
            <a:r>
              <a:rPr lang="en-US" altLang="en-US" smtClean="0">
                <a:latin typeface="Times New Roman" panose="02020603050405020304" pitchFamily="18" charset="0"/>
                <a:ea typeface="ＭＳ Ｐゴシック" panose="020B0600070205080204" pitchFamily="34" charset="-128"/>
              </a:rPr>
              <a:t>: Electronic communications, files, and data remain</a:t>
            </a:r>
          </a:p>
          <a:p>
            <a:r>
              <a:rPr lang="en-US" altLang="en-US" smtClean="0">
                <a:latin typeface="Times New Roman" panose="02020603050405020304" pitchFamily="18" charset="0"/>
                <a:ea typeface="ＭＳ Ｐゴシック" panose="020B0600070205080204" pitchFamily="34" charset="-128"/>
              </a:rPr>
              <a:t>company property even when transferred to equipment not owned by the</a:t>
            </a:r>
          </a:p>
          <a:p>
            <a:r>
              <a:rPr lang="en-US" altLang="en-US" smtClean="0">
                <a:latin typeface="Times New Roman" panose="02020603050405020304" pitchFamily="18" charset="0"/>
                <a:ea typeface="ＭＳ Ｐゴシック" panose="020B0600070205080204" pitchFamily="34" charset="-128"/>
              </a:rPr>
              <a:t>company.</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Privacy: </a:t>
            </a:r>
            <a:r>
              <a:rPr lang="en-US" altLang="en-US" smtClean="0">
                <a:latin typeface="Times New Roman" panose="02020603050405020304" pitchFamily="18" charset="0"/>
                <a:ea typeface="ＭＳ Ｐゴシック" panose="020B0600070205080204" pitchFamily="34" charset="-128"/>
              </a:rPr>
              <a:t>Employees have no expectation of privacy in their use of company provided</a:t>
            </a:r>
          </a:p>
          <a:p>
            <a:r>
              <a:rPr lang="en-US" altLang="en-US" smtClean="0">
                <a:latin typeface="Times New Roman" panose="02020603050405020304" pitchFamily="18" charset="0"/>
                <a:ea typeface="ＭＳ Ｐゴシック" panose="020B0600070205080204" pitchFamily="34" charset="-128"/>
              </a:rPr>
              <a:t>e-mail or Internet access, even if the communication is personal in</a:t>
            </a:r>
          </a:p>
          <a:p>
            <a:r>
              <a:rPr lang="en-US" altLang="en-US" smtClean="0">
                <a:latin typeface="Times New Roman" panose="02020603050405020304" pitchFamily="18" charset="0"/>
                <a:ea typeface="ＭＳ Ｐゴシック" panose="020B0600070205080204" pitchFamily="34" charset="-128"/>
              </a:rPr>
              <a:t>nature.</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Standard of conduct: </a:t>
            </a:r>
            <a:r>
              <a:rPr lang="en-US" altLang="en-US" smtClean="0">
                <a:latin typeface="Times New Roman" panose="02020603050405020304" pitchFamily="18" charset="0"/>
                <a:ea typeface="ＭＳ Ｐゴシック" panose="020B0600070205080204" pitchFamily="34" charset="-128"/>
              </a:rPr>
              <a:t>Employees are expected to use good judgment and act</a:t>
            </a:r>
          </a:p>
          <a:p>
            <a:r>
              <a:rPr lang="en-US" altLang="en-US" smtClean="0">
                <a:latin typeface="Times New Roman" panose="02020603050405020304" pitchFamily="18" charset="0"/>
                <a:ea typeface="ＭＳ Ｐゴシック" panose="020B0600070205080204" pitchFamily="34" charset="-128"/>
              </a:rPr>
              <a:t>courteously and professionally when using company-provided e-mail and</a:t>
            </a:r>
          </a:p>
          <a:p>
            <a:r>
              <a:rPr lang="en-US" altLang="en-US" smtClean="0">
                <a:latin typeface="Times New Roman" panose="02020603050405020304" pitchFamily="18" charset="0"/>
                <a:ea typeface="ＭＳ Ｐゴシック" panose="020B0600070205080204" pitchFamily="34" charset="-128"/>
              </a:rPr>
              <a:t>Internet access.</a:t>
            </a:r>
          </a:p>
          <a:p>
            <a:endParaRPr lang="en-US" altLang="en-US" b="1"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Reasonable personal use: </a:t>
            </a:r>
            <a:r>
              <a:rPr lang="en-US" altLang="en-US" smtClean="0">
                <a:latin typeface="Times New Roman" panose="02020603050405020304" pitchFamily="18" charset="0"/>
                <a:ea typeface="ＭＳ Ｐゴシック" panose="020B0600070205080204" pitchFamily="34" charset="-128"/>
              </a:rPr>
              <a:t>Employees may make reasonable personal use of</a:t>
            </a:r>
          </a:p>
          <a:p>
            <a:r>
              <a:rPr lang="en-US" altLang="en-US" smtClean="0">
                <a:latin typeface="Times New Roman" panose="02020603050405020304" pitchFamily="18" charset="0"/>
                <a:ea typeface="ＭＳ Ｐゴシック" panose="020B0600070205080204" pitchFamily="34" charset="-128"/>
              </a:rPr>
              <a:t>company-provided e-mail and Internet access provided that such use does</a:t>
            </a:r>
          </a:p>
          <a:p>
            <a:r>
              <a:rPr lang="en-US" altLang="en-US" smtClean="0">
                <a:latin typeface="Times New Roman" panose="02020603050405020304" pitchFamily="18" charset="0"/>
                <a:ea typeface="ＭＳ Ｐゴシック" panose="020B0600070205080204" pitchFamily="34" charset="-128"/>
              </a:rPr>
              <a:t>not interfere with the employee’s duties, violate company policy, or unduly</a:t>
            </a:r>
          </a:p>
          <a:p>
            <a:r>
              <a:rPr lang="en-US" altLang="en-US" smtClean="0">
                <a:latin typeface="Times New Roman" panose="02020603050405020304" pitchFamily="18" charset="0"/>
                <a:ea typeface="ＭＳ Ｐゴシック" panose="020B0600070205080204" pitchFamily="34" charset="-128"/>
              </a:rPr>
              <a:t>burden company facilities.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Unlawful activity prohibited: </a:t>
            </a:r>
            <a:r>
              <a:rPr lang="en-US" altLang="en-US" smtClean="0">
                <a:latin typeface="Times New Roman" panose="02020603050405020304" pitchFamily="18" charset="0"/>
                <a:ea typeface="ＭＳ Ｐゴシック" panose="020B0600070205080204" pitchFamily="34" charset="-128"/>
              </a:rPr>
              <a:t>Employees may not use company-provided</a:t>
            </a:r>
          </a:p>
          <a:p>
            <a:r>
              <a:rPr lang="en-US" altLang="en-US" smtClean="0">
                <a:latin typeface="Times New Roman" panose="02020603050405020304" pitchFamily="18" charset="0"/>
                <a:ea typeface="ＭＳ Ｐゴシック" panose="020B0600070205080204" pitchFamily="34" charset="-128"/>
              </a:rPr>
              <a:t>e-mail and Internet access for any illegal purpose.</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Security policy: </a:t>
            </a:r>
            <a:r>
              <a:rPr lang="en-US" altLang="en-US" smtClean="0">
                <a:latin typeface="Times New Roman" panose="02020603050405020304" pitchFamily="18" charset="0"/>
                <a:ea typeface="ＭＳ Ｐゴシック" panose="020B0600070205080204" pitchFamily="34" charset="-128"/>
              </a:rPr>
              <a:t>Employees must follow the company’s security policy when</a:t>
            </a:r>
          </a:p>
          <a:p>
            <a:r>
              <a:rPr lang="en-US" altLang="en-US" smtClean="0">
                <a:latin typeface="Times New Roman" panose="02020603050405020304" pitchFamily="18" charset="0"/>
                <a:ea typeface="ＭＳ Ｐゴシック" panose="020B0600070205080204" pitchFamily="34" charset="-128"/>
              </a:rPr>
              <a:t>using e-mail and Internet access.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Company policy</a:t>
            </a:r>
            <a:r>
              <a:rPr lang="en-US" altLang="en-US" smtClean="0">
                <a:latin typeface="Times New Roman" panose="02020603050405020304" pitchFamily="18" charset="0"/>
                <a:ea typeface="ＭＳ Ｐゴシック" panose="020B0600070205080204" pitchFamily="34" charset="-128"/>
              </a:rPr>
              <a:t>: Employees must follow all other company policies when</a:t>
            </a:r>
          </a:p>
          <a:p>
            <a:r>
              <a:rPr lang="en-US" altLang="en-US" smtClean="0">
                <a:latin typeface="Times New Roman" panose="02020603050405020304" pitchFamily="18" charset="0"/>
                <a:ea typeface="ＭＳ Ｐゴシック" panose="020B0600070205080204" pitchFamily="34" charset="-128"/>
              </a:rPr>
              <a:t>using e-mail and Internet access. Company policy prohibits viewing, storing, or</a:t>
            </a:r>
          </a:p>
          <a:p>
            <a:r>
              <a:rPr lang="en-US" altLang="en-US" smtClean="0">
                <a:latin typeface="Times New Roman" panose="02020603050405020304" pitchFamily="18" charset="0"/>
                <a:ea typeface="ＭＳ Ｐゴシック" panose="020B0600070205080204" pitchFamily="34" charset="-128"/>
              </a:rPr>
              <a:t>distributing pornography; making or distributing harassing or discriminatory</a:t>
            </a:r>
          </a:p>
          <a:p>
            <a:r>
              <a:rPr lang="en-US" altLang="en-US" smtClean="0">
                <a:latin typeface="Times New Roman" panose="02020603050405020304" pitchFamily="18" charset="0"/>
                <a:ea typeface="ＭＳ Ｐゴシック" panose="020B0600070205080204" pitchFamily="34" charset="-128"/>
              </a:rPr>
              <a:t>communications; and unauthorized disclosure of confidential or proprietary</a:t>
            </a:r>
          </a:p>
          <a:p>
            <a:r>
              <a:rPr lang="en-US" altLang="en-US" smtClean="0">
                <a:latin typeface="Times New Roman" panose="02020603050405020304" pitchFamily="18" charset="0"/>
                <a:ea typeface="ＭＳ Ｐゴシック" panose="020B0600070205080204" pitchFamily="34" charset="-128"/>
              </a:rPr>
              <a:t>information.</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Company rights</a:t>
            </a:r>
            <a:r>
              <a:rPr lang="en-US" altLang="en-US" smtClean="0">
                <a:latin typeface="Times New Roman" panose="02020603050405020304" pitchFamily="18" charset="0"/>
                <a:ea typeface="ＭＳ Ｐゴシック" panose="020B0600070205080204" pitchFamily="34" charset="-128"/>
              </a:rPr>
              <a:t>: The company may access, monitor, intercept, block access,</a:t>
            </a:r>
          </a:p>
          <a:p>
            <a:r>
              <a:rPr lang="en-US" altLang="en-US" smtClean="0">
                <a:latin typeface="Times New Roman" panose="02020603050405020304" pitchFamily="18" charset="0"/>
                <a:ea typeface="ＭＳ Ｐゴシック" panose="020B0600070205080204" pitchFamily="34" charset="-128"/>
              </a:rPr>
              <a:t>inspect, copy, disclose, use, destroy, recover using computer forensics, and/</a:t>
            </a:r>
          </a:p>
          <a:p>
            <a:r>
              <a:rPr lang="en-US" altLang="en-US" smtClean="0">
                <a:latin typeface="Times New Roman" panose="02020603050405020304" pitchFamily="18" charset="0"/>
                <a:ea typeface="ＭＳ Ｐゴシック" panose="020B0600070205080204" pitchFamily="34" charset="-128"/>
              </a:rPr>
              <a:t>or retain any communications, files, or other data covered by this policy.</a:t>
            </a:r>
          </a:p>
          <a:p>
            <a:r>
              <a:rPr lang="en-US" altLang="en-US" smtClean="0">
                <a:latin typeface="Times New Roman" panose="02020603050405020304" pitchFamily="18" charset="0"/>
                <a:ea typeface="ＭＳ Ｐゴシック" panose="020B0600070205080204" pitchFamily="34" charset="-128"/>
              </a:rPr>
              <a:t>Employees are required to provide passwords upon request.</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Disciplinary action: </a:t>
            </a:r>
            <a:r>
              <a:rPr lang="en-US" altLang="en-US" smtClean="0">
                <a:latin typeface="Times New Roman" panose="02020603050405020304" pitchFamily="18" charset="0"/>
                <a:ea typeface="ＭＳ Ｐゴシック" panose="020B0600070205080204" pitchFamily="34" charset="-128"/>
              </a:rPr>
              <a:t>Violation of this policy may result in immediate termination</a:t>
            </a:r>
          </a:p>
          <a:p>
            <a:r>
              <a:rPr lang="en-US" altLang="en-US" smtClean="0">
                <a:latin typeface="Times New Roman" panose="02020603050405020304" pitchFamily="18" charset="0"/>
                <a:ea typeface="ＭＳ Ｐゴシック" panose="020B0600070205080204" pitchFamily="34" charset="-128"/>
              </a:rPr>
              <a:t>of employment or other discipline deemed appropriate by the company.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 useful document to consult when developing an e-mail and Internet use policy is</a:t>
            </a:r>
          </a:p>
          <a:p>
            <a:r>
              <a:rPr lang="en-US" altLang="en-US" i="1" smtClean="0">
                <a:latin typeface="Times New Roman" panose="02020603050405020304" pitchFamily="18" charset="0"/>
                <a:ea typeface="ＭＳ Ｐゴシック" panose="020B0600070205080204" pitchFamily="34" charset="-128"/>
              </a:rPr>
              <a:t>Guidelines to Assist Agencies in Developing Email and Internet Use Policies , </a:t>
            </a:r>
            <a:r>
              <a:rPr lang="en-US" altLang="en-US" smtClean="0">
                <a:latin typeface="Times New Roman" panose="02020603050405020304" pitchFamily="18" charset="0"/>
                <a:ea typeface="ＭＳ Ｐゴシック" panose="020B0600070205080204" pitchFamily="34" charset="-128"/>
              </a:rPr>
              <a:t>from</a:t>
            </a:r>
          </a:p>
          <a:p>
            <a:r>
              <a:rPr lang="en-US" altLang="en-US" smtClean="0">
                <a:latin typeface="Times New Roman" panose="02020603050405020304" pitchFamily="18" charset="0"/>
                <a:ea typeface="ＭＳ Ｐゴシック" panose="020B0600070205080204" pitchFamily="34" charset="-128"/>
              </a:rPr>
              <a:t>the Office of e-Government, the Government of Western Australia, July 2004.  A copy is</a:t>
            </a:r>
          </a:p>
          <a:p>
            <a:r>
              <a:rPr lang="en-US" altLang="en-US" smtClean="0">
                <a:latin typeface="Times New Roman" panose="02020603050405020304" pitchFamily="18" charset="0"/>
                <a:ea typeface="ＭＳ Ｐゴシック" panose="020B0600070205080204" pitchFamily="34" charset="-128"/>
              </a:rPr>
              <a:t>available at box.com/CompSec4e.</a:t>
            </a:r>
          </a:p>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41935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1100" smtClean="0">
                <a:latin typeface="Times New Roman" panose="02020603050405020304" pitchFamily="18" charset="0"/>
                <a:ea typeface="ＭＳ Ｐゴシック" panose="020B0600070205080204" pitchFamily="34" charset="-128"/>
              </a:rPr>
              <a:t>The development of procedures to respond to computer incidents is regarded as an</a:t>
            </a:r>
          </a:p>
          <a:p>
            <a:pPr>
              <a:lnSpc>
                <a:spcPct val="90000"/>
              </a:lnSpc>
            </a:pPr>
            <a:r>
              <a:rPr lang="en-US" altLang="en-US" sz="1100" smtClean="0">
                <a:latin typeface="Times New Roman" panose="02020603050405020304" pitchFamily="18" charset="0"/>
                <a:ea typeface="ＭＳ Ｐゴシック" panose="020B0600070205080204" pitchFamily="34" charset="-128"/>
              </a:rPr>
              <a:t>essential control for most organizations. Most organizations will experience some</a:t>
            </a:r>
          </a:p>
          <a:p>
            <a:pPr>
              <a:lnSpc>
                <a:spcPct val="90000"/>
              </a:lnSpc>
            </a:pPr>
            <a:r>
              <a:rPr lang="en-US" altLang="en-US" sz="1100" smtClean="0">
                <a:latin typeface="Times New Roman" panose="02020603050405020304" pitchFamily="18" charset="0"/>
                <a:ea typeface="ＭＳ Ｐゴシック" panose="020B0600070205080204" pitchFamily="34" charset="-128"/>
              </a:rPr>
              <a:t>form of security incident sooner rather than later. Typically, most incidents relate</a:t>
            </a:r>
          </a:p>
          <a:p>
            <a:pPr>
              <a:lnSpc>
                <a:spcPct val="90000"/>
              </a:lnSpc>
            </a:pPr>
            <a:r>
              <a:rPr lang="en-US" altLang="en-US" sz="1100" smtClean="0">
                <a:latin typeface="Times New Roman" panose="02020603050405020304" pitchFamily="18" charset="0"/>
                <a:ea typeface="ＭＳ Ｐゴシック" panose="020B0600070205080204" pitchFamily="34" charset="-128"/>
              </a:rPr>
              <a:t>to risks with lesser impacts on the organization, but occasionally a more serious</a:t>
            </a:r>
          </a:p>
          <a:p>
            <a:pPr>
              <a:lnSpc>
                <a:spcPct val="90000"/>
              </a:lnSpc>
            </a:pPr>
            <a:r>
              <a:rPr lang="en-US" altLang="en-US" sz="1100" smtClean="0">
                <a:latin typeface="Times New Roman" panose="02020603050405020304" pitchFamily="18" charset="0"/>
                <a:ea typeface="ＭＳ Ｐゴシック" panose="020B0600070205080204" pitchFamily="34" charset="-128"/>
              </a:rPr>
              <a:t>incident can occur. The incident handling and response procedures need to reflect</a:t>
            </a:r>
          </a:p>
          <a:p>
            <a:pPr>
              <a:lnSpc>
                <a:spcPct val="90000"/>
              </a:lnSpc>
            </a:pPr>
            <a:r>
              <a:rPr lang="en-US" altLang="en-US" sz="1100" smtClean="0">
                <a:latin typeface="Times New Roman" panose="02020603050405020304" pitchFamily="18" charset="0"/>
                <a:ea typeface="ＭＳ Ｐゴシック" panose="020B0600070205080204" pitchFamily="34" charset="-128"/>
              </a:rPr>
              <a:t>the range of possible consequences of an incident on the organization and allow for</a:t>
            </a:r>
          </a:p>
          <a:p>
            <a:pPr>
              <a:lnSpc>
                <a:spcPct val="90000"/>
              </a:lnSpc>
            </a:pPr>
            <a:r>
              <a:rPr lang="en-US" altLang="en-US" sz="1100" smtClean="0">
                <a:latin typeface="Times New Roman" panose="02020603050405020304" pitchFamily="18" charset="0"/>
                <a:ea typeface="ＭＳ Ｐゴシック" panose="020B0600070205080204" pitchFamily="34" charset="-128"/>
              </a:rPr>
              <a:t>a suitable response. By developing suitable procedures in advance, an organization</a:t>
            </a:r>
          </a:p>
          <a:p>
            <a:pPr>
              <a:lnSpc>
                <a:spcPct val="90000"/>
              </a:lnSpc>
            </a:pPr>
            <a:r>
              <a:rPr lang="en-US" altLang="en-US" sz="1100" smtClean="0">
                <a:latin typeface="Times New Roman" panose="02020603050405020304" pitchFamily="18" charset="0"/>
                <a:ea typeface="ＭＳ Ｐゴシック" panose="020B0600070205080204" pitchFamily="34" charset="-128"/>
              </a:rPr>
              <a:t>can avoid the panic that occurs when personnel realize that bad things are happening</a:t>
            </a:r>
          </a:p>
          <a:p>
            <a:pPr>
              <a:lnSpc>
                <a:spcPct val="90000"/>
              </a:lnSpc>
            </a:pPr>
            <a:r>
              <a:rPr lang="en-US" altLang="en-US" sz="1100" smtClean="0">
                <a:latin typeface="Times New Roman" panose="02020603050405020304" pitchFamily="18" charset="0"/>
                <a:ea typeface="ＭＳ Ｐゴシック" panose="020B0600070205080204" pitchFamily="34" charset="-128"/>
              </a:rPr>
              <a:t>and are not sure of the best response.</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NIST SP 800-61 </a:t>
            </a:r>
            <a:r>
              <a:rPr lang="en-US" altLang="en-US" sz="1100" i="1" smtClean="0">
                <a:latin typeface="Times New Roman" panose="02020603050405020304" pitchFamily="18" charset="0"/>
                <a:ea typeface="ＭＳ Ｐゴシック" panose="020B0600070205080204" pitchFamily="34" charset="-128"/>
              </a:rPr>
              <a:t>[Computer Security Incident Handling Guide, </a:t>
            </a:r>
            <a:r>
              <a:rPr lang="en-US" altLang="en-US" sz="1100" smtClean="0">
                <a:latin typeface="Times New Roman" panose="02020603050405020304" pitchFamily="18" charset="0"/>
                <a:ea typeface="ＭＳ Ｐゴシック" panose="020B0600070205080204" pitchFamily="34" charset="-128"/>
              </a:rPr>
              <a:t>August 2012)</a:t>
            </a:r>
            <a:endParaRPr lang="en-US" altLang="en-US" sz="1100" i="1"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lists the following benefits of having an incident</a:t>
            </a:r>
          </a:p>
          <a:p>
            <a:pPr>
              <a:lnSpc>
                <a:spcPct val="90000"/>
              </a:lnSpc>
            </a:pPr>
            <a:r>
              <a:rPr lang="en-US" altLang="en-US" sz="1100" smtClean="0">
                <a:latin typeface="Times New Roman" panose="02020603050405020304" pitchFamily="18" charset="0"/>
                <a:ea typeface="ＭＳ Ｐゴシック" panose="020B0600070205080204" pitchFamily="34" charset="-128"/>
              </a:rPr>
              <a:t>response capability:</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Responding to incidents systematically so that the appropriate steps are</a:t>
            </a:r>
          </a:p>
          <a:p>
            <a:pPr>
              <a:lnSpc>
                <a:spcPct val="90000"/>
              </a:lnSpc>
            </a:pPr>
            <a:r>
              <a:rPr lang="en-US" altLang="en-US" sz="1100" smtClean="0">
                <a:latin typeface="Times New Roman" panose="02020603050405020304" pitchFamily="18" charset="0"/>
                <a:ea typeface="ＭＳ Ｐゴシック" panose="020B0600070205080204" pitchFamily="34" charset="-128"/>
              </a:rPr>
              <a:t>taken</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Helping personnel to recover quickly and efficiently from security incidents,</a:t>
            </a:r>
          </a:p>
          <a:p>
            <a:pPr>
              <a:lnSpc>
                <a:spcPct val="90000"/>
              </a:lnSpc>
            </a:pPr>
            <a:r>
              <a:rPr lang="en-US" altLang="en-US" sz="1100" smtClean="0">
                <a:latin typeface="Times New Roman" panose="02020603050405020304" pitchFamily="18" charset="0"/>
                <a:ea typeface="ＭＳ Ｐゴシック" panose="020B0600070205080204" pitchFamily="34" charset="-128"/>
              </a:rPr>
              <a:t>minimizing loss or theft of information and disruption of services</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Using information gained during incident handling to better prepare for</a:t>
            </a:r>
          </a:p>
          <a:p>
            <a:pPr>
              <a:lnSpc>
                <a:spcPct val="90000"/>
              </a:lnSpc>
            </a:pPr>
            <a:r>
              <a:rPr lang="en-US" altLang="en-US" sz="1100" smtClean="0">
                <a:latin typeface="Times New Roman" panose="02020603050405020304" pitchFamily="18" charset="0"/>
                <a:ea typeface="ＭＳ Ｐゴシック" panose="020B0600070205080204" pitchFamily="34" charset="-128"/>
              </a:rPr>
              <a:t>handling future incidents and to provide stronger protection for systems</a:t>
            </a:r>
          </a:p>
          <a:p>
            <a:pPr>
              <a:lnSpc>
                <a:spcPct val="90000"/>
              </a:lnSpc>
            </a:pPr>
            <a:r>
              <a:rPr lang="en-US" altLang="en-US" sz="1100" smtClean="0">
                <a:latin typeface="Times New Roman" panose="02020603050405020304" pitchFamily="18" charset="0"/>
                <a:ea typeface="ＭＳ Ｐゴシック" panose="020B0600070205080204" pitchFamily="34" charset="-128"/>
              </a:rPr>
              <a:t>and data</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Dealing properly with legal issues that may arise during incidents</a:t>
            </a:r>
          </a:p>
        </p:txBody>
      </p:sp>
      <p:sp>
        <p:nvSpPr>
          <p:cNvPr id="501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C37728-C03F-410B-ACFE-712D8C5B8CE5}" type="slidenum">
              <a:rPr lang="en-AU" altLang="en-US">
                <a:latin typeface="Arial" panose="020B0604020202020204" pitchFamily="34" charset="0"/>
              </a:rPr>
              <a:pPr>
                <a:spcBef>
                  <a:spcPct val="0"/>
                </a:spcBef>
              </a:pPr>
              <a:t>19</a:t>
            </a:fld>
            <a:endParaRPr lang="en-AU" altLang="en-US">
              <a:latin typeface="Arial" panose="020B0604020202020204" pitchFamily="34" charset="0"/>
            </a:endParaRPr>
          </a:p>
        </p:txBody>
      </p:sp>
    </p:spTree>
    <p:extLst>
      <p:ext uri="{BB962C8B-B14F-4D97-AF65-F5344CB8AC3E}">
        <p14:creationId xmlns:p14="http://schemas.microsoft.com/office/powerpoint/2010/main" val="268563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This chapter covers a number of topics that, for want of a better term, we categorize</a:t>
            </a:r>
          </a:p>
          <a:p>
            <a:r>
              <a:rPr lang="en-US" altLang="en-US" smtClean="0">
                <a:latin typeface="Times New Roman" panose="02020603050405020304" pitchFamily="18" charset="0"/>
                <a:ea typeface="ＭＳ Ｐゴシック" panose="020B0600070205080204" pitchFamily="34" charset="-128"/>
              </a:rPr>
              <a:t>as human resources security. The subject is a broad one, and a full discussion is well</a:t>
            </a:r>
          </a:p>
          <a:p>
            <a:r>
              <a:rPr lang="en-US" altLang="en-US" smtClean="0">
                <a:latin typeface="Times New Roman" panose="02020603050405020304" pitchFamily="18" charset="0"/>
                <a:ea typeface="ＭＳ Ｐゴシック" panose="020B0600070205080204" pitchFamily="34" charset="-128"/>
              </a:rPr>
              <a:t>beyond the scope of this book. In this chapter, we look at some important issues in</a:t>
            </a:r>
          </a:p>
          <a:p>
            <a:r>
              <a:rPr lang="en-US" altLang="en-US" smtClean="0">
                <a:latin typeface="Times New Roman" panose="02020603050405020304" pitchFamily="18" charset="0"/>
                <a:ea typeface="ＭＳ Ｐゴシック" panose="020B0600070205080204" pitchFamily="34" charset="-128"/>
              </a:rPr>
              <a:t>this area.</a:t>
            </a:r>
          </a:p>
          <a:p>
            <a:endParaRPr lang="en-US" altLang="en-US" smtClean="0">
              <a:latin typeface="Times New Roman" panose="02020603050405020304" pitchFamily="18" charset="0"/>
              <a:ea typeface="ＭＳ Ｐゴシック" panose="020B0600070205080204" pitchFamily="34" charset="-128"/>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C72297B-6E8E-41BD-963F-536D5E2B32C6}" type="slidenum">
              <a:rPr lang="en-AU" altLang="en-US">
                <a:solidFill>
                  <a:srgbClr val="000000"/>
                </a:solidFill>
                <a:latin typeface="Arial" panose="020B0604020202020204" pitchFamily="34" charset="0"/>
              </a:rPr>
              <a:pPr>
                <a:spcBef>
                  <a:spcPct val="0"/>
                </a:spcBef>
              </a:pPr>
              <a:t>2</a:t>
            </a:fld>
            <a:endParaRPr lang="en-AU"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1348200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For large and medium-sized organizations, a computer security incident</a:t>
            </a:r>
          </a:p>
          <a:p>
            <a:r>
              <a:rPr lang="en-US" altLang="en-US" smtClean="0">
                <a:latin typeface="Times New Roman" panose="02020603050405020304" pitchFamily="18" charset="0"/>
                <a:ea typeface="ＭＳ Ｐゴシック" panose="020B0600070205080204" pitchFamily="34" charset="-128"/>
              </a:rPr>
              <a:t>response team (CSIRT) is responsible for rapidly detecting incidents, minimizing</a:t>
            </a:r>
          </a:p>
          <a:p>
            <a:r>
              <a:rPr lang="en-US" altLang="en-US" smtClean="0">
                <a:latin typeface="Times New Roman" panose="02020603050405020304" pitchFamily="18" charset="0"/>
                <a:ea typeface="ＭＳ Ｐゴシック" panose="020B0600070205080204" pitchFamily="34" charset="-128"/>
              </a:rPr>
              <a:t>loss and destruction, mitigating the weaknesses that were exploited, and restoring</a:t>
            </a:r>
          </a:p>
          <a:p>
            <a:r>
              <a:rPr lang="en-US" altLang="en-US" smtClean="0">
                <a:latin typeface="Times New Roman" panose="02020603050405020304" pitchFamily="18" charset="0"/>
                <a:ea typeface="ＭＳ Ｐゴシック" panose="020B0600070205080204" pitchFamily="34" charset="-128"/>
              </a:rPr>
              <a:t>computing services.</a:t>
            </a:r>
          </a:p>
        </p:txBody>
      </p:sp>
      <p:sp>
        <p:nvSpPr>
          <p:cNvPr id="522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CDDEDDB-7F2B-4861-9582-44665A640181}" type="slidenum">
              <a:rPr lang="en-AU" altLang="en-US">
                <a:latin typeface="Arial" panose="020B0604020202020204" pitchFamily="34" charset="0"/>
              </a:rPr>
              <a:pPr>
                <a:spcBef>
                  <a:spcPct val="0"/>
                </a:spcBef>
              </a:pPr>
              <a:t>20</a:t>
            </a:fld>
            <a:endParaRPr lang="en-AU" altLang="en-US">
              <a:latin typeface="Arial" panose="020B0604020202020204" pitchFamily="34" charset="0"/>
            </a:endParaRPr>
          </a:p>
        </p:txBody>
      </p:sp>
    </p:spTree>
    <p:extLst>
      <p:ext uri="{BB962C8B-B14F-4D97-AF65-F5344CB8AC3E}">
        <p14:creationId xmlns:p14="http://schemas.microsoft.com/office/powerpoint/2010/main" val="2696603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z="1000" smtClean="0">
                <a:latin typeface="Times New Roman" panose="02020603050405020304" pitchFamily="18" charset="0"/>
                <a:ea typeface="ＭＳ Ｐゴシック" panose="020B0600070205080204" pitchFamily="34" charset="-128"/>
              </a:rPr>
              <a:t>There is a range of events that can be regarded as a security incident.</a:t>
            </a:r>
          </a:p>
          <a:p>
            <a:pPr>
              <a:lnSpc>
                <a:spcPct val="80000"/>
              </a:lnSpc>
            </a:pPr>
            <a:r>
              <a:rPr lang="en-US" altLang="en-US" sz="1000" smtClean="0">
                <a:latin typeface="Times New Roman" panose="02020603050405020304" pitchFamily="18" charset="0"/>
                <a:ea typeface="ＭＳ Ｐゴシック" panose="020B0600070205080204" pitchFamily="34" charset="-128"/>
              </a:rPr>
              <a:t>Indeed any action that threatens one or more of the classic security services of</a:t>
            </a:r>
          </a:p>
          <a:p>
            <a:pPr>
              <a:lnSpc>
                <a:spcPct val="80000"/>
              </a:lnSpc>
            </a:pPr>
            <a:r>
              <a:rPr lang="en-US" altLang="en-US" sz="1000" smtClean="0">
                <a:latin typeface="Times New Roman" panose="02020603050405020304" pitchFamily="18" charset="0"/>
                <a:ea typeface="ＭＳ Ｐゴシック" panose="020B0600070205080204" pitchFamily="34" charset="-128"/>
              </a:rPr>
              <a:t>confidentiality, integrity, availability, accountability, authenticity, and reliability</a:t>
            </a:r>
          </a:p>
          <a:p>
            <a:pPr>
              <a:lnSpc>
                <a:spcPct val="80000"/>
              </a:lnSpc>
            </a:pPr>
            <a:r>
              <a:rPr lang="en-US" altLang="en-US" sz="1000" smtClean="0">
                <a:latin typeface="Times New Roman" panose="02020603050405020304" pitchFamily="18" charset="0"/>
                <a:ea typeface="ＭＳ Ｐゴシック" panose="020B0600070205080204" pitchFamily="34" charset="-128"/>
              </a:rPr>
              <a:t>in a system constitutes an incident. These include various forms of unauthorized</a:t>
            </a:r>
          </a:p>
          <a:p>
            <a:pPr>
              <a:lnSpc>
                <a:spcPct val="80000"/>
              </a:lnSpc>
            </a:pPr>
            <a:r>
              <a:rPr lang="en-US" altLang="en-US" sz="1000" smtClean="0">
                <a:latin typeface="Times New Roman" panose="02020603050405020304" pitchFamily="18" charset="0"/>
                <a:ea typeface="ＭＳ Ｐゴシック" panose="020B0600070205080204" pitchFamily="34" charset="-128"/>
              </a:rPr>
              <a:t>access to a system, and unauthorized modification of information on the system.</a:t>
            </a:r>
          </a:p>
          <a:p>
            <a:pPr>
              <a:lnSpc>
                <a:spcPct val="80000"/>
              </a:lnSpc>
            </a:pPr>
            <a:r>
              <a:rPr lang="en-US" altLang="en-US" sz="1000" smtClean="0">
                <a:latin typeface="Times New Roman" panose="02020603050405020304" pitchFamily="18" charset="0"/>
                <a:ea typeface="ＭＳ Ｐゴシック" panose="020B0600070205080204" pitchFamily="34" charset="-128"/>
              </a:rPr>
              <a:t>Unauthorized access to a system by a person includes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Accessing information that person is not authorized to see</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Accessing information and passing it on to another person who is not</a:t>
            </a:r>
          </a:p>
          <a:p>
            <a:pPr>
              <a:lnSpc>
                <a:spcPct val="80000"/>
              </a:lnSpc>
            </a:pPr>
            <a:r>
              <a:rPr lang="en-US" altLang="en-US" sz="1000" smtClean="0">
                <a:latin typeface="Times New Roman" panose="02020603050405020304" pitchFamily="18" charset="0"/>
                <a:ea typeface="ＭＳ Ｐゴシック" panose="020B0600070205080204" pitchFamily="34" charset="-128"/>
              </a:rPr>
              <a:t>authorized to see it</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circumvent the access mechanisms implemented on a system</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Using another person’s password and user id for any purpose</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deny use of the system to any other person without authorization</a:t>
            </a:r>
          </a:p>
          <a:p>
            <a:pPr>
              <a:lnSpc>
                <a:spcPct val="80000"/>
              </a:lnSpc>
            </a:pPr>
            <a:r>
              <a:rPr lang="en-US" altLang="en-US" sz="1000" smtClean="0">
                <a:latin typeface="Times New Roman" panose="02020603050405020304" pitchFamily="18" charset="0"/>
                <a:ea typeface="ＭＳ Ｐゴシック" panose="020B0600070205080204" pitchFamily="34" charset="-128"/>
              </a:rPr>
              <a:t>to do so</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Unauthorized modification of information on a system by a person includes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corrupt information that may be of value to another person</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modify information and/or resources without authority</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Processing information in an unauthorized manner</a:t>
            </a:r>
          </a:p>
        </p:txBody>
      </p:sp>
      <p:sp>
        <p:nvSpPr>
          <p:cNvPr id="542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8EC4598-BEB0-4CE3-8592-2488E849C64E}" type="slidenum">
              <a:rPr lang="en-AU" altLang="en-US">
                <a:latin typeface="Arial" panose="020B0604020202020204" pitchFamily="34" charset="0"/>
              </a:rPr>
              <a:pPr>
                <a:spcBef>
                  <a:spcPct val="0"/>
                </a:spcBef>
              </a:pPr>
              <a:t>21</a:t>
            </a:fld>
            <a:endParaRPr lang="en-AU" altLang="en-US">
              <a:latin typeface="Arial" panose="020B0604020202020204" pitchFamily="34" charset="0"/>
            </a:endParaRPr>
          </a:p>
        </p:txBody>
      </p:sp>
    </p:spTree>
    <p:extLst>
      <p:ext uri="{BB962C8B-B14F-4D97-AF65-F5344CB8AC3E}">
        <p14:creationId xmlns:p14="http://schemas.microsoft.com/office/powerpoint/2010/main" val="508747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Managing security incidents involves procedures and controls that address</a:t>
            </a:r>
          </a:p>
          <a:p>
            <a:r>
              <a:rPr lang="en-US" altLang="en-US" smtClean="0">
                <a:latin typeface="Times New Roman" panose="02020603050405020304" pitchFamily="18" charset="0"/>
                <a:ea typeface="ＭＳ Ｐゴシック" panose="020B0600070205080204" pitchFamily="34" charset="-128"/>
              </a:rPr>
              <a:t>[CARN03]:</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Detecting potential security incidents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Sorting, categorizing, and prioritizing incoming incident reports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Identifying and responding to breaches in security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Documenting breaches in security for future reference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Table 17.2 lists key terms related to computer security incident response.</a:t>
            </a:r>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D1FC759-A7B0-429C-BCDF-4BF14AF4F35C}" type="slidenum">
              <a:rPr lang="en-AU" altLang="en-US">
                <a:latin typeface="Arial" panose="020B0604020202020204" pitchFamily="34" charset="0"/>
              </a:rPr>
              <a:pPr>
                <a:spcBef>
                  <a:spcPct val="0"/>
                </a:spcBef>
              </a:pPr>
              <a:t>22</a:t>
            </a:fld>
            <a:endParaRPr lang="en-AU" altLang="en-US">
              <a:latin typeface="Arial" panose="020B0604020202020204" pitchFamily="34" charset="0"/>
            </a:endParaRPr>
          </a:p>
        </p:txBody>
      </p:sp>
    </p:spTree>
    <p:extLst>
      <p:ext uri="{BB962C8B-B14F-4D97-AF65-F5344CB8AC3E}">
        <p14:creationId xmlns:p14="http://schemas.microsoft.com/office/powerpoint/2010/main" val="173370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z="600" smtClean="0">
                <a:latin typeface="Times New Roman" panose="02020603050405020304" pitchFamily="18" charset="0"/>
                <a:ea typeface="ＭＳ Ｐゴシック" panose="020B0600070205080204" pitchFamily="34" charset="-128"/>
              </a:rPr>
              <a:t>Security incidents may be detected by users or administration staff who report a</a:t>
            </a:r>
          </a:p>
          <a:p>
            <a:pPr>
              <a:lnSpc>
                <a:spcPct val="80000"/>
              </a:lnSpc>
            </a:pPr>
            <a:r>
              <a:rPr lang="en-US" altLang="en-US" sz="600" smtClean="0">
                <a:latin typeface="Times New Roman" panose="02020603050405020304" pitchFamily="18" charset="0"/>
                <a:ea typeface="ＭＳ Ｐゴシック" panose="020B0600070205080204" pitchFamily="34" charset="-128"/>
              </a:rPr>
              <a:t>system malfunction or anomalous behavior. Staff should be encouraged to make</a:t>
            </a:r>
          </a:p>
          <a:p>
            <a:pPr>
              <a:lnSpc>
                <a:spcPct val="80000"/>
              </a:lnSpc>
            </a:pPr>
            <a:r>
              <a:rPr lang="en-US" altLang="en-US" sz="600" smtClean="0">
                <a:latin typeface="Times New Roman" panose="02020603050405020304" pitchFamily="18" charset="0"/>
                <a:ea typeface="ＭＳ Ｐゴシック" panose="020B0600070205080204" pitchFamily="34" charset="-128"/>
              </a:rPr>
              <a:t>such reports. Staff should also report any suspected weaknesses in systems. The</a:t>
            </a:r>
          </a:p>
          <a:p>
            <a:pPr>
              <a:lnSpc>
                <a:spcPct val="80000"/>
              </a:lnSpc>
            </a:pPr>
            <a:r>
              <a:rPr lang="en-US" altLang="en-US" sz="600" smtClean="0">
                <a:latin typeface="Times New Roman" panose="02020603050405020304" pitchFamily="18" charset="0"/>
                <a:ea typeface="ＭＳ Ｐゴシック" panose="020B0600070205080204" pitchFamily="34" charset="-128"/>
              </a:rPr>
              <a:t>general security training of staff in the organization should include details of who to</a:t>
            </a:r>
          </a:p>
          <a:p>
            <a:pPr>
              <a:lnSpc>
                <a:spcPct val="80000"/>
              </a:lnSpc>
            </a:pPr>
            <a:r>
              <a:rPr lang="en-US" altLang="en-US" sz="600" smtClean="0">
                <a:latin typeface="Times New Roman" panose="02020603050405020304" pitchFamily="18" charset="0"/>
                <a:ea typeface="ＭＳ Ｐゴシック" panose="020B0600070205080204" pitchFamily="34" charset="-128"/>
              </a:rPr>
              <a:t>contact in such cases.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Security incidents may also be detected by automated tools, which analyze</a:t>
            </a:r>
          </a:p>
          <a:p>
            <a:pPr>
              <a:lnSpc>
                <a:spcPct val="80000"/>
              </a:lnSpc>
            </a:pPr>
            <a:r>
              <a:rPr lang="en-US" altLang="en-US" sz="600" smtClean="0">
                <a:latin typeface="Times New Roman" panose="02020603050405020304" pitchFamily="18" charset="0"/>
                <a:ea typeface="ＭＳ Ｐゴシック" panose="020B0600070205080204" pitchFamily="34" charset="-128"/>
              </a:rPr>
              <a:t>information gathered from the systems and connecting networks. We discuss</a:t>
            </a:r>
          </a:p>
          <a:p>
            <a:pPr>
              <a:lnSpc>
                <a:spcPct val="80000"/>
              </a:lnSpc>
            </a:pPr>
            <a:r>
              <a:rPr lang="en-US" altLang="en-US" sz="600" smtClean="0">
                <a:latin typeface="Times New Roman" panose="02020603050405020304" pitchFamily="18" charset="0"/>
                <a:ea typeface="ＭＳ Ｐゴシック" panose="020B0600070205080204" pitchFamily="34" charset="-128"/>
              </a:rPr>
              <a:t>a range of such tools in Chapter 8. These tools may report evidence of either</a:t>
            </a:r>
          </a:p>
          <a:p>
            <a:pPr>
              <a:lnSpc>
                <a:spcPct val="80000"/>
              </a:lnSpc>
            </a:pPr>
            <a:r>
              <a:rPr lang="en-US" altLang="en-US" sz="600" smtClean="0">
                <a:latin typeface="Times New Roman" panose="02020603050405020304" pitchFamily="18" charset="0"/>
                <a:ea typeface="ＭＳ Ｐゴシック" panose="020B0600070205080204" pitchFamily="34" charset="-128"/>
              </a:rPr>
              <a:t>a precursor to a possible future incident or indication of an actual incident</a:t>
            </a:r>
          </a:p>
          <a:p>
            <a:pPr>
              <a:lnSpc>
                <a:spcPct val="80000"/>
              </a:lnSpc>
            </a:pPr>
            <a:r>
              <a:rPr lang="en-US" altLang="en-US" sz="600" smtClean="0">
                <a:latin typeface="Times New Roman" panose="02020603050405020304" pitchFamily="18" charset="0"/>
                <a:ea typeface="ＭＳ Ｐゴシック" panose="020B0600070205080204" pitchFamily="34" charset="-128"/>
              </a:rPr>
              <a:t>occurring. Tools that can detect incidents include the following:</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System integrity verification tools: </a:t>
            </a:r>
            <a:r>
              <a:rPr lang="en-US" altLang="en-US" sz="600" smtClean="0">
                <a:latin typeface="Times New Roman" panose="02020603050405020304" pitchFamily="18" charset="0"/>
                <a:ea typeface="ＭＳ Ｐゴシック" panose="020B0600070205080204" pitchFamily="34" charset="-128"/>
              </a:rPr>
              <a:t>Scan critical system files, directories, and</a:t>
            </a:r>
          </a:p>
          <a:p>
            <a:pPr>
              <a:lnSpc>
                <a:spcPct val="80000"/>
              </a:lnSpc>
            </a:pPr>
            <a:r>
              <a:rPr lang="en-US" altLang="en-US" sz="600" smtClean="0">
                <a:latin typeface="Times New Roman" panose="02020603050405020304" pitchFamily="18" charset="0"/>
                <a:ea typeface="ＭＳ Ｐゴシック" panose="020B0600070205080204" pitchFamily="34" charset="-128"/>
              </a:rPr>
              <a:t>services to ensure they have not been changed without proper authorization.</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Log analysis tools</a:t>
            </a:r>
            <a:r>
              <a:rPr lang="en-US" altLang="en-US" sz="600" smtClean="0">
                <a:latin typeface="Times New Roman" panose="02020603050405020304" pitchFamily="18" charset="0"/>
                <a:ea typeface="ＭＳ Ｐゴシック" panose="020B0600070205080204" pitchFamily="34" charset="-128"/>
              </a:rPr>
              <a:t>: Analyze the information collected in audit logs using some</a:t>
            </a:r>
          </a:p>
          <a:p>
            <a:pPr>
              <a:lnSpc>
                <a:spcPct val="80000"/>
              </a:lnSpc>
            </a:pPr>
            <a:r>
              <a:rPr lang="en-US" altLang="en-US" sz="600" smtClean="0">
                <a:latin typeface="Times New Roman" panose="02020603050405020304" pitchFamily="18" charset="0"/>
                <a:ea typeface="ＭＳ Ｐゴシック" panose="020B0600070205080204" pitchFamily="34" charset="-128"/>
              </a:rPr>
              <a:t>form of pattern recognition to identify potential security incidents.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Network and host intrusion detection systems (IDS): </a:t>
            </a:r>
            <a:r>
              <a:rPr lang="en-US" altLang="en-US" sz="600" smtClean="0">
                <a:latin typeface="Times New Roman" panose="02020603050405020304" pitchFamily="18" charset="0"/>
                <a:ea typeface="ＭＳ Ｐゴシック" panose="020B0600070205080204" pitchFamily="34" charset="-128"/>
              </a:rPr>
              <a:t>Monitor and analyze</a:t>
            </a:r>
          </a:p>
          <a:p>
            <a:pPr>
              <a:lnSpc>
                <a:spcPct val="80000"/>
              </a:lnSpc>
            </a:pPr>
            <a:r>
              <a:rPr lang="en-US" altLang="en-US" sz="600" smtClean="0">
                <a:latin typeface="Times New Roman" panose="02020603050405020304" pitchFamily="18" charset="0"/>
                <a:ea typeface="ＭＳ Ｐゴシック" panose="020B0600070205080204" pitchFamily="34" charset="-128"/>
              </a:rPr>
              <a:t>network and host activity and usually compare this information with a</a:t>
            </a:r>
          </a:p>
          <a:p>
            <a:pPr>
              <a:lnSpc>
                <a:spcPct val="80000"/>
              </a:lnSpc>
            </a:pPr>
            <a:r>
              <a:rPr lang="en-US" altLang="en-US" sz="600" smtClean="0">
                <a:latin typeface="Times New Roman" panose="02020603050405020304" pitchFamily="18" charset="0"/>
                <a:ea typeface="ＭＳ Ｐゴシック" panose="020B0600070205080204" pitchFamily="34" charset="-128"/>
              </a:rPr>
              <a:t>collection of attack signatures to identify potential security incidents.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Intrusion prevention systems: </a:t>
            </a:r>
            <a:r>
              <a:rPr lang="en-US" altLang="en-US" sz="600" smtClean="0">
                <a:latin typeface="Times New Roman" panose="02020603050405020304" pitchFamily="18" charset="0"/>
                <a:ea typeface="ＭＳ Ｐゴシック" panose="020B0600070205080204" pitchFamily="34" charset="-128"/>
              </a:rPr>
              <a:t>Augment an intrusion detection system with the</a:t>
            </a:r>
          </a:p>
          <a:p>
            <a:pPr>
              <a:lnSpc>
                <a:spcPct val="80000"/>
              </a:lnSpc>
            </a:pPr>
            <a:r>
              <a:rPr lang="en-US" altLang="en-US" sz="600" smtClean="0">
                <a:latin typeface="Times New Roman" panose="02020603050405020304" pitchFamily="18" charset="0"/>
                <a:ea typeface="ＭＳ Ｐゴシック" panose="020B0600070205080204" pitchFamily="34" charset="-128"/>
              </a:rPr>
              <a:t>ability to automatically block detected attacks. Such systems need to be used</a:t>
            </a:r>
          </a:p>
          <a:p>
            <a:pPr>
              <a:lnSpc>
                <a:spcPct val="80000"/>
              </a:lnSpc>
            </a:pPr>
            <a:r>
              <a:rPr lang="en-US" altLang="en-US" sz="600" smtClean="0">
                <a:latin typeface="Times New Roman" panose="02020603050405020304" pitchFamily="18" charset="0"/>
                <a:ea typeface="ＭＳ Ｐゴシック" panose="020B0600070205080204" pitchFamily="34" charset="-128"/>
              </a:rPr>
              <a:t>with care, because they can cause problems if they respond to a misidentified</a:t>
            </a:r>
          </a:p>
          <a:p>
            <a:pPr>
              <a:lnSpc>
                <a:spcPct val="80000"/>
              </a:lnSpc>
            </a:pPr>
            <a:r>
              <a:rPr lang="en-US" altLang="en-US" sz="600" smtClean="0">
                <a:latin typeface="Times New Roman" panose="02020603050405020304" pitchFamily="18" charset="0"/>
                <a:ea typeface="ＭＳ Ｐゴシック" panose="020B0600070205080204" pitchFamily="34" charset="-128"/>
              </a:rPr>
              <a:t>attack and reduce system functionality when not justified. We discuss such</a:t>
            </a:r>
          </a:p>
          <a:p>
            <a:pPr>
              <a:lnSpc>
                <a:spcPct val="80000"/>
              </a:lnSpc>
            </a:pPr>
            <a:r>
              <a:rPr lang="en-US" altLang="en-US" sz="600" smtClean="0">
                <a:latin typeface="Times New Roman" panose="02020603050405020304" pitchFamily="18" charset="0"/>
                <a:ea typeface="ＭＳ Ｐゴシック" panose="020B0600070205080204" pitchFamily="34" charset="-128"/>
              </a:rPr>
              <a:t>systems in Chapter 9.</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The effectiveness of such automated tools depends greatly on the accuracy</a:t>
            </a:r>
          </a:p>
          <a:p>
            <a:pPr>
              <a:lnSpc>
                <a:spcPct val="80000"/>
              </a:lnSpc>
            </a:pPr>
            <a:r>
              <a:rPr lang="en-US" altLang="en-US" sz="600" smtClean="0">
                <a:latin typeface="Times New Roman" panose="02020603050405020304" pitchFamily="18" charset="0"/>
                <a:ea typeface="ＭＳ Ｐゴシック" panose="020B0600070205080204" pitchFamily="34" charset="-128"/>
              </a:rPr>
              <a:t>of their configuration, and the correctness of the patterns and signatures used. The</a:t>
            </a:r>
          </a:p>
          <a:p>
            <a:pPr>
              <a:lnSpc>
                <a:spcPct val="80000"/>
              </a:lnSpc>
            </a:pPr>
            <a:r>
              <a:rPr lang="en-US" altLang="en-US" sz="600" smtClean="0">
                <a:latin typeface="Times New Roman" panose="02020603050405020304" pitchFamily="18" charset="0"/>
                <a:ea typeface="ＭＳ Ｐゴシック" panose="020B0600070205080204" pitchFamily="34" charset="-128"/>
              </a:rPr>
              <a:t>tools need to be updated regularly to reflect new attacks or vulnerabilities. They also</a:t>
            </a:r>
          </a:p>
          <a:p>
            <a:pPr>
              <a:lnSpc>
                <a:spcPct val="80000"/>
              </a:lnSpc>
            </a:pPr>
            <a:r>
              <a:rPr lang="en-US" altLang="en-US" sz="600" smtClean="0">
                <a:latin typeface="Times New Roman" panose="02020603050405020304" pitchFamily="18" charset="0"/>
                <a:ea typeface="ＭＳ Ｐゴシック" panose="020B0600070205080204" pitchFamily="34" charset="-128"/>
              </a:rPr>
              <a:t>need to distinguish adequately between normal, legitimate behavior and anomalous</a:t>
            </a:r>
          </a:p>
          <a:p>
            <a:pPr>
              <a:lnSpc>
                <a:spcPct val="80000"/>
              </a:lnSpc>
            </a:pPr>
            <a:r>
              <a:rPr lang="en-US" altLang="en-US" sz="600" smtClean="0">
                <a:latin typeface="Times New Roman" panose="02020603050405020304" pitchFamily="18" charset="0"/>
                <a:ea typeface="ＭＳ Ｐゴシック" panose="020B0600070205080204" pitchFamily="34" charset="-128"/>
              </a:rPr>
              <a:t>attack behavior. This is not always easy to achieve and depends on the work patterns</a:t>
            </a:r>
          </a:p>
          <a:p>
            <a:pPr>
              <a:lnSpc>
                <a:spcPct val="80000"/>
              </a:lnSpc>
            </a:pPr>
            <a:r>
              <a:rPr lang="en-US" altLang="en-US" sz="600" smtClean="0">
                <a:latin typeface="Times New Roman" panose="02020603050405020304" pitchFamily="18" charset="0"/>
                <a:ea typeface="ＭＳ Ｐゴシック" panose="020B0600070205080204" pitchFamily="34" charset="-128"/>
              </a:rPr>
              <a:t>of specific organizations and their systems. However, a key advantage of automated</a:t>
            </a:r>
          </a:p>
          <a:p>
            <a:pPr>
              <a:lnSpc>
                <a:spcPct val="80000"/>
              </a:lnSpc>
            </a:pPr>
            <a:r>
              <a:rPr lang="en-US" altLang="en-US" sz="600" smtClean="0">
                <a:latin typeface="Times New Roman" panose="02020603050405020304" pitchFamily="18" charset="0"/>
                <a:ea typeface="ＭＳ Ｐゴシック" panose="020B0600070205080204" pitchFamily="34" charset="-128"/>
              </a:rPr>
              <a:t>systems that are regularly updated is that they can track changes in known attacks</a:t>
            </a:r>
          </a:p>
          <a:p>
            <a:pPr>
              <a:lnSpc>
                <a:spcPct val="80000"/>
              </a:lnSpc>
            </a:pPr>
            <a:r>
              <a:rPr lang="en-US" altLang="en-US" sz="600" smtClean="0">
                <a:latin typeface="Times New Roman" panose="02020603050405020304" pitchFamily="18" charset="0"/>
                <a:ea typeface="ＭＳ Ｐゴシック" panose="020B0600070205080204" pitchFamily="34" charset="-128"/>
              </a:rPr>
              <a:t>and vulnerabilities. It is often difficult for security administrators to keep pace with</a:t>
            </a:r>
          </a:p>
          <a:p>
            <a:pPr>
              <a:lnSpc>
                <a:spcPct val="80000"/>
              </a:lnSpc>
            </a:pPr>
            <a:r>
              <a:rPr lang="en-US" altLang="en-US" sz="600" smtClean="0">
                <a:latin typeface="Times New Roman" panose="02020603050405020304" pitchFamily="18" charset="0"/>
                <a:ea typeface="ＭＳ Ｐゴシック" panose="020B0600070205080204" pitchFamily="34" charset="-128"/>
              </a:rPr>
              <a:t>the rapid changes to the security risks to their systems and to respond with patches</a:t>
            </a:r>
          </a:p>
          <a:p>
            <a:pPr>
              <a:lnSpc>
                <a:spcPct val="80000"/>
              </a:lnSpc>
            </a:pPr>
            <a:r>
              <a:rPr lang="en-US" altLang="en-US" sz="600" smtClean="0">
                <a:latin typeface="Times New Roman" panose="02020603050405020304" pitchFamily="18" charset="0"/>
                <a:ea typeface="ＭＳ Ｐゴシック" panose="020B0600070205080204" pitchFamily="34" charset="-128"/>
              </a:rPr>
              <a:t>or other changes needed in a timely manner. The use of automated tools can help</a:t>
            </a:r>
          </a:p>
          <a:p>
            <a:pPr>
              <a:lnSpc>
                <a:spcPct val="80000"/>
              </a:lnSpc>
            </a:pPr>
            <a:r>
              <a:rPr lang="en-US" altLang="en-US" sz="600" smtClean="0">
                <a:latin typeface="Times New Roman" panose="02020603050405020304" pitchFamily="18" charset="0"/>
                <a:ea typeface="ＭＳ Ｐゴシック" panose="020B0600070205080204" pitchFamily="34" charset="-128"/>
              </a:rPr>
              <a:t>reduce the risks to the organization from this delayed response.</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The decision to deploy automated tools should result from the organization’s</a:t>
            </a:r>
          </a:p>
          <a:p>
            <a:pPr>
              <a:lnSpc>
                <a:spcPct val="80000"/>
              </a:lnSpc>
            </a:pPr>
            <a:r>
              <a:rPr lang="en-US" altLang="en-US" sz="600" smtClean="0">
                <a:latin typeface="Times New Roman" panose="02020603050405020304" pitchFamily="18" charset="0"/>
                <a:ea typeface="ＭＳ Ｐゴシック" panose="020B0600070205080204" pitchFamily="34" charset="-128"/>
              </a:rPr>
              <a:t>security goals and objectives and specific needs identified in the risk assessment process.</a:t>
            </a:r>
          </a:p>
          <a:p>
            <a:pPr>
              <a:lnSpc>
                <a:spcPct val="80000"/>
              </a:lnSpc>
            </a:pPr>
            <a:r>
              <a:rPr lang="en-US" altLang="en-US" sz="600" smtClean="0">
                <a:latin typeface="Times New Roman" panose="02020603050405020304" pitchFamily="18" charset="0"/>
                <a:ea typeface="ＭＳ Ｐゴシック" panose="020B0600070205080204" pitchFamily="34" charset="-128"/>
              </a:rPr>
              <a:t>Deploying these tools usually involves significant resources, both monetary and</a:t>
            </a:r>
          </a:p>
          <a:p>
            <a:pPr>
              <a:lnSpc>
                <a:spcPct val="80000"/>
              </a:lnSpc>
            </a:pPr>
            <a:r>
              <a:rPr lang="en-US" altLang="en-US" sz="600" smtClean="0">
                <a:latin typeface="Times New Roman" panose="02020603050405020304" pitchFamily="18" charset="0"/>
                <a:ea typeface="ＭＳ Ｐゴシック" panose="020B0600070205080204" pitchFamily="34" charset="-128"/>
              </a:rPr>
              <a:t>personnel time. This needs to be justified by the benefits gained in reducing risks.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Whether or not automated tools are used, the security administrators need to monitor</a:t>
            </a:r>
          </a:p>
          <a:p>
            <a:pPr>
              <a:lnSpc>
                <a:spcPct val="80000"/>
              </a:lnSpc>
            </a:pPr>
            <a:r>
              <a:rPr lang="en-US" altLang="en-US" sz="600" smtClean="0">
                <a:latin typeface="Times New Roman" panose="02020603050405020304" pitchFamily="18" charset="0"/>
                <a:ea typeface="ＭＳ Ｐゴシック" panose="020B0600070205080204" pitchFamily="34" charset="-128"/>
              </a:rPr>
              <a:t>reports of vulnerabilities and to respond with changes to their systems if necessary.</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31DC78-2AD2-42CF-99D3-89E9E3C397E5}" type="slidenum">
              <a:rPr lang="en-AU" altLang="en-US">
                <a:latin typeface="Arial" panose="020B0604020202020204" pitchFamily="34" charset="0"/>
              </a:rPr>
              <a:pPr>
                <a:spcBef>
                  <a:spcPct val="0"/>
                </a:spcBef>
              </a:pPr>
              <a:t>23</a:t>
            </a:fld>
            <a:endParaRPr lang="en-AU" altLang="en-US">
              <a:latin typeface="Arial" panose="020B0604020202020204" pitchFamily="34" charset="0"/>
            </a:endParaRPr>
          </a:p>
        </p:txBody>
      </p:sp>
    </p:spTree>
    <p:extLst>
      <p:ext uri="{BB962C8B-B14F-4D97-AF65-F5344CB8AC3E}">
        <p14:creationId xmlns:p14="http://schemas.microsoft.com/office/powerpoint/2010/main" val="2127659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Times New Roman" panose="02020603050405020304" pitchFamily="18" charset="0"/>
                <a:ea typeface="ＭＳ Ｐゴシック" panose="020B0600070205080204" pitchFamily="34" charset="-128"/>
              </a:rPr>
              <a:t>The goal of this function is to ensure that all information destined for the incident</a:t>
            </a:r>
          </a:p>
          <a:p>
            <a:pPr>
              <a:lnSpc>
                <a:spcPct val="90000"/>
              </a:lnSpc>
            </a:pPr>
            <a:r>
              <a:rPr lang="en-US" altLang="en-US" smtClean="0">
                <a:latin typeface="Times New Roman" panose="02020603050405020304" pitchFamily="18" charset="0"/>
                <a:ea typeface="ＭＳ Ｐゴシック" panose="020B0600070205080204" pitchFamily="34" charset="-128"/>
              </a:rPr>
              <a:t>handling service is channeled through a single focal point regardless of the method by</a:t>
            </a:r>
          </a:p>
          <a:p>
            <a:pPr>
              <a:lnSpc>
                <a:spcPct val="90000"/>
              </a:lnSpc>
            </a:pPr>
            <a:r>
              <a:rPr lang="en-US" altLang="en-US" smtClean="0">
                <a:latin typeface="Times New Roman" panose="02020603050405020304" pitchFamily="18" charset="0"/>
                <a:ea typeface="ＭＳ Ｐゴシック" panose="020B0600070205080204" pitchFamily="34" charset="-128"/>
              </a:rPr>
              <a:t>which it arrives (e.g., by e-mail, hotline, helpdesk, IDS) for appropriate redistribution</a:t>
            </a:r>
          </a:p>
          <a:p>
            <a:pPr>
              <a:lnSpc>
                <a:spcPct val="90000"/>
              </a:lnSpc>
            </a:pPr>
            <a:r>
              <a:rPr lang="en-US" altLang="en-US" smtClean="0">
                <a:latin typeface="Times New Roman" panose="02020603050405020304" pitchFamily="18" charset="0"/>
                <a:ea typeface="ＭＳ Ｐゴシック" panose="020B0600070205080204" pitchFamily="34" charset="-128"/>
              </a:rPr>
              <a:t>and handling within the service. This goal is commonly achieved by advertising the triage</a:t>
            </a:r>
          </a:p>
          <a:p>
            <a:pPr>
              <a:lnSpc>
                <a:spcPct val="90000"/>
              </a:lnSpc>
            </a:pPr>
            <a:r>
              <a:rPr lang="en-US" altLang="en-US" smtClean="0">
                <a:latin typeface="Times New Roman" panose="02020603050405020304" pitchFamily="18" charset="0"/>
                <a:ea typeface="ＭＳ Ｐゴシック" panose="020B0600070205080204" pitchFamily="34" charset="-128"/>
              </a:rPr>
              <a:t>function as the single point of contact for the whole incident handling service. The</a:t>
            </a:r>
          </a:p>
          <a:p>
            <a:pPr>
              <a:lnSpc>
                <a:spcPct val="90000"/>
              </a:lnSpc>
            </a:pPr>
            <a:r>
              <a:rPr lang="en-US" altLang="en-US" smtClean="0">
                <a:latin typeface="Times New Roman" panose="02020603050405020304" pitchFamily="18" charset="0"/>
                <a:ea typeface="ＭＳ Ｐゴシック" panose="020B0600070205080204" pitchFamily="34" charset="-128"/>
              </a:rPr>
              <a:t>triage function responds to incoming information in one or more of the following ways:</a:t>
            </a:r>
          </a:p>
          <a:p>
            <a:pPr>
              <a:lnSpc>
                <a:spcPct val="90000"/>
              </a:lnSpc>
            </a:pPr>
            <a:endParaRPr lang="en-US" altLang="en-US" smtClean="0">
              <a:latin typeface="Times New Roman" panose="02020603050405020304" pitchFamily="18" charset="0"/>
              <a:ea typeface="ＭＳ Ｐゴシック" panose="020B0600070205080204" pitchFamily="34" charset="-128"/>
            </a:endParaRPr>
          </a:p>
          <a:p>
            <a:pPr>
              <a:lnSpc>
                <a:spcPct val="90000"/>
              </a:lnSpc>
            </a:pPr>
            <a:r>
              <a:rPr lang="en-US" altLang="en-US" smtClean="0">
                <a:latin typeface="Times New Roman" panose="02020603050405020304" pitchFamily="18" charset="0"/>
                <a:ea typeface="ＭＳ Ｐゴシック" panose="020B0600070205080204" pitchFamily="34" charset="-128"/>
              </a:rPr>
              <a:t>1. The triage function may need to request additional information in order to</a:t>
            </a:r>
          </a:p>
          <a:p>
            <a:pPr>
              <a:lnSpc>
                <a:spcPct val="90000"/>
              </a:lnSpc>
            </a:pPr>
            <a:r>
              <a:rPr lang="en-US" altLang="en-US" smtClean="0">
                <a:latin typeface="Times New Roman" panose="02020603050405020304" pitchFamily="18" charset="0"/>
                <a:ea typeface="ＭＳ Ｐゴシック" panose="020B0600070205080204" pitchFamily="34" charset="-128"/>
              </a:rPr>
              <a:t>categorize the incident.</a:t>
            </a:r>
          </a:p>
          <a:p>
            <a:pPr>
              <a:lnSpc>
                <a:spcPct val="90000"/>
              </a:lnSpc>
            </a:pPr>
            <a:endParaRPr lang="en-US" altLang="en-US" smtClean="0">
              <a:latin typeface="Times New Roman" panose="02020603050405020304" pitchFamily="18" charset="0"/>
              <a:ea typeface="ＭＳ Ｐゴシック" panose="020B0600070205080204" pitchFamily="34" charset="-128"/>
            </a:endParaRPr>
          </a:p>
          <a:p>
            <a:pPr>
              <a:lnSpc>
                <a:spcPct val="90000"/>
              </a:lnSpc>
            </a:pPr>
            <a:r>
              <a:rPr lang="en-US" altLang="en-US" smtClean="0">
                <a:latin typeface="Times New Roman" panose="02020603050405020304" pitchFamily="18" charset="0"/>
                <a:ea typeface="ＭＳ Ｐゴシック" panose="020B0600070205080204" pitchFamily="34" charset="-128"/>
              </a:rPr>
              <a:t>2. If the incident relates to a known vulnerability, the triage function notifies</a:t>
            </a:r>
          </a:p>
          <a:p>
            <a:pPr>
              <a:lnSpc>
                <a:spcPct val="90000"/>
              </a:lnSpc>
            </a:pPr>
            <a:r>
              <a:rPr lang="en-US" altLang="en-US" smtClean="0">
                <a:latin typeface="Times New Roman" panose="02020603050405020304" pitchFamily="18" charset="0"/>
                <a:ea typeface="ＭＳ Ｐゴシック" panose="020B0600070205080204" pitchFamily="34" charset="-128"/>
              </a:rPr>
              <a:t>the various parts of the enterprise or constituency about the vulnerability and</a:t>
            </a:r>
          </a:p>
          <a:p>
            <a:pPr>
              <a:lnSpc>
                <a:spcPct val="90000"/>
              </a:lnSpc>
            </a:pPr>
            <a:r>
              <a:rPr lang="en-US" altLang="en-US" smtClean="0">
                <a:latin typeface="Times New Roman" panose="02020603050405020304" pitchFamily="18" charset="0"/>
                <a:ea typeface="ＭＳ Ｐゴシック" panose="020B0600070205080204" pitchFamily="34" charset="-128"/>
              </a:rPr>
              <a:t>shares information about how to fix or mitigate the vulnerability.</a:t>
            </a:r>
          </a:p>
          <a:p>
            <a:pPr>
              <a:lnSpc>
                <a:spcPct val="90000"/>
              </a:lnSpc>
            </a:pPr>
            <a:endParaRPr lang="en-US" altLang="en-US" smtClean="0">
              <a:latin typeface="Times New Roman" panose="02020603050405020304" pitchFamily="18" charset="0"/>
              <a:ea typeface="ＭＳ Ｐゴシック" panose="020B0600070205080204" pitchFamily="34" charset="-128"/>
            </a:endParaRPr>
          </a:p>
          <a:p>
            <a:pPr>
              <a:lnSpc>
                <a:spcPct val="90000"/>
              </a:lnSpc>
            </a:pPr>
            <a:r>
              <a:rPr lang="en-US" altLang="en-US" smtClean="0">
                <a:latin typeface="Times New Roman" panose="02020603050405020304" pitchFamily="18" charset="0"/>
                <a:ea typeface="ＭＳ Ｐゴシック" panose="020B0600070205080204" pitchFamily="34" charset="-128"/>
              </a:rPr>
              <a:t>3. The triage function identifies the incident as either new or part of an ongoing</a:t>
            </a:r>
          </a:p>
          <a:p>
            <a:pPr>
              <a:lnSpc>
                <a:spcPct val="90000"/>
              </a:lnSpc>
            </a:pPr>
            <a:r>
              <a:rPr lang="en-US" altLang="en-US" smtClean="0">
                <a:latin typeface="Times New Roman" panose="02020603050405020304" pitchFamily="18" charset="0"/>
                <a:ea typeface="ＭＳ Ｐゴシック" panose="020B0600070205080204" pitchFamily="34" charset="-128"/>
              </a:rPr>
              <a:t>incident and passes this information on to the incident handling response</a:t>
            </a:r>
          </a:p>
          <a:p>
            <a:pPr>
              <a:lnSpc>
                <a:spcPct val="90000"/>
              </a:lnSpc>
            </a:pPr>
            <a:r>
              <a:rPr lang="en-US" altLang="en-US" smtClean="0">
                <a:latin typeface="Times New Roman" panose="02020603050405020304" pitchFamily="18" charset="0"/>
                <a:ea typeface="ＭＳ Ｐゴシック" panose="020B0600070205080204" pitchFamily="34" charset="-128"/>
              </a:rPr>
              <a:t>function in priority order.</a:t>
            </a: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7C7966C-A9ED-4E81-AC9B-F1D38EF47C14}" type="slidenum">
              <a:rPr lang="en-AU" altLang="en-US">
                <a:latin typeface="Arial" panose="020B0604020202020204" pitchFamily="34" charset="0"/>
              </a:rPr>
              <a:pPr>
                <a:spcBef>
                  <a:spcPct val="0"/>
                </a:spcBef>
              </a:pPr>
              <a:t>24</a:t>
            </a:fld>
            <a:endParaRPr lang="en-AU" altLang="en-US">
              <a:latin typeface="Arial" panose="020B0604020202020204" pitchFamily="34" charset="0"/>
            </a:endParaRPr>
          </a:p>
        </p:txBody>
      </p:sp>
    </p:spTree>
    <p:extLst>
      <p:ext uri="{BB962C8B-B14F-4D97-AF65-F5344CB8AC3E}">
        <p14:creationId xmlns:p14="http://schemas.microsoft.com/office/powerpoint/2010/main" val="218677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z="1000" smtClean="0">
                <a:latin typeface="Times New Roman" panose="02020603050405020304" pitchFamily="18" charset="0"/>
                <a:ea typeface="ＭＳ Ｐゴシック" panose="020B0600070205080204" pitchFamily="34" charset="-128"/>
              </a:rPr>
              <a:t>Once a potential incident is detected, there must be documented procedures to</a:t>
            </a:r>
          </a:p>
          <a:p>
            <a:pPr>
              <a:lnSpc>
                <a:spcPct val="80000"/>
              </a:lnSpc>
            </a:pPr>
            <a:r>
              <a:rPr lang="en-US" altLang="en-US" sz="1000" smtClean="0">
                <a:latin typeface="Times New Roman" panose="02020603050405020304" pitchFamily="18" charset="0"/>
                <a:ea typeface="ＭＳ Ｐゴシック" panose="020B0600070205080204" pitchFamily="34" charset="-128"/>
              </a:rPr>
              <a:t>respond to it. [CARN03] lists the following potential response activities: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Taking action to protect systems and networks affected or threatened by</a:t>
            </a:r>
          </a:p>
          <a:p>
            <a:pPr>
              <a:lnSpc>
                <a:spcPct val="80000"/>
              </a:lnSpc>
            </a:pPr>
            <a:r>
              <a:rPr lang="en-US" altLang="en-US" sz="1000" smtClean="0">
                <a:latin typeface="Times New Roman" panose="02020603050405020304" pitchFamily="18" charset="0"/>
                <a:ea typeface="ＭＳ Ｐゴシック" panose="020B0600070205080204" pitchFamily="34" charset="-128"/>
              </a:rPr>
              <a:t>intruder activity</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Providing solutions and mitigation strategies from relevant advisories or alerts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Looking for intruder activity on other parts of the network</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Filtering network traffic</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Rebuilding systems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Patching or repairing systems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Developing other response or workaround strategies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Response procedures must detail how to identify the cause of the security</a:t>
            </a:r>
          </a:p>
          <a:p>
            <a:pPr>
              <a:lnSpc>
                <a:spcPct val="80000"/>
              </a:lnSpc>
            </a:pPr>
            <a:r>
              <a:rPr lang="en-US" altLang="en-US" sz="1000" smtClean="0">
                <a:latin typeface="Times New Roman" panose="02020603050405020304" pitchFamily="18" charset="0"/>
                <a:ea typeface="ＭＳ Ｐゴシック" panose="020B0600070205080204" pitchFamily="34" charset="-128"/>
              </a:rPr>
              <a:t>incident, whether accidental or deliberate. The procedures then must describe the</a:t>
            </a:r>
          </a:p>
          <a:p>
            <a:pPr>
              <a:lnSpc>
                <a:spcPct val="80000"/>
              </a:lnSpc>
            </a:pPr>
            <a:r>
              <a:rPr lang="en-US" altLang="en-US" sz="1000" smtClean="0">
                <a:latin typeface="Times New Roman" panose="02020603050405020304" pitchFamily="18" charset="0"/>
                <a:ea typeface="ＭＳ Ｐゴシック" panose="020B0600070205080204" pitchFamily="34" charset="-128"/>
              </a:rPr>
              <a:t>action taken to recover from the incident in a manner that minimizes the compromise</a:t>
            </a:r>
          </a:p>
          <a:p>
            <a:pPr>
              <a:lnSpc>
                <a:spcPct val="80000"/>
              </a:lnSpc>
            </a:pPr>
            <a:r>
              <a:rPr lang="en-US" altLang="en-US" sz="1000" smtClean="0">
                <a:latin typeface="Times New Roman" panose="02020603050405020304" pitchFamily="18" charset="0"/>
                <a:ea typeface="ＭＳ Ｐゴシック" panose="020B0600070205080204" pitchFamily="34" charset="-128"/>
              </a:rPr>
              <a:t>or harm to the organization. It is clearly impossible to detail every possible</a:t>
            </a:r>
          </a:p>
          <a:p>
            <a:pPr>
              <a:lnSpc>
                <a:spcPct val="80000"/>
              </a:lnSpc>
            </a:pPr>
            <a:r>
              <a:rPr lang="en-US" altLang="en-US" sz="1000" smtClean="0">
                <a:latin typeface="Times New Roman" panose="02020603050405020304" pitchFamily="18" charset="0"/>
                <a:ea typeface="ＭＳ Ｐゴシック" panose="020B0600070205080204" pitchFamily="34" charset="-128"/>
              </a:rPr>
              <a:t>type of incident. However, the procedures should identify typical categories of such</a:t>
            </a:r>
          </a:p>
          <a:p>
            <a:pPr>
              <a:lnSpc>
                <a:spcPct val="80000"/>
              </a:lnSpc>
            </a:pPr>
            <a:r>
              <a:rPr lang="en-US" altLang="en-US" sz="1000" smtClean="0">
                <a:latin typeface="Times New Roman" panose="02020603050405020304" pitchFamily="18" charset="0"/>
                <a:ea typeface="ＭＳ Ｐゴシック" panose="020B0600070205080204" pitchFamily="34" charset="-128"/>
              </a:rPr>
              <a:t>incidents and the approach taken to respond to them. Ideally, these should include</a:t>
            </a:r>
          </a:p>
          <a:p>
            <a:pPr>
              <a:lnSpc>
                <a:spcPct val="80000"/>
              </a:lnSpc>
            </a:pPr>
            <a:r>
              <a:rPr lang="en-US" altLang="en-US" sz="1000" smtClean="0">
                <a:latin typeface="Times New Roman" panose="02020603050405020304" pitchFamily="18" charset="0"/>
                <a:ea typeface="ＭＳ Ｐゴシック" panose="020B0600070205080204" pitchFamily="34" charset="-128"/>
              </a:rPr>
              <a:t>descriptions of possible incidents and typical responses. They should also identify</a:t>
            </a:r>
          </a:p>
          <a:p>
            <a:pPr>
              <a:lnSpc>
                <a:spcPct val="80000"/>
              </a:lnSpc>
            </a:pPr>
            <a:r>
              <a:rPr lang="en-US" altLang="en-US" sz="1000" smtClean="0">
                <a:latin typeface="Times New Roman" panose="02020603050405020304" pitchFamily="18" charset="0"/>
                <a:ea typeface="ＭＳ Ｐゴシック" panose="020B0600070205080204" pitchFamily="34" charset="-128"/>
              </a:rPr>
              <a:t>the management personnel responsible for making critical decisions affecting the</a:t>
            </a:r>
          </a:p>
          <a:p>
            <a:pPr>
              <a:lnSpc>
                <a:spcPct val="80000"/>
              </a:lnSpc>
            </a:pPr>
            <a:r>
              <a:rPr lang="en-US" altLang="en-US" sz="1000" smtClean="0">
                <a:latin typeface="Times New Roman" panose="02020603050405020304" pitchFamily="18" charset="0"/>
                <a:ea typeface="ＭＳ Ｐゴシック" panose="020B0600070205080204" pitchFamily="34" charset="-128"/>
              </a:rPr>
              <a:t>organization’s systems and how to contact them at any time when an incident is</a:t>
            </a:r>
          </a:p>
          <a:p>
            <a:pPr>
              <a:lnSpc>
                <a:spcPct val="80000"/>
              </a:lnSpc>
            </a:pPr>
            <a:r>
              <a:rPr lang="en-US" altLang="en-US" sz="1000" smtClean="0">
                <a:latin typeface="Times New Roman" panose="02020603050405020304" pitchFamily="18" charset="0"/>
                <a:ea typeface="ＭＳ Ｐゴシック" panose="020B0600070205080204" pitchFamily="34" charset="-128"/>
              </a:rPr>
              <a:t>occurring. This is particularly important in circumstances such as the mass e-mail</a:t>
            </a:r>
          </a:p>
          <a:p>
            <a:pPr>
              <a:lnSpc>
                <a:spcPct val="80000"/>
              </a:lnSpc>
            </a:pPr>
            <a:r>
              <a:rPr lang="en-US" altLang="en-US" sz="1000" smtClean="0">
                <a:latin typeface="Times New Roman" panose="02020603050405020304" pitchFamily="18" charset="0"/>
                <a:ea typeface="ＭＳ Ｐゴシック" panose="020B0600070205080204" pitchFamily="34" charset="-128"/>
              </a:rPr>
              <a:t>worm infection we described, when the response involves trading off major loss of</a:t>
            </a:r>
          </a:p>
          <a:p>
            <a:pPr>
              <a:lnSpc>
                <a:spcPct val="80000"/>
              </a:lnSpc>
            </a:pPr>
            <a:r>
              <a:rPr lang="en-US" altLang="en-US" sz="1000" smtClean="0">
                <a:latin typeface="Times New Roman" panose="02020603050405020304" pitchFamily="18" charset="0"/>
                <a:ea typeface="ＭＳ Ｐゴシック" panose="020B0600070205080204" pitchFamily="34" charset="-128"/>
              </a:rPr>
              <a:t>functionality against further significant systems compromise. Such decisions will</a:t>
            </a:r>
          </a:p>
          <a:p>
            <a:pPr>
              <a:lnSpc>
                <a:spcPct val="80000"/>
              </a:lnSpc>
            </a:pPr>
            <a:r>
              <a:rPr lang="en-US" altLang="en-US" sz="1000" smtClean="0">
                <a:latin typeface="Times New Roman" panose="02020603050405020304" pitchFamily="18" charset="0"/>
                <a:ea typeface="ＭＳ Ｐゴシック" panose="020B0600070205080204" pitchFamily="34" charset="-128"/>
              </a:rPr>
              <a:t>clearly affect the organization’s operations and must be made very quickly. NIST</a:t>
            </a:r>
          </a:p>
          <a:p>
            <a:pPr>
              <a:lnSpc>
                <a:spcPct val="80000"/>
              </a:lnSpc>
            </a:pPr>
            <a:r>
              <a:rPr lang="en-US" altLang="en-US" sz="1000" smtClean="0">
                <a:latin typeface="Times New Roman" panose="02020603050405020304" pitchFamily="18" charset="0"/>
                <a:ea typeface="ＭＳ Ｐゴシック" panose="020B0600070205080204" pitchFamily="34" charset="-128"/>
              </a:rPr>
              <a:t>SP 800-61 lists the following broad categories of security incidents that should be</a:t>
            </a:r>
          </a:p>
          <a:p>
            <a:pPr>
              <a:lnSpc>
                <a:spcPct val="80000"/>
              </a:lnSpc>
            </a:pPr>
            <a:r>
              <a:rPr lang="en-US" altLang="en-US" sz="1000" smtClean="0">
                <a:latin typeface="Times New Roman" panose="02020603050405020304" pitchFamily="18" charset="0"/>
                <a:ea typeface="ＭＳ Ｐゴシック" panose="020B0600070205080204" pitchFamily="34" charset="-128"/>
              </a:rPr>
              <a:t>addressed in incident response policies: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Denial-of-service attacks that prevent or impair normal use of systems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Malicious code that infects a host</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Unauthorized access to a system</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Inappropriate usage of a system in violation of acceptable use policies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Multiple-component incidents, which involve two or more of the above</a:t>
            </a:r>
          </a:p>
          <a:p>
            <a:pPr>
              <a:lnSpc>
                <a:spcPct val="80000"/>
              </a:lnSpc>
            </a:pPr>
            <a:r>
              <a:rPr lang="en-US" altLang="en-US" sz="1000" smtClean="0">
                <a:latin typeface="Times New Roman" panose="02020603050405020304" pitchFamily="18" charset="0"/>
                <a:ea typeface="ＭＳ Ｐゴシック" panose="020B0600070205080204" pitchFamily="34" charset="-128"/>
              </a:rPr>
              <a:t>categories in a single incident</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In determining the appropriate responses to an incident, a number of issues</a:t>
            </a:r>
          </a:p>
          <a:p>
            <a:pPr>
              <a:lnSpc>
                <a:spcPct val="80000"/>
              </a:lnSpc>
            </a:pPr>
            <a:r>
              <a:rPr lang="en-US" altLang="en-US" sz="1000" smtClean="0">
                <a:latin typeface="Times New Roman" panose="02020603050405020304" pitchFamily="18" charset="0"/>
                <a:ea typeface="ＭＳ Ｐゴシック" panose="020B0600070205080204" pitchFamily="34" charset="-128"/>
              </a:rPr>
              <a:t>should be considered. These include how critical the system is to the organization’s</a:t>
            </a:r>
          </a:p>
          <a:p>
            <a:pPr>
              <a:lnSpc>
                <a:spcPct val="80000"/>
              </a:lnSpc>
            </a:pPr>
            <a:r>
              <a:rPr lang="en-US" altLang="en-US" sz="1000" smtClean="0">
                <a:latin typeface="Times New Roman" panose="02020603050405020304" pitchFamily="18" charset="0"/>
                <a:ea typeface="ＭＳ Ｐゴシック" panose="020B0600070205080204" pitchFamily="34" charset="-128"/>
              </a:rPr>
              <a:t>function, and the current and potential technical effect of the incident in terms of</a:t>
            </a:r>
          </a:p>
          <a:p>
            <a:pPr>
              <a:lnSpc>
                <a:spcPct val="80000"/>
              </a:lnSpc>
            </a:pPr>
            <a:r>
              <a:rPr lang="en-US" altLang="en-US" sz="1000" smtClean="0">
                <a:latin typeface="Times New Roman" panose="02020603050405020304" pitchFamily="18" charset="0"/>
                <a:ea typeface="ＭＳ Ｐゴシック" panose="020B0600070205080204" pitchFamily="34" charset="-128"/>
              </a:rPr>
              <a:t>how significantly the system has been compromised.</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The response procedures should also identify the circumstances when security</a:t>
            </a:r>
          </a:p>
          <a:p>
            <a:pPr>
              <a:lnSpc>
                <a:spcPct val="80000"/>
              </a:lnSpc>
            </a:pPr>
            <a:r>
              <a:rPr lang="en-US" altLang="en-US" sz="1000" smtClean="0">
                <a:latin typeface="Times New Roman" panose="02020603050405020304" pitchFamily="18" charset="0"/>
                <a:ea typeface="ＭＳ Ｐゴシック" panose="020B0600070205080204" pitchFamily="34" charset="-128"/>
              </a:rPr>
              <a:t>breaches should be reported to third parties such as the police or relevant</a:t>
            </a:r>
          </a:p>
          <a:p>
            <a:pPr>
              <a:lnSpc>
                <a:spcPct val="80000"/>
              </a:lnSpc>
            </a:pPr>
            <a:r>
              <a:rPr lang="en-US" altLang="en-US" sz="1000" smtClean="0">
                <a:latin typeface="Times New Roman" panose="02020603050405020304" pitchFamily="18" charset="0"/>
                <a:ea typeface="ＭＳ Ｐゴシック" panose="020B0600070205080204" pitchFamily="34" charset="-128"/>
              </a:rPr>
              <a:t>CERT (computer emergency response team) organization. There is a high degree</a:t>
            </a:r>
          </a:p>
          <a:p>
            <a:pPr>
              <a:lnSpc>
                <a:spcPct val="80000"/>
              </a:lnSpc>
            </a:pPr>
            <a:r>
              <a:rPr lang="en-US" altLang="en-US" sz="1000" smtClean="0">
                <a:latin typeface="Times New Roman" panose="02020603050405020304" pitchFamily="18" charset="0"/>
                <a:ea typeface="ＭＳ Ｐゴシック" panose="020B0600070205080204" pitchFamily="34" charset="-128"/>
              </a:rPr>
              <a:t>of variance among organizational attitudes to such reports. Making such reports</a:t>
            </a:r>
          </a:p>
          <a:p>
            <a:pPr>
              <a:lnSpc>
                <a:spcPct val="80000"/>
              </a:lnSpc>
            </a:pPr>
            <a:r>
              <a:rPr lang="en-US" altLang="en-US" sz="1000" smtClean="0">
                <a:latin typeface="Times New Roman" panose="02020603050405020304" pitchFamily="18" charset="0"/>
                <a:ea typeface="ＭＳ Ｐゴシック" panose="020B0600070205080204" pitchFamily="34" charset="-128"/>
              </a:rPr>
              <a:t>clearly helps third parties monitor the overall level of activity and trends in computer</a:t>
            </a:r>
          </a:p>
          <a:p>
            <a:pPr>
              <a:lnSpc>
                <a:spcPct val="80000"/>
              </a:lnSpc>
            </a:pPr>
            <a:r>
              <a:rPr lang="en-US" altLang="en-US" sz="1000" smtClean="0">
                <a:latin typeface="Times New Roman" panose="02020603050405020304" pitchFamily="18" charset="0"/>
                <a:ea typeface="ＭＳ Ｐゴシック" panose="020B0600070205080204" pitchFamily="34" charset="-128"/>
              </a:rPr>
              <a:t>crimes. However, particularly if legal action could be instituted, it may be a</a:t>
            </a:r>
          </a:p>
          <a:p>
            <a:pPr>
              <a:lnSpc>
                <a:spcPct val="80000"/>
              </a:lnSpc>
            </a:pPr>
            <a:r>
              <a:rPr lang="en-US" altLang="en-US" sz="1000" smtClean="0">
                <a:latin typeface="Times New Roman" panose="02020603050405020304" pitchFamily="18" charset="0"/>
                <a:ea typeface="ＭＳ Ｐゴシック" panose="020B0600070205080204" pitchFamily="34" charset="-128"/>
              </a:rPr>
              <a:t>liability for the organization to gather and present suitable evidence. While the law</a:t>
            </a:r>
          </a:p>
          <a:p>
            <a:pPr>
              <a:lnSpc>
                <a:spcPct val="80000"/>
              </a:lnSpc>
            </a:pPr>
            <a:r>
              <a:rPr lang="en-US" altLang="en-US" sz="1000" smtClean="0">
                <a:latin typeface="Times New Roman" panose="02020603050405020304" pitchFamily="18" charset="0"/>
                <a:ea typeface="ＭＳ Ｐゴシック" panose="020B0600070205080204" pitchFamily="34" charset="-128"/>
              </a:rPr>
              <a:t>may require reporting in some circumstances, there are many other types of security</a:t>
            </a:r>
          </a:p>
          <a:p>
            <a:pPr>
              <a:lnSpc>
                <a:spcPct val="80000"/>
              </a:lnSpc>
            </a:pPr>
            <a:r>
              <a:rPr lang="en-US" altLang="en-US" sz="1000" smtClean="0">
                <a:latin typeface="Times New Roman" panose="02020603050405020304" pitchFamily="18" charset="0"/>
                <a:ea typeface="ＭＳ Ｐゴシック" panose="020B0600070205080204" pitchFamily="34" charset="-128"/>
              </a:rPr>
              <a:t>incidents when the response is not prescribed. Hence, it must be determined in</a:t>
            </a:r>
          </a:p>
          <a:p>
            <a:pPr>
              <a:lnSpc>
                <a:spcPct val="80000"/>
              </a:lnSpc>
            </a:pPr>
            <a:r>
              <a:rPr lang="en-US" altLang="en-US" sz="1000" smtClean="0">
                <a:latin typeface="Times New Roman" panose="02020603050405020304" pitchFamily="18" charset="0"/>
                <a:ea typeface="ＭＳ Ｐゴシック" panose="020B0600070205080204" pitchFamily="34" charset="-128"/>
              </a:rPr>
              <a:t>advance when such reports would be regarded as appropriate for the organization.</a:t>
            </a:r>
          </a:p>
          <a:p>
            <a:pPr>
              <a:lnSpc>
                <a:spcPct val="80000"/>
              </a:lnSpc>
            </a:pPr>
            <a:r>
              <a:rPr lang="en-US" altLang="en-US" sz="1000" smtClean="0">
                <a:latin typeface="Times New Roman" panose="02020603050405020304" pitchFamily="18" charset="0"/>
                <a:ea typeface="ＭＳ Ｐゴシック" panose="020B0600070205080204" pitchFamily="34" charset="-128"/>
              </a:rPr>
              <a:t>There is also a chance that if an incident is reported externally, it might be reported</a:t>
            </a:r>
          </a:p>
          <a:p>
            <a:pPr>
              <a:lnSpc>
                <a:spcPct val="80000"/>
              </a:lnSpc>
            </a:pPr>
            <a:r>
              <a:rPr lang="en-US" altLang="en-US" sz="1000" smtClean="0">
                <a:latin typeface="Times New Roman" panose="02020603050405020304" pitchFamily="18" charset="0"/>
                <a:ea typeface="ＭＳ Ｐゴシック" panose="020B0600070205080204" pitchFamily="34" charset="-128"/>
              </a:rPr>
              <a:t>in the public media. An organization should identify how it would respond in general</a:t>
            </a:r>
          </a:p>
          <a:p>
            <a:pPr>
              <a:lnSpc>
                <a:spcPct val="80000"/>
              </a:lnSpc>
            </a:pPr>
            <a:r>
              <a:rPr lang="en-US" altLang="en-US" sz="1000" smtClean="0">
                <a:latin typeface="Times New Roman" panose="02020603050405020304" pitchFamily="18" charset="0"/>
                <a:ea typeface="ＭＳ Ｐゴシック" panose="020B0600070205080204" pitchFamily="34" charset="-128"/>
              </a:rPr>
              <a:t>to such reports.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For example, an organization could decide that cases of computer-</a:t>
            </a:r>
          </a:p>
          <a:p>
            <a:r>
              <a:rPr lang="en-US" altLang="en-US" smtClean="0">
                <a:latin typeface="Times New Roman" panose="02020603050405020304" pitchFamily="18" charset="0"/>
                <a:ea typeface="ＭＳ Ｐゴシック" panose="020B0600070205080204" pitchFamily="34" charset="-128"/>
              </a:rPr>
              <a:t>assisted-fraud should be reported to both the police and the relevant CERT, with the aim of prosecuting</a:t>
            </a:r>
          </a:p>
          <a:p>
            <a:r>
              <a:rPr lang="en-US" altLang="en-US" smtClean="0">
                <a:latin typeface="Times New Roman" panose="02020603050405020304" pitchFamily="18" charset="0"/>
                <a:ea typeface="ＭＳ Ｐゴシック" panose="020B0600070205080204" pitchFamily="34" charset="-128"/>
              </a:rPr>
              <a:t>the culprit and recovering any losses. It is often now required by law that</a:t>
            </a:r>
          </a:p>
          <a:p>
            <a:r>
              <a:rPr lang="en-US" altLang="en-US" smtClean="0">
                <a:latin typeface="Times New Roman" panose="02020603050405020304" pitchFamily="18" charset="0"/>
                <a:ea typeface="ＭＳ Ｐゴシック" panose="020B0600070205080204" pitchFamily="34" charset="-128"/>
              </a:rPr>
              <a:t>breaches of personal information must be reported to the relevant authorities and that</a:t>
            </a:r>
          </a:p>
          <a:p>
            <a:r>
              <a:rPr lang="en-US" altLang="en-US" smtClean="0">
                <a:latin typeface="Times New Roman" panose="02020603050405020304" pitchFamily="18" charset="0"/>
                <a:ea typeface="ＭＳ Ｐゴシック" panose="020B0600070205080204" pitchFamily="34" charset="-128"/>
              </a:rPr>
              <a:t>suitable responses must be taken. However, an incident such as a Web site defacement</a:t>
            </a:r>
          </a:p>
          <a:p>
            <a:r>
              <a:rPr lang="en-US" altLang="en-US" smtClean="0">
                <a:latin typeface="Times New Roman" panose="02020603050405020304" pitchFamily="18" charset="0"/>
                <a:ea typeface="ＭＳ Ｐゴシック" panose="020B0600070205080204" pitchFamily="34" charset="-128"/>
              </a:rPr>
              <a:t>is unlikely to lead to a successful prosecution. Hence, the policy might be for the organization</a:t>
            </a:r>
          </a:p>
          <a:p>
            <a:r>
              <a:rPr lang="en-US" altLang="en-US" smtClean="0">
                <a:latin typeface="Times New Roman" panose="02020603050405020304" pitchFamily="18" charset="0"/>
                <a:ea typeface="ＭＳ Ｐゴシック" panose="020B0600070205080204" pitchFamily="34" charset="-128"/>
              </a:rPr>
              <a:t>to report these to the relevant CERT and to take steps in response to restore</a:t>
            </a:r>
          </a:p>
          <a:p>
            <a:r>
              <a:rPr lang="en-US" altLang="en-US" smtClean="0">
                <a:latin typeface="Times New Roman" panose="02020603050405020304" pitchFamily="18" charset="0"/>
                <a:ea typeface="ＭＳ Ｐゴシック" panose="020B0600070205080204" pitchFamily="34" charset="-128"/>
              </a:rPr>
              <a:t>functionality as quickly as possible and to minimize the possibility of a repeat attack.</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As part of the response to an incident, evidence is gathered about the incident.</a:t>
            </a:r>
          </a:p>
          <a:p>
            <a:r>
              <a:rPr lang="en-US" altLang="en-US" smtClean="0">
                <a:latin typeface="Times New Roman" panose="02020603050405020304" pitchFamily="18" charset="0"/>
                <a:ea typeface="ＭＳ Ｐゴシック" panose="020B0600070205080204" pitchFamily="34" charset="-128"/>
              </a:rPr>
              <a:t>Initially this information is used to help recover from the incident. If the incident is</a:t>
            </a:r>
          </a:p>
          <a:p>
            <a:r>
              <a:rPr lang="en-US" altLang="en-US" smtClean="0">
                <a:latin typeface="Times New Roman" panose="02020603050405020304" pitchFamily="18" charset="0"/>
                <a:ea typeface="ＭＳ Ｐゴシック" panose="020B0600070205080204" pitchFamily="34" charset="-128"/>
              </a:rPr>
              <a:t>reported to the police, then this evidence may also be needed for legal proceedings.</a:t>
            </a:r>
          </a:p>
          <a:p>
            <a:r>
              <a:rPr lang="en-US" altLang="en-US" smtClean="0">
                <a:latin typeface="Times New Roman" panose="02020603050405020304" pitchFamily="18" charset="0"/>
                <a:ea typeface="ＭＳ Ｐゴシック" panose="020B0600070205080204" pitchFamily="34" charset="-128"/>
              </a:rPr>
              <a:t>In this case, it is important that careful steps are taken to document the collection</a:t>
            </a:r>
          </a:p>
          <a:p>
            <a:r>
              <a:rPr lang="en-US" altLang="en-US" smtClean="0">
                <a:latin typeface="Times New Roman" panose="02020603050405020304" pitchFamily="18" charset="0"/>
                <a:ea typeface="ＭＳ Ｐゴシック" panose="020B0600070205080204" pitchFamily="34" charset="-128"/>
              </a:rPr>
              <a:t>process for the evidence and its subsequent storage and transfer. If this is not done</a:t>
            </a:r>
          </a:p>
          <a:p>
            <a:r>
              <a:rPr lang="en-US" altLang="en-US" smtClean="0">
                <a:latin typeface="Times New Roman" panose="02020603050405020304" pitchFamily="18" charset="0"/>
                <a:ea typeface="ＭＳ Ｐゴシック" panose="020B0600070205080204" pitchFamily="34" charset="-128"/>
              </a:rPr>
              <a:t>in accordance with the relevant legal procedures, it is likely the evidence will not be</a:t>
            </a:r>
          </a:p>
          <a:p>
            <a:r>
              <a:rPr lang="en-US" altLang="en-US" smtClean="0">
                <a:latin typeface="Times New Roman" panose="02020603050405020304" pitchFamily="18" charset="0"/>
                <a:ea typeface="ＭＳ Ｐゴシック" panose="020B0600070205080204" pitchFamily="34" charset="-128"/>
              </a:rPr>
              <a:t>admissible in court. The procedures required vary from country to country. NIST</a:t>
            </a:r>
          </a:p>
          <a:p>
            <a:r>
              <a:rPr lang="en-US" altLang="en-US" smtClean="0">
                <a:latin typeface="Times New Roman" panose="02020603050405020304" pitchFamily="18" charset="0"/>
                <a:ea typeface="ＭＳ Ｐゴシック" panose="020B0600070205080204" pitchFamily="34" charset="-128"/>
              </a:rPr>
              <a:t>SP 800-61 includes some guidance on this issue.</a:t>
            </a:r>
            <a:endParaRPr lang="en-US" altLang="en-US" sz="1000" smtClean="0">
              <a:latin typeface="Times New Roman" panose="02020603050405020304" pitchFamily="18" charset="0"/>
              <a:ea typeface="ＭＳ Ｐゴシック" panose="020B0600070205080204" pitchFamily="34" charset="-128"/>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11C2F6C-06E3-45F4-9699-3620A1FA78C7}" type="slidenum">
              <a:rPr lang="en-AU" altLang="en-US">
                <a:latin typeface="Arial" panose="020B0604020202020204" pitchFamily="34" charset="0"/>
              </a:rPr>
              <a:pPr>
                <a:spcBef>
                  <a:spcPct val="0"/>
                </a:spcBef>
              </a:pPr>
              <a:t>25</a:t>
            </a:fld>
            <a:endParaRPr lang="en-AU" altLang="en-US">
              <a:latin typeface="Arial" panose="020B0604020202020204" pitchFamily="34" charset="0"/>
            </a:endParaRPr>
          </a:p>
        </p:txBody>
      </p:sp>
    </p:spTree>
    <p:extLst>
      <p:ext uri="{BB962C8B-B14F-4D97-AF65-F5344CB8AC3E}">
        <p14:creationId xmlns:p14="http://schemas.microsoft.com/office/powerpoint/2010/main" val="2744734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 Figure 17.2 illustrates a typical incident-handling life cycle. Once an incident</a:t>
            </a:r>
          </a:p>
          <a:p>
            <a:r>
              <a:rPr lang="en-US" altLang="en-US" smtClean="0">
                <a:latin typeface="Times New Roman" panose="02020603050405020304" pitchFamily="18" charset="0"/>
                <a:ea typeface="ＭＳ Ｐゴシック" panose="020B0600070205080204" pitchFamily="34" charset="-128"/>
              </a:rPr>
              <a:t>is opened, it transitions through a number of states, with all the information relating</a:t>
            </a:r>
          </a:p>
          <a:p>
            <a:r>
              <a:rPr lang="en-US" altLang="en-US" smtClean="0">
                <a:latin typeface="Times New Roman" panose="02020603050405020304" pitchFamily="18" charset="0"/>
                <a:ea typeface="ＭＳ Ｐゴシック" panose="020B0600070205080204" pitchFamily="34" charset="-128"/>
              </a:rPr>
              <a:t>to the incident (its change of state and associated actions), until no further action is</a:t>
            </a:r>
          </a:p>
          <a:p>
            <a:r>
              <a:rPr lang="en-US" altLang="en-US" smtClean="0">
                <a:latin typeface="Times New Roman" panose="02020603050405020304" pitchFamily="18" charset="0"/>
                <a:ea typeface="ＭＳ Ｐゴシック" panose="020B0600070205080204" pitchFamily="34" charset="-128"/>
              </a:rPr>
              <a:t>required from the team’s perspective and the incident is finally closed. The cyclical</a:t>
            </a:r>
          </a:p>
          <a:p>
            <a:r>
              <a:rPr lang="en-US" altLang="en-US" smtClean="0">
                <a:latin typeface="Times New Roman" panose="02020603050405020304" pitchFamily="18" charset="0"/>
                <a:ea typeface="ＭＳ Ｐゴシック" panose="020B0600070205080204" pitchFamily="34" charset="-128"/>
              </a:rPr>
              <a:t>portion of Figure 17.2 (lower left) indicates those states that may be visited multiple</a:t>
            </a:r>
          </a:p>
          <a:p>
            <a:r>
              <a:rPr lang="en-US" altLang="en-US" smtClean="0">
                <a:latin typeface="Times New Roman" panose="02020603050405020304" pitchFamily="18" charset="0"/>
                <a:ea typeface="ＭＳ Ｐゴシック" panose="020B0600070205080204" pitchFamily="34" charset="-128"/>
              </a:rPr>
              <a:t>times during the activity’s life cycle.</a:t>
            </a: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A2E0692-B880-4FA2-B078-DE7E40646E4E}" type="slidenum">
              <a:rPr lang="en-AU" altLang="en-US">
                <a:latin typeface="Arial" panose="020B0604020202020204" pitchFamily="34" charset="0"/>
              </a:rPr>
              <a:pPr>
                <a:spcBef>
                  <a:spcPct val="0"/>
                </a:spcBef>
              </a:pPr>
              <a:t>26</a:t>
            </a:fld>
            <a:endParaRPr lang="en-AU" altLang="en-US">
              <a:latin typeface="Arial" panose="020B0604020202020204" pitchFamily="34" charset="0"/>
            </a:endParaRPr>
          </a:p>
        </p:txBody>
      </p:sp>
    </p:spTree>
    <p:extLst>
      <p:ext uri="{BB962C8B-B14F-4D97-AF65-F5344CB8AC3E}">
        <p14:creationId xmlns:p14="http://schemas.microsoft.com/office/powerpoint/2010/main" val="1223298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Following the immediate response to an incident, there is a need to identify what</a:t>
            </a:r>
          </a:p>
          <a:p>
            <a:r>
              <a:rPr lang="en-US" altLang="en-US" smtClean="0">
                <a:latin typeface="Times New Roman" panose="02020603050405020304" pitchFamily="18" charset="0"/>
                <a:ea typeface="ＭＳ Ｐゴシック" panose="020B0600070205080204" pitchFamily="34" charset="-128"/>
              </a:rPr>
              <a:t>vulnerability led to its occurrence and how this might be addressed to prevent the</a:t>
            </a:r>
          </a:p>
          <a:p>
            <a:r>
              <a:rPr lang="en-US" altLang="en-US" smtClean="0">
                <a:latin typeface="Times New Roman" panose="02020603050405020304" pitchFamily="18" charset="0"/>
                <a:ea typeface="ＭＳ Ｐゴシック" panose="020B0600070205080204" pitchFamily="34" charset="-128"/>
              </a:rPr>
              <a:t>incident in the future. Details of the incident and the response taken are recorded</a:t>
            </a:r>
          </a:p>
          <a:p>
            <a:r>
              <a:rPr lang="en-US" altLang="en-US" smtClean="0">
                <a:latin typeface="Times New Roman" panose="02020603050405020304" pitchFamily="18" charset="0"/>
                <a:ea typeface="ＭＳ Ｐゴシック" panose="020B0600070205080204" pitchFamily="34" charset="-128"/>
              </a:rPr>
              <a:t>for future reference. The impact on the organization’s systems and their risk profile</a:t>
            </a:r>
          </a:p>
          <a:p>
            <a:r>
              <a:rPr lang="en-US" altLang="en-US" smtClean="0">
                <a:latin typeface="Times New Roman" panose="02020603050405020304" pitchFamily="18" charset="0"/>
                <a:ea typeface="ＭＳ Ｐゴシック" panose="020B0600070205080204" pitchFamily="34" charset="-128"/>
              </a:rPr>
              <a:t>must also be reconsidered as a result of the incident.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This typically involves feeding the information gathered as a result of the</a:t>
            </a:r>
          </a:p>
          <a:p>
            <a:r>
              <a:rPr lang="en-US" altLang="en-US" smtClean="0">
                <a:latin typeface="Times New Roman" panose="02020603050405020304" pitchFamily="18" charset="0"/>
                <a:ea typeface="ＭＳ Ｐゴシック" panose="020B0600070205080204" pitchFamily="34" charset="-128"/>
              </a:rPr>
              <a:t>incident back to an earlier phase of the IT security management process. It is possible</a:t>
            </a:r>
          </a:p>
          <a:p>
            <a:r>
              <a:rPr lang="en-US" altLang="en-US" smtClean="0">
                <a:latin typeface="Times New Roman" panose="02020603050405020304" pitchFamily="18" charset="0"/>
                <a:ea typeface="ＭＳ Ｐゴシック" panose="020B0600070205080204" pitchFamily="34" charset="-128"/>
              </a:rPr>
              <a:t>that the incident was an isolated rare occurrence and the organization was</a:t>
            </a:r>
          </a:p>
          <a:p>
            <a:r>
              <a:rPr lang="en-US" altLang="en-US" smtClean="0">
                <a:latin typeface="Times New Roman" panose="02020603050405020304" pitchFamily="18" charset="0"/>
                <a:ea typeface="ＭＳ Ｐゴシック" panose="020B0600070205080204" pitchFamily="34" charset="-128"/>
              </a:rPr>
              <a:t>simply unlucky for it to occur. More generally, though, a security incident reflects a</a:t>
            </a:r>
          </a:p>
          <a:p>
            <a:r>
              <a:rPr lang="en-US" altLang="en-US" smtClean="0">
                <a:latin typeface="Times New Roman" panose="02020603050405020304" pitchFamily="18" charset="0"/>
                <a:ea typeface="ＭＳ Ｐゴシック" panose="020B0600070205080204" pitchFamily="34" charset="-128"/>
              </a:rPr>
              <a:t>change in the risk profile of the organization that needs to be addressed. This could</a:t>
            </a:r>
          </a:p>
          <a:p>
            <a:r>
              <a:rPr lang="en-US" altLang="en-US" smtClean="0">
                <a:latin typeface="Times New Roman" panose="02020603050405020304" pitchFamily="18" charset="0"/>
                <a:ea typeface="ＭＳ Ｐゴシック" panose="020B0600070205080204" pitchFamily="34" charset="-128"/>
              </a:rPr>
              <a:t>involve reviewing the risk assessment of the relevant systems and either changing or</a:t>
            </a:r>
          </a:p>
          <a:p>
            <a:r>
              <a:rPr lang="en-US" altLang="en-US" smtClean="0">
                <a:latin typeface="Times New Roman" panose="02020603050405020304" pitchFamily="18" charset="0"/>
                <a:ea typeface="ＭＳ Ｐゴシック" panose="020B0600070205080204" pitchFamily="34" charset="-128"/>
              </a:rPr>
              <a:t>extending this analysis. It could involve reviewing controls identified for some risks,</a:t>
            </a:r>
          </a:p>
          <a:p>
            <a:r>
              <a:rPr lang="en-US" altLang="en-US" smtClean="0">
                <a:latin typeface="Times New Roman" panose="02020603050405020304" pitchFamily="18" charset="0"/>
                <a:ea typeface="ＭＳ Ｐゴシック" panose="020B0600070205080204" pitchFamily="34" charset="-128"/>
              </a:rPr>
              <a:t>strengthening existing controls, and implementing new controls. This reflects the</a:t>
            </a:r>
          </a:p>
          <a:p>
            <a:r>
              <a:rPr lang="en-US" altLang="en-US" smtClean="0">
                <a:latin typeface="Times New Roman" panose="02020603050405020304" pitchFamily="18" charset="0"/>
                <a:ea typeface="ＭＳ Ｐゴシック" panose="020B0600070205080204" pitchFamily="34" charset="-128"/>
              </a:rPr>
              <a:t>cyclic process of IT security management.</a:t>
            </a: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BC977EF-90FD-48B4-9F26-160F9D8EDB9A}" type="slidenum">
              <a:rPr lang="en-AU" altLang="en-US">
                <a:latin typeface="Arial" panose="020B0604020202020204" pitchFamily="34" charset="0"/>
              </a:rPr>
              <a:pPr>
                <a:spcBef>
                  <a:spcPct val="0"/>
                </a:spcBef>
              </a:pPr>
              <a:t>27</a:t>
            </a:fld>
            <a:endParaRPr lang="en-AU" altLang="en-US">
              <a:latin typeface="Arial" panose="020B0604020202020204" pitchFamily="34" charset="0"/>
            </a:endParaRPr>
          </a:p>
        </p:txBody>
      </p:sp>
    </p:spTree>
    <p:extLst>
      <p:ext uri="{BB962C8B-B14F-4D97-AF65-F5344CB8AC3E}">
        <p14:creationId xmlns:p14="http://schemas.microsoft.com/office/powerpoint/2010/main" val="2471812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 number of services are either a part of or interact with the incident handling function.</a:t>
            </a:r>
          </a:p>
          <a:p>
            <a:r>
              <a:rPr lang="en-US" altLang="en-US" smtClean="0">
                <a:latin typeface="Times New Roman" panose="02020603050405020304" pitchFamily="18" charset="0"/>
                <a:ea typeface="ＭＳ Ｐゴシック" panose="020B0600070205080204" pitchFamily="34" charset="-128"/>
              </a:rPr>
              <a:t>Table 17.3 [CARN03] provides examples of the information flow to and from</a:t>
            </a:r>
          </a:p>
          <a:p>
            <a:r>
              <a:rPr lang="en-US" altLang="en-US" smtClean="0">
                <a:latin typeface="Times New Roman" panose="02020603050405020304" pitchFamily="18" charset="0"/>
                <a:ea typeface="ＭＳ Ｐゴシック" panose="020B0600070205080204" pitchFamily="34" charset="-128"/>
              </a:rPr>
              <a:t>an incident handling service. This type of breakdown is useful in organizing and</a:t>
            </a:r>
          </a:p>
          <a:p>
            <a:r>
              <a:rPr lang="en-US" altLang="en-US" smtClean="0">
                <a:latin typeface="Times New Roman" panose="02020603050405020304" pitchFamily="18" charset="0"/>
                <a:ea typeface="ＭＳ Ｐゴシック" panose="020B0600070205080204" pitchFamily="34" charset="-128"/>
              </a:rPr>
              <a:t>optimizing the incident handling service and in training personnel on the requirements</a:t>
            </a:r>
          </a:p>
          <a:p>
            <a:r>
              <a:rPr lang="en-US" altLang="en-US" smtClean="0">
                <a:latin typeface="Times New Roman" panose="02020603050405020304" pitchFamily="18" charset="0"/>
                <a:ea typeface="ＭＳ Ｐゴシック" panose="020B0600070205080204" pitchFamily="34" charset="-128"/>
              </a:rPr>
              <a:t>for incident handling and response.</a:t>
            </a: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7FAFE8-4D55-4818-9BE1-EFEBDC4D7AFF}" type="slidenum">
              <a:rPr lang="en-AU" altLang="en-US">
                <a:latin typeface="Arial" panose="020B0604020202020204" pitchFamily="34" charset="0"/>
              </a:rPr>
              <a:pPr>
                <a:spcBef>
                  <a:spcPct val="0"/>
                </a:spcBef>
              </a:pPr>
              <a:t>28</a:t>
            </a:fld>
            <a:endParaRPr lang="en-AU" altLang="en-US">
              <a:latin typeface="Arial" panose="020B0604020202020204" pitchFamily="34" charset="0"/>
            </a:endParaRPr>
          </a:p>
        </p:txBody>
      </p:sp>
    </p:spTree>
    <p:extLst>
      <p:ext uri="{BB962C8B-B14F-4D97-AF65-F5344CB8AC3E}">
        <p14:creationId xmlns:p14="http://schemas.microsoft.com/office/powerpoint/2010/main" val="384674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933ABD-F69B-45E6-8B17-E588849EBFE0}" type="slidenum">
              <a:rPr lang="en-AU" altLang="en-US">
                <a:solidFill>
                  <a:srgbClr val="000000"/>
                </a:solidFill>
                <a:latin typeface="Arial" panose="020B0604020202020204" pitchFamily="34" charset="0"/>
              </a:rPr>
              <a:pPr>
                <a:spcBef>
                  <a:spcPct val="0"/>
                </a:spcBef>
              </a:pPr>
              <a:t>29</a:t>
            </a:fld>
            <a:endParaRPr lang="en-AU" altLang="en-US">
              <a:solidFill>
                <a:srgbClr val="000000"/>
              </a:solidFill>
              <a:latin typeface="Arial" panose="020B0604020202020204" pitchFamily="34" charset="0"/>
            </a:endParaRPr>
          </a:p>
        </p:txBody>
      </p:sp>
      <p:sp>
        <p:nvSpPr>
          <p:cNvPr id="70658" name="Rectangle 4"/>
          <p:cNvSpPr>
            <a:spLocks noGrp="1" noRot="1" noChangeAspect="1" noChangeArrowheads="1" noTextEdit="1"/>
          </p:cNvSpPr>
          <p:nvPr>
            <p:ph type="sldImg"/>
          </p:nvPr>
        </p:nvSpPr>
        <p:spPr>
          <a:ln/>
        </p:spPr>
      </p:sp>
      <p:sp>
        <p:nvSpPr>
          <p:cNvPr id="7065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Chapter 17 summary.</a:t>
            </a:r>
          </a:p>
        </p:txBody>
      </p:sp>
    </p:spTree>
    <p:extLst>
      <p:ext uri="{BB962C8B-B14F-4D97-AF65-F5344CB8AC3E}">
        <p14:creationId xmlns:p14="http://schemas.microsoft.com/office/powerpoint/2010/main" val="367880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613850-B4DC-43FE-B9E9-2B72A154511C}" type="slidenum">
              <a:rPr lang="en-AU" altLang="en-US">
                <a:latin typeface="Arial" panose="020B0604020202020204" pitchFamily="34" charset="0"/>
              </a:rPr>
              <a:pPr>
                <a:spcBef>
                  <a:spcPct val="0"/>
                </a:spcBef>
              </a:pPr>
              <a:t>3</a:t>
            </a:fld>
            <a:endParaRPr lang="en-AU" altLang="en-US">
              <a:latin typeface="Arial" panose="020B0604020202020204" pitchFamily="34"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The topic of security awareness, training, and education is mentioned prominently</a:t>
            </a:r>
          </a:p>
          <a:p>
            <a:r>
              <a:rPr lang="en-US" altLang="en-US" smtClean="0">
                <a:latin typeface="Times New Roman" panose="02020603050405020304" pitchFamily="18" charset="0"/>
                <a:ea typeface="ＭＳ Ｐゴシック" panose="020B0600070205080204" pitchFamily="34" charset="-128"/>
              </a:rPr>
              <a:t>in a number of standards and standards-related documents, including ISO 27002</a:t>
            </a:r>
          </a:p>
          <a:p>
            <a:r>
              <a:rPr lang="en-US" altLang="en-US" smtClean="0">
                <a:latin typeface="Times New Roman" panose="02020603050405020304" pitchFamily="18" charset="0"/>
                <a:ea typeface="ＭＳ Ｐゴシック" panose="020B0600070205080204" pitchFamily="34" charset="-128"/>
              </a:rPr>
              <a:t>(</a:t>
            </a:r>
            <a:r>
              <a:rPr lang="en-US" altLang="en-US" i="1" smtClean="0">
                <a:latin typeface="Times New Roman" panose="02020603050405020304" pitchFamily="18" charset="0"/>
                <a:ea typeface="ＭＳ Ｐゴシック" panose="020B0600070205080204" pitchFamily="34" charset="-128"/>
              </a:rPr>
              <a:t>Code of Practice for Information Security Management, 2013 ) and </a:t>
            </a:r>
            <a:r>
              <a:rPr lang="en-US" altLang="en-US" smtClean="0">
                <a:latin typeface="Times New Roman" panose="02020603050405020304" pitchFamily="18" charset="0"/>
                <a:ea typeface="ＭＳ Ｐゴシック" panose="020B0600070205080204" pitchFamily="34" charset="-128"/>
              </a:rPr>
              <a:t>NIST SP</a:t>
            </a:r>
          </a:p>
          <a:p>
            <a:r>
              <a:rPr lang="en-US" altLang="en-US" smtClean="0">
                <a:latin typeface="Times New Roman" panose="02020603050405020304" pitchFamily="18" charset="0"/>
                <a:ea typeface="ＭＳ Ｐゴシック" panose="020B0600070205080204" pitchFamily="34" charset="-128"/>
              </a:rPr>
              <a:t>800-100 (</a:t>
            </a:r>
            <a:r>
              <a:rPr lang="en-US" altLang="en-US" i="1" smtClean="0">
                <a:latin typeface="Times New Roman" panose="02020603050405020304" pitchFamily="18" charset="0"/>
                <a:ea typeface="ＭＳ Ｐゴシック" panose="020B0600070205080204" pitchFamily="34" charset="-128"/>
              </a:rPr>
              <a:t>Information Security Handbook: A Guide for Managers, </a:t>
            </a:r>
            <a:r>
              <a:rPr lang="en-US" altLang="en-US" smtClean="0">
                <a:latin typeface="Times New Roman" panose="02020603050405020304" pitchFamily="18" charset="0"/>
                <a:ea typeface="ＭＳ Ｐゴシック" panose="020B0600070205080204" pitchFamily="34" charset="-128"/>
              </a:rPr>
              <a:t>October 2006</a:t>
            </a:r>
            <a:r>
              <a:rPr lang="en-US" altLang="en-US" i="1" smtClean="0">
                <a:latin typeface="Times New Roman" panose="02020603050405020304" pitchFamily="18" charset="0"/>
                <a:ea typeface="ＭＳ Ｐゴシック" panose="020B0600070205080204" pitchFamily="34" charset="-128"/>
              </a:rPr>
              <a:t> ). This</a:t>
            </a:r>
          </a:p>
          <a:p>
            <a:r>
              <a:rPr lang="en-US" altLang="en-US" smtClean="0">
                <a:latin typeface="Times New Roman" panose="02020603050405020304" pitchFamily="18" charset="0"/>
                <a:ea typeface="ＭＳ Ｐゴシック" panose="020B0600070205080204" pitchFamily="34" charset="-128"/>
              </a:rPr>
              <a:t>section provides an overview of the topic.</a:t>
            </a:r>
          </a:p>
        </p:txBody>
      </p:sp>
    </p:spTree>
    <p:extLst>
      <p:ext uri="{BB962C8B-B14F-4D97-AF65-F5344CB8AC3E}">
        <p14:creationId xmlns:p14="http://schemas.microsoft.com/office/powerpoint/2010/main" val="63023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4CEAD4-D52F-48BA-ADED-122567E35FD7}" type="slidenum">
              <a:rPr lang="en-AU" altLang="en-US">
                <a:latin typeface="Arial" panose="020B0604020202020204" pitchFamily="34" charset="0"/>
              </a:rPr>
              <a:pPr>
                <a:spcBef>
                  <a:spcPct val="0"/>
                </a:spcBef>
              </a:pPr>
              <a:t>4</a:t>
            </a:fld>
            <a:endParaRPr lang="en-AU" altLang="en-US">
              <a:latin typeface="Arial" panose="020B0604020202020204" pitchFamily="34" charset="0"/>
            </a:endParaRPr>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Security awareness, training, and education programs provide four major benefits</a:t>
            </a:r>
          </a:p>
          <a:p>
            <a:r>
              <a:rPr lang="en-US" altLang="en-US" smtClean="0">
                <a:latin typeface="Times New Roman" panose="02020603050405020304" pitchFamily="18" charset="0"/>
                <a:ea typeface="ＭＳ Ｐゴシック" panose="020B0600070205080204" pitchFamily="34" charset="-128"/>
              </a:rPr>
              <a:t>to organizations: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Improving employee behavior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Increasing the ability to hold employees accountable for their actions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Mitigating liability of the organization for an employee’s behavior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Complying with regulations and contractual obligations</a:t>
            </a:r>
          </a:p>
        </p:txBody>
      </p:sp>
    </p:spTree>
    <p:extLst>
      <p:ext uri="{BB962C8B-B14F-4D97-AF65-F5344CB8AC3E}">
        <p14:creationId xmlns:p14="http://schemas.microsoft.com/office/powerpoint/2010/main" val="347488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0D0B14-513C-4E63-B829-7270D20C7D53}" type="slidenum">
              <a:rPr lang="en-AU" altLang="en-US">
                <a:latin typeface="Arial" panose="020B0604020202020204" pitchFamily="34" charset="0"/>
              </a:rPr>
              <a:pPr>
                <a:spcBef>
                  <a:spcPct val="0"/>
                </a:spcBef>
              </a:pPr>
              <a:t>5</a:t>
            </a:fld>
            <a:endParaRPr lang="en-AU" altLang="en-US">
              <a:latin typeface="Arial" panose="020B0604020202020204" pitchFamily="34" charset="0"/>
            </a:endParaRPr>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Times New Roman" panose="02020603050405020304" pitchFamily="18" charset="0"/>
                <a:ea typeface="ＭＳ Ｐゴシック" panose="020B0600070205080204" pitchFamily="34" charset="-128"/>
              </a:rPr>
              <a:t>Employee behavior </a:t>
            </a:r>
            <a:r>
              <a:rPr lang="en-US" altLang="en-US" smtClean="0">
                <a:latin typeface="Times New Roman" panose="02020603050405020304" pitchFamily="18" charset="0"/>
                <a:ea typeface="ＭＳ Ｐゴシック" panose="020B0600070205080204" pitchFamily="34" charset="-128"/>
              </a:rPr>
              <a:t>is a critical concern in ensuring the security of computer</a:t>
            </a:r>
          </a:p>
          <a:p>
            <a:r>
              <a:rPr lang="en-US" altLang="en-US" smtClean="0">
                <a:latin typeface="Times New Roman" panose="02020603050405020304" pitchFamily="18" charset="0"/>
                <a:ea typeface="ＭＳ Ｐゴシック" panose="020B0600070205080204" pitchFamily="34" charset="-128"/>
              </a:rPr>
              <a:t>systems and information assets. A number of recent surveys show that employee</a:t>
            </a:r>
          </a:p>
          <a:p>
            <a:r>
              <a:rPr lang="en-US" altLang="en-US" smtClean="0">
                <a:latin typeface="Times New Roman" panose="02020603050405020304" pitchFamily="18" charset="0"/>
                <a:ea typeface="ＭＳ Ｐゴシック" panose="020B0600070205080204" pitchFamily="34" charset="-128"/>
              </a:rPr>
              <a:t>actions, both malicious and unintentional, cause considerable computer-related</a:t>
            </a:r>
          </a:p>
          <a:p>
            <a:r>
              <a:rPr lang="en-US" altLang="en-US" smtClean="0">
                <a:latin typeface="Times New Roman" panose="02020603050405020304" pitchFamily="18" charset="0"/>
                <a:ea typeface="ＭＳ Ｐゴシック" panose="020B0600070205080204" pitchFamily="34" charset="-128"/>
              </a:rPr>
              <a:t>loss and security compromises (e.g., [SYMA16],and {VERI16]). The principal problems</a:t>
            </a:r>
          </a:p>
          <a:p>
            <a:r>
              <a:rPr lang="en-US" altLang="en-US" smtClean="0">
                <a:latin typeface="Times New Roman" panose="02020603050405020304" pitchFamily="18" charset="0"/>
                <a:ea typeface="ＭＳ Ｐゴシック" panose="020B0600070205080204" pitchFamily="34" charset="-128"/>
              </a:rPr>
              <a:t>associated with employee behavior are errors and omissions, fraud, and actions by</a:t>
            </a:r>
          </a:p>
          <a:p>
            <a:r>
              <a:rPr lang="en-US" altLang="en-US" smtClean="0">
                <a:latin typeface="Times New Roman" panose="02020603050405020304" pitchFamily="18" charset="0"/>
                <a:ea typeface="ＭＳ Ｐゴシック" panose="020B0600070205080204" pitchFamily="34" charset="-128"/>
              </a:rPr>
              <a:t>disgruntled employees.  Security awareness, training,</a:t>
            </a:r>
          </a:p>
          <a:p>
            <a:r>
              <a:rPr lang="en-US" altLang="en-US" smtClean="0">
                <a:latin typeface="Times New Roman" panose="02020603050405020304" pitchFamily="18" charset="0"/>
                <a:ea typeface="ＭＳ Ｐゴシック" panose="020B0600070205080204" pitchFamily="34" charset="-128"/>
              </a:rPr>
              <a:t>and education programs can assist in reducing incidences of these problems.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Such programs can serve as a deterrent to fraud and actions by disgruntled</a:t>
            </a:r>
          </a:p>
          <a:p>
            <a:r>
              <a:rPr lang="en-US" altLang="en-US" smtClean="0">
                <a:latin typeface="Times New Roman" panose="02020603050405020304" pitchFamily="18" charset="0"/>
                <a:ea typeface="ＭＳ Ｐゴシック" panose="020B0600070205080204" pitchFamily="34" charset="-128"/>
              </a:rPr>
              <a:t>employees by increasing employees’ knowledge of their </a:t>
            </a:r>
            <a:r>
              <a:rPr lang="en-US" altLang="en-US" b="1" smtClean="0">
                <a:latin typeface="Times New Roman" panose="02020603050405020304" pitchFamily="18" charset="0"/>
                <a:ea typeface="ＭＳ Ｐゴシック" panose="020B0600070205080204" pitchFamily="34" charset="-128"/>
              </a:rPr>
              <a:t>accountability</a:t>
            </a:r>
            <a:r>
              <a:rPr lang="en-US" altLang="en-US" smtClean="0">
                <a:latin typeface="Times New Roman" panose="02020603050405020304" pitchFamily="18" charset="0"/>
                <a:ea typeface="ＭＳ Ｐゴシック" panose="020B0600070205080204" pitchFamily="34" charset="-128"/>
              </a:rPr>
              <a:t> and</a:t>
            </a:r>
          </a:p>
          <a:p>
            <a:r>
              <a:rPr lang="en-US" altLang="en-US" smtClean="0">
                <a:latin typeface="Times New Roman" panose="02020603050405020304" pitchFamily="18" charset="0"/>
                <a:ea typeface="ＭＳ Ｐゴシック" panose="020B0600070205080204" pitchFamily="34" charset="-128"/>
              </a:rPr>
              <a:t>of potential penalties. Employees cannot be expected to follow policies and</a:t>
            </a:r>
          </a:p>
          <a:p>
            <a:r>
              <a:rPr lang="en-US" altLang="en-US" smtClean="0">
                <a:latin typeface="Times New Roman" panose="02020603050405020304" pitchFamily="18" charset="0"/>
                <a:ea typeface="ＭＳ Ｐゴシック" panose="020B0600070205080204" pitchFamily="34" charset="-128"/>
              </a:rPr>
              <a:t>procedures of which they are unaware. Further, enforcement is more difficult if</a:t>
            </a:r>
          </a:p>
          <a:p>
            <a:r>
              <a:rPr lang="en-US" altLang="en-US" smtClean="0">
                <a:latin typeface="Times New Roman" panose="02020603050405020304" pitchFamily="18" charset="0"/>
                <a:ea typeface="ＭＳ Ｐゴシック" panose="020B0600070205080204" pitchFamily="34" charset="-128"/>
              </a:rPr>
              <a:t>employees can claim ignorance when caught in a violation.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Ongoing security awareness, training, and education programs are also</a:t>
            </a:r>
          </a:p>
          <a:p>
            <a:r>
              <a:rPr lang="en-US" altLang="en-US" smtClean="0">
                <a:latin typeface="Times New Roman" panose="02020603050405020304" pitchFamily="18" charset="0"/>
                <a:ea typeface="ＭＳ Ｐゴシック" panose="020B0600070205080204" pitchFamily="34" charset="-128"/>
              </a:rPr>
              <a:t>important in limiting an organization’s </a:t>
            </a:r>
            <a:r>
              <a:rPr lang="en-US" altLang="en-US" b="1" smtClean="0">
                <a:latin typeface="Times New Roman" panose="02020603050405020304" pitchFamily="18" charset="0"/>
                <a:ea typeface="ＭＳ Ｐゴシック" panose="020B0600070205080204" pitchFamily="34" charset="-128"/>
              </a:rPr>
              <a:t>liability</a:t>
            </a:r>
            <a:r>
              <a:rPr lang="en-US" altLang="en-US" smtClean="0">
                <a:latin typeface="Times New Roman" panose="02020603050405020304" pitchFamily="18" charset="0"/>
                <a:ea typeface="ＭＳ Ｐゴシック" panose="020B0600070205080204" pitchFamily="34" charset="-128"/>
              </a:rPr>
              <a:t>. Such programs can bolster an</a:t>
            </a:r>
          </a:p>
          <a:p>
            <a:r>
              <a:rPr lang="en-US" altLang="en-US" smtClean="0">
                <a:latin typeface="Times New Roman" panose="02020603050405020304" pitchFamily="18" charset="0"/>
                <a:ea typeface="ＭＳ Ｐゴシック" panose="020B0600070205080204" pitchFamily="34" charset="-128"/>
              </a:rPr>
              <a:t>organization’s claim that a standard of due care has been taken in protecting</a:t>
            </a:r>
          </a:p>
          <a:p>
            <a:r>
              <a:rPr lang="en-US" altLang="en-US" smtClean="0">
                <a:latin typeface="Times New Roman" panose="02020603050405020304" pitchFamily="18" charset="0"/>
                <a:ea typeface="ＭＳ Ｐゴシック" panose="020B0600070205080204" pitchFamily="34" charset="-128"/>
              </a:rPr>
              <a:t>information.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Finally, security awareness, training, and education programs may be needed</a:t>
            </a:r>
          </a:p>
          <a:p>
            <a:r>
              <a:rPr lang="en-US" altLang="en-US" smtClean="0">
                <a:latin typeface="Times New Roman" panose="02020603050405020304" pitchFamily="18" charset="0"/>
                <a:ea typeface="ＭＳ Ｐゴシック" panose="020B0600070205080204" pitchFamily="34" charset="-128"/>
              </a:rPr>
              <a:t>to comply with </a:t>
            </a:r>
            <a:r>
              <a:rPr lang="en-US" altLang="en-US" b="1" smtClean="0">
                <a:latin typeface="Times New Roman" panose="02020603050405020304" pitchFamily="18" charset="0"/>
                <a:ea typeface="ＭＳ Ｐゴシック" panose="020B0600070205080204" pitchFamily="34" charset="-128"/>
              </a:rPr>
              <a:t>regulations and contractual obligations</a:t>
            </a:r>
            <a:r>
              <a:rPr lang="en-US" altLang="en-US" smtClean="0">
                <a:latin typeface="Times New Roman" panose="02020603050405020304" pitchFamily="18" charset="0"/>
                <a:ea typeface="ＭＳ Ｐゴシック" panose="020B0600070205080204" pitchFamily="34" charset="-128"/>
              </a:rPr>
              <a:t>. For example, companies</a:t>
            </a:r>
          </a:p>
          <a:p>
            <a:r>
              <a:rPr lang="en-US" altLang="en-US" smtClean="0">
                <a:latin typeface="Times New Roman" panose="02020603050405020304" pitchFamily="18" charset="0"/>
                <a:ea typeface="ＭＳ Ｐゴシック" panose="020B0600070205080204" pitchFamily="34" charset="-128"/>
              </a:rPr>
              <a:t>that have access to information from clients may have specific awareness and training</a:t>
            </a:r>
          </a:p>
          <a:p>
            <a:r>
              <a:rPr lang="en-US" altLang="en-US" smtClean="0">
                <a:latin typeface="Times New Roman" panose="02020603050405020304" pitchFamily="18" charset="0"/>
                <a:ea typeface="ＭＳ Ｐゴシック" panose="020B0600070205080204" pitchFamily="34" charset="-128"/>
              </a:rPr>
              <a:t>obligations that they must meet for all employees with access to client data.</a:t>
            </a:r>
          </a:p>
        </p:txBody>
      </p:sp>
    </p:spTree>
    <p:extLst>
      <p:ext uri="{BB962C8B-B14F-4D97-AF65-F5344CB8AC3E}">
        <p14:creationId xmlns:p14="http://schemas.microsoft.com/office/powerpoint/2010/main" val="299446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47AE4DB-C46B-49D5-9D26-E9C10EA2234D}" type="slidenum">
              <a:rPr lang="en-AU" altLang="en-US">
                <a:latin typeface="Arial" panose="020B0604020202020204" pitchFamily="34" charset="0"/>
              </a:rPr>
              <a:pPr>
                <a:spcBef>
                  <a:spcPct val="0"/>
                </a:spcBef>
              </a:pPr>
              <a:t>6</a:t>
            </a:fld>
            <a:endParaRPr lang="en-AU" altLang="en-US">
              <a:latin typeface="Arial" panose="020B0604020202020204" pitchFamily="34" charset="0"/>
            </a:endParaRPr>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 number of NIST documents, as well as ISO 27002, recognize that the learning</a:t>
            </a:r>
          </a:p>
          <a:p>
            <a:r>
              <a:rPr lang="en-US" altLang="en-US" smtClean="0">
                <a:latin typeface="Times New Roman" panose="02020603050405020304" pitchFamily="18" charset="0"/>
                <a:ea typeface="ＭＳ Ｐゴシック" panose="020B0600070205080204" pitchFamily="34" charset="-128"/>
              </a:rPr>
              <a:t>objectives for an employee with respect to security depend on the employee’s role.</a:t>
            </a:r>
          </a:p>
          <a:p>
            <a:r>
              <a:rPr lang="en-US" altLang="en-US" smtClean="0">
                <a:latin typeface="Times New Roman" panose="02020603050405020304" pitchFamily="18" charset="0"/>
                <a:ea typeface="ＭＳ Ｐゴシック" panose="020B0600070205080204" pitchFamily="34" charset="-128"/>
              </a:rPr>
              <a:t>There is a need for a continuum of learning programs that starts with awareness,</a:t>
            </a:r>
          </a:p>
          <a:p>
            <a:r>
              <a:rPr lang="en-US" altLang="en-US" smtClean="0">
                <a:latin typeface="Times New Roman" panose="02020603050405020304" pitchFamily="18" charset="0"/>
                <a:ea typeface="ＭＳ Ｐゴシック" panose="020B0600070205080204" pitchFamily="34" charset="-128"/>
              </a:rPr>
              <a:t>builds to training, and evolves into education. Figure 17.1 shows a model that outlines</a:t>
            </a:r>
          </a:p>
          <a:p>
            <a:r>
              <a:rPr lang="en-US" altLang="en-US" smtClean="0">
                <a:latin typeface="Times New Roman" panose="02020603050405020304" pitchFamily="18" charset="0"/>
                <a:ea typeface="ＭＳ Ｐゴシック" panose="020B0600070205080204" pitchFamily="34" charset="-128"/>
              </a:rPr>
              <a:t>the learning needed as an employee assumes different roles and responsibilities with</a:t>
            </a:r>
          </a:p>
          <a:p>
            <a:r>
              <a:rPr lang="en-US" altLang="en-US" smtClean="0">
                <a:latin typeface="Times New Roman" panose="02020603050405020304" pitchFamily="18" charset="0"/>
                <a:ea typeface="ＭＳ Ｐゴシック" panose="020B0600070205080204" pitchFamily="34" charset="-128"/>
              </a:rPr>
              <a:t>respect to information systems, including equipment and data. Beginning at the</a:t>
            </a:r>
          </a:p>
          <a:p>
            <a:r>
              <a:rPr lang="en-US" altLang="en-US" smtClean="0">
                <a:latin typeface="Times New Roman" panose="02020603050405020304" pitchFamily="18" charset="0"/>
                <a:ea typeface="ＭＳ Ｐゴシック" panose="020B0600070205080204" pitchFamily="34" charset="-128"/>
              </a:rPr>
              <a:t>bottom of the model, all employees need an awareness of the importance of security</a:t>
            </a:r>
          </a:p>
          <a:p>
            <a:r>
              <a:rPr lang="en-US" altLang="en-US" smtClean="0">
                <a:latin typeface="Times New Roman" panose="02020603050405020304" pitchFamily="18" charset="0"/>
                <a:ea typeface="ＭＳ Ｐゴシック" panose="020B0600070205080204" pitchFamily="34" charset="-128"/>
              </a:rPr>
              <a:t>and a general understanding of policies, procedures, and restrictions. Training,</a:t>
            </a:r>
          </a:p>
          <a:p>
            <a:r>
              <a:rPr lang="en-US" altLang="en-US" smtClean="0">
                <a:latin typeface="Times New Roman" panose="02020603050405020304" pitchFamily="18" charset="0"/>
                <a:ea typeface="ＭＳ Ｐゴシック" panose="020B0600070205080204" pitchFamily="34" charset="-128"/>
              </a:rPr>
              <a:t>represented by the two middle layers, is required for individuals who will be using IT</a:t>
            </a:r>
          </a:p>
          <a:p>
            <a:r>
              <a:rPr lang="en-US" altLang="en-US" smtClean="0">
                <a:latin typeface="Times New Roman" panose="02020603050405020304" pitchFamily="18" charset="0"/>
                <a:ea typeface="ＭＳ Ｐゴシック" panose="020B0600070205080204" pitchFamily="34" charset="-128"/>
              </a:rPr>
              <a:t>systems and data and therefore need more detailed knowledge of IT security threats,</a:t>
            </a:r>
          </a:p>
          <a:p>
            <a:r>
              <a:rPr lang="en-US" altLang="en-US" smtClean="0">
                <a:latin typeface="Times New Roman" panose="02020603050405020304" pitchFamily="18" charset="0"/>
                <a:ea typeface="ＭＳ Ｐゴシック" panose="020B0600070205080204" pitchFamily="34" charset="-128"/>
              </a:rPr>
              <a:t>vulnerabilities, and safeguards. The top layer applies primarily to individuals who</a:t>
            </a:r>
          </a:p>
          <a:p>
            <a:r>
              <a:rPr lang="en-US" altLang="en-US" smtClean="0">
                <a:latin typeface="Times New Roman" panose="02020603050405020304" pitchFamily="18" charset="0"/>
                <a:ea typeface="ＭＳ Ｐゴシック" panose="020B0600070205080204" pitchFamily="34" charset="-128"/>
              </a:rPr>
              <a:t>have a specific role centered on IT systems, such as programmers and those involved</a:t>
            </a:r>
          </a:p>
          <a:p>
            <a:r>
              <a:rPr lang="en-US" altLang="en-US" smtClean="0">
                <a:latin typeface="Times New Roman" panose="02020603050405020304" pitchFamily="18" charset="0"/>
                <a:ea typeface="ＭＳ Ｐゴシック" panose="020B0600070205080204" pitchFamily="34" charset="-128"/>
              </a:rPr>
              <a:t>in maintaining and managing IS assets and those involved in IT security.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NIST SP 800-16 ( </a:t>
            </a:r>
            <a:r>
              <a:rPr lang="en-US" altLang="en-US" i="1" smtClean="0">
                <a:latin typeface="Times New Roman" panose="02020603050405020304" pitchFamily="18" charset="0"/>
                <a:ea typeface="ＭＳ Ｐゴシック" panose="020B0600070205080204" pitchFamily="34" charset="-128"/>
              </a:rPr>
              <a:t>Information Technology Security Training Requirements: A</a:t>
            </a:r>
          </a:p>
          <a:p>
            <a:r>
              <a:rPr lang="en-US" altLang="en-US" i="1" smtClean="0">
                <a:latin typeface="Times New Roman" panose="02020603050405020304" pitchFamily="18" charset="0"/>
                <a:ea typeface="ＭＳ Ｐゴシック" panose="020B0600070205080204" pitchFamily="34" charset="-128"/>
              </a:rPr>
              <a:t>Role- and Performance-Based Model, </a:t>
            </a:r>
            <a:r>
              <a:rPr lang="en-US" altLang="en-US" smtClean="0">
                <a:latin typeface="Times New Roman" panose="02020603050405020304" pitchFamily="18" charset="0"/>
                <a:ea typeface="ＭＳ Ｐゴシック" panose="020B0600070205080204" pitchFamily="34" charset="-128"/>
              </a:rPr>
              <a:t>April 1998</a:t>
            </a:r>
            <a:r>
              <a:rPr lang="en-US" altLang="en-US" i="1" smtClean="0">
                <a:latin typeface="Times New Roman" panose="02020603050405020304" pitchFamily="18" charset="0"/>
                <a:ea typeface="ＭＳ Ｐゴシック" panose="020B0600070205080204" pitchFamily="34" charset="-128"/>
              </a:rPr>
              <a:t>) </a:t>
            </a:r>
            <a:r>
              <a:rPr lang="en-US" altLang="en-US" smtClean="0">
                <a:latin typeface="Times New Roman" panose="02020603050405020304" pitchFamily="18" charset="0"/>
                <a:ea typeface="ＭＳ Ｐゴシック" panose="020B0600070205080204" pitchFamily="34" charset="-128"/>
              </a:rPr>
              <a:t>summarizes the four layers as follows:</a:t>
            </a:r>
          </a:p>
          <a:p>
            <a:endParaRPr lang="en-US" altLang="en-US" b="1"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Security awareness </a:t>
            </a:r>
            <a:r>
              <a:rPr lang="en-US" altLang="en-US" smtClean="0">
                <a:latin typeface="Times New Roman" panose="02020603050405020304" pitchFamily="18" charset="0"/>
                <a:ea typeface="ＭＳ Ｐゴシック" panose="020B0600070205080204" pitchFamily="34" charset="-128"/>
              </a:rPr>
              <a:t>is explicitly required for all employees, whereas security</a:t>
            </a:r>
          </a:p>
          <a:p>
            <a:r>
              <a:rPr lang="en-US" altLang="en-US" smtClean="0">
                <a:latin typeface="Times New Roman" panose="02020603050405020304" pitchFamily="18" charset="0"/>
                <a:ea typeface="ＭＳ Ｐゴシック" panose="020B0600070205080204" pitchFamily="34" charset="-128"/>
              </a:rPr>
              <a:t>basics and literacy is required for those employees, including contractor</a:t>
            </a:r>
          </a:p>
          <a:p>
            <a:r>
              <a:rPr lang="en-US" altLang="en-US" smtClean="0">
                <a:latin typeface="Times New Roman" panose="02020603050405020304" pitchFamily="18" charset="0"/>
                <a:ea typeface="ＭＳ Ｐゴシック" panose="020B0600070205080204" pitchFamily="34" charset="-128"/>
              </a:rPr>
              <a:t>employees, who are involved in any way with IT systems. In today’s</a:t>
            </a:r>
          </a:p>
          <a:p>
            <a:r>
              <a:rPr lang="en-US" altLang="en-US" smtClean="0">
                <a:latin typeface="Times New Roman" panose="02020603050405020304" pitchFamily="18" charset="0"/>
                <a:ea typeface="ＭＳ Ｐゴシック" panose="020B0600070205080204" pitchFamily="34" charset="-128"/>
              </a:rPr>
              <a:t>environment, the latter category includes almost all individuals within the</a:t>
            </a:r>
          </a:p>
          <a:p>
            <a:r>
              <a:rPr lang="en-US" altLang="en-US" smtClean="0">
                <a:latin typeface="Times New Roman" panose="02020603050405020304" pitchFamily="18" charset="0"/>
                <a:ea typeface="ＭＳ Ｐゴシック" panose="020B0600070205080204" pitchFamily="34" charset="-128"/>
              </a:rPr>
              <a:t>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The </a:t>
            </a:r>
            <a:r>
              <a:rPr lang="en-US" altLang="en-US" b="1" smtClean="0">
                <a:latin typeface="Times New Roman" panose="02020603050405020304" pitchFamily="18" charset="0"/>
                <a:ea typeface="ＭＳ Ｐゴシック" panose="020B0600070205080204" pitchFamily="34" charset="-128"/>
              </a:rPr>
              <a:t>security basics and literacy </a:t>
            </a:r>
            <a:r>
              <a:rPr lang="en-US" altLang="en-US" smtClean="0">
                <a:latin typeface="Times New Roman" panose="02020603050405020304" pitchFamily="18" charset="0"/>
                <a:ea typeface="ＭＳ Ｐゴシック" panose="020B0600070205080204" pitchFamily="34" charset="-128"/>
              </a:rPr>
              <a:t>category is a transitional stage between</a:t>
            </a:r>
          </a:p>
          <a:p>
            <a:r>
              <a:rPr lang="en-US" altLang="en-US" smtClean="0">
                <a:latin typeface="Times New Roman" panose="02020603050405020304" pitchFamily="18" charset="0"/>
                <a:ea typeface="ＭＳ Ｐゴシック" panose="020B0600070205080204" pitchFamily="34" charset="-128"/>
              </a:rPr>
              <a:t>awareness and training. It provides the foundation for subsequent training by</a:t>
            </a:r>
          </a:p>
          <a:p>
            <a:r>
              <a:rPr lang="en-US" altLang="en-US" smtClean="0">
                <a:latin typeface="Times New Roman" panose="02020603050405020304" pitchFamily="18" charset="0"/>
                <a:ea typeface="ＭＳ Ｐゴシック" panose="020B0600070205080204" pitchFamily="34" charset="-128"/>
              </a:rPr>
              <a:t>providing a universal baseline of key security terms and concepts.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After security basics and literacy, training becomes focused on providing</a:t>
            </a:r>
          </a:p>
          <a:p>
            <a:r>
              <a:rPr lang="en-US" altLang="en-US" smtClean="0">
                <a:latin typeface="Times New Roman" panose="02020603050405020304" pitchFamily="18" charset="0"/>
                <a:ea typeface="ＭＳ Ｐゴシック" panose="020B0600070205080204" pitchFamily="34" charset="-128"/>
              </a:rPr>
              <a:t>the knowledge, skills, and abilities specific to an individual’s </a:t>
            </a:r>
            <a:r>
              <a:rPr lang="en-US" altLang="en-US" b="1" smtClean="0">
                <a:latin typeface="Times New Roman" panose="02020603050405020304" pitchFamily="18" charset="0"/>
                <a:ea typeface="ＭＳ Ｐゴシック" panose="020B0600070205080204" pitchFamily="34" charset="-128"/>
              </a:rPr>
              <a:t>roles and</a:t>
            </a:r>
          </a:p>
          <a:p>
            <a:r>
              <a:rPr lang="en-US" altLang="en-US" b="1" smtClean="0">
                <a:latin typeface="Times New Roman" panose="02020603050405020304" pitchFamily="18" charset="0"/>
                <a:ea typeface="ＭＳ Ｐゴシック" panose="020B0600070205080204" pitchFamily="34" charset="-128"/>
              </a:rPr>
              <a:t>responsibilities relative to IT systems </a:t>
            </a:r>
            <a:r>
              <a:rPr lang="en-US" altLang="en-US" smtClean="0">
                <a:latin typeface="Times New Roman" panose="02020603050405020304" pitchFamily="18" charset="0"/>
                <a:ea typeface="ＭＳ Ｐゴシック" panose="020B0600070205080204" pitchFamily="34" charset="-128"/>
              </a:rPr>
              <a:t>. At this level, training recognizes</a:t>
            </a:r>
          </a:p>
          <a:p>
            <a:r>
              <a:rPr lang="en-US" altLang="en-US" smtClean="0">
                <a:latin typeface="Times New Roman" panose="02020603050405020304" pitchFamily="18" charset="0"/>
                <a:ea typeface="ＭＳ Ｐゴシック" panose="020B0600070205080204" pitchFamily="34" charset="-128"/>
              </a:rPr>
              <a:t>the differences among beginning, intermediate, and advanced skill</a:t>
            </a:r>
          </a:p>
          <a:p>
            <a:r>
              <a:rPr lang="en-US" altLang="en-US" smtClean="0">
                <a:latin typeface="Times New Roman" panose="02020603050405020304" pitchFamily="18" charset="0"/>
                <a:ea typeface="ＭＳ Ｐゴシック" panose="020B0600070205080204" pitchFamily="34" charset="-128"/>
              </a:rPr>
              <a:t>requirements.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The </a:t>
            </a:r>
            <a:r>
              <a:rPr lang="en-US" altLang="en-US" b="1" smtClean="0">
                <a:latin typeface="Times New Roman" panose="02020603050405020304" pitchFamily="18" charset="0"/>
                <a:ea typeface="ＭＳ Ｐゴシック" panose="020B0600070205080204" pitchFamily="34" charset="-128"/>
              </a:rPr>
              <a:t>education and experience </a:t>
            </a:r>
            <a:r>
              <a:rPr lang="en-US" altLang="en-US" smtClean="0">
                <a:latin typeface="Times New Roman" panose="02020603050405020304" pitchFamily="18" charset="0"/>
                <a:ea typeface="ＭＳ Ｐゴシック" panose="020B0600070205080204" pitchFamily="34" charset="-128"/>
              </a:rPr>
              <a:t>level focuses on developing the ability and</a:t>
            </a:r>
          </a:p>
          <a:p>
            <a:r>
              <a:rPr lang="en-US" altLang="en-US" smtClean="0">
                <a:latin typeface="Times New Roman" panose="02020603050405020304" pitchFamily="18" charset="0"/>
                <a:ea typeface="ＭＳ Ｐゴシック" panose="020B0600070205080204" pitchFamily="34" charset="-128"/>
              </a:rPr>
              <a:t>vision to perform complex, multidisciplinary activities and the skills needed to</a:t>
            </a:r>
          </a:p>
          <a:p>
            <a:r>
              <a:rPr lang="en-US" altLang="en-US" smtClean="0">
                <a:latin typeface="Times New Roman" panose="02020603050405020304" pitchFamily="18" charset="0"/>
                <a:ea typeface="ＭＳ Ｐゴシック" panose="020B0600070205080204" pitchFamily="34" charset="-128"/>
              </a:rPr>
              <a:t>further the IT security profession and to keep pace with threat and technology</a:t>
            </a:r>
          </a:p>
          <a:p>
            <a:r>
              <a:rPr lang="en-US" altLang="en-US" smtClean="0">
                <a:latin typeface="Times New Roman" panose="02020603050405020304" pitchFamily="18" charset="0"/>
                <a:ea typeface="ＭＳ Ｐゴシック" panose="020B0600070205080204" pitchFamily="34" charset="-128"/>
              </a:rPr>
              <a:t>changes.</a:t>
            </a:r>
          </a:p>
        </p:txBody>
      </p:sp>
    </p:spTree>
    <p:extLst>
      <p:ext uri="{BB962C8B-B14F-4D97-AF65-F5344CB8AC3E}">
        <p14:creationId xmlns:p14="http://schemas.microsoft.com/office/powerpoint/2010/main" val="79898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Table 17.1 illustrates some of the distinctions among awareness, training, and</a:t>
            </a:r>
          </a:p>
          <a:p>
            <a:r>
              <a:rPr lang="en-US" altLang="en-US" smtClean="0">
                <a:latin typeface="Times New Roman" panose="02020603050405020304" pitchFamily="18" charset="0"/>
                <a:ea typeface="ＭＳ Ｐゴシック" panose="020B0600070205080204" pitchFamily="34" charset="-128"/>
              </a:rPr>
              <a:t>education. We look at each of these categories in turn.</a:t>
            </a: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D5F05C6-4CE8-408C-84BA-3AD4B97852C2}" type="slidenum">
              <a:rPr lang="en-AU" altLang="en-US">
                <a:latin typeface="Arial" panose="020B0604020202020204" pitchFamily="34" charset="0"/>
              </a:rPr>
              <a:pPr>
                <a:spcBef>
                  <a:spcPct val="0"/>
                </a:spcBef>
              </a:pPr>
              <a:t>7</a:t>
            </a:fld>
            <a:endParaRPr lang="en-AU" altLang="en-US">
              <a:latin typeface="Arial" panose="020B0604020202020204" pitchFamily="34" charset="0"/>
            </a:endParaRPr>
          </a:p>
        </p:txBody>
      </p:sp>
    </p:spTree>
    <p:extLst>
      <p:ext uri="{BB962C8B-B14F-4D97-AF65-F5344CB8AC3E}">
        <p14:creationId xmlns:p14="http://schemas.microsoft.com/office/powerpoint/2010/main" val="328679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004D07E-B47D-4EBA-A1AE-DCAE00FD0EE6}" type="slidenum">
              <a:rPr lang="en-AU" altLang="en-US">
                <a:latin typeface="Arial" panose="020B0604020202020204" pitchFamily="34" charset="0"/>
              </a:rPr>
              <a:pPr>
                <a:spcBef>
                  <a:spcPct val="0"/>
                </a:spcBef>
              </a:pPr>
              <a:t>8</a:t>
            </a:fld>
            <a:endParaRPr lang="en-AU" altLang="en-US">
              <a:latin typeface="Arial" panose="020B0604020202020204" pitchFamily="34" charset="0"/>
            </a:endParaRPr>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In general, a security awareness program seeks to inform and focus an employee’s</a:t>
            </a:r>
          </a:p>
          <a:p>
            <a:r>
              <a:rPr lang="en-US" altLang="en-US" smtClean="0">
                <a:latin typeface="Times New Roman" panose="02020603050405020304" pitchFamily="18" charset="0"/>
                <a:ea typeface="ＭＳ Ｐゴシック" panose="020B0600070205080204" pitchFamily="34" charset="-128"/>
              </a:rPr>
              <a:t>attention on issues related to security within the organization. The hoped-for</a:t>
            </a:r>
          </a:p>
          <a:p>
            <a:r>
              <a:rPr lang="en-US" altLang="en-US" smtClean="0">
                <a:latin typeface="Times New Roman" panose="02020603050405020304" pitchFamily="18" charset="0"/>
                <a:ea typeface="ＭＳ Ｐゴシック" panose="020B0600070205080204" pitchFamily="34" charset="-128"/>
              </a:rPr>
              <a:t>benefits from security awareness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1. Employees are aware of their responsibilities for maintaining security and the</a:t>
            </a:r>
          </a:p>
          <a:p>
            <a:r>
              <a:rPr lang="en-US" altLang="en-US" smtClean="0">
                <a:latin typeface="Times New Roman" panose="02020603050405020304" pitchFamily="18" charset="0"/>
                <a:ea typeface="ＭＳ Ｐゴシック" panose="020B0600070205080204" pitchFamily="34" charset="-128"/>
              </a:rPr>
              <a:t>restrictions on their actions in the interests of security and are motivated to act</a:t>
            </a:r>
          </a:p>
          <a:p>
            <a:r>
              <a:rPr lang="en-US" altLang="en-US" smtClean="0">
                <a:latin typeface="Times New Roman" panose="02020603050405020304" pitchFamily="18" charset="0"/>
                <a:ea typeface="ＭＳ Ｐゴシック" panose="020B0600070205080204" pitchFamily="34" charset="-128"/>
              </a:rPr>
              <a:t>accordingly.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2. Users understand the importance of security for the well-being of the</a:t>
            </a:r>
          </a:p>
          <a:p>
            <a:r>
              <a:rPr lang="en-US" altLang="en-US" smtClean="0">
                <a:latin typeface="Times New Roman" panose="02020603050405020304" pitchFamily="18" charset="0"/>
                <a:ea typeface="ＭＳ Ｐゴシック" panose="020B0600070205080204" pitchFamily="34" charset="-128"/>
              </a:rPr>
              <a:t>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3. Because there is a constant barrage of new threats, user support, IT staff</a:t>
            </a:r>
          </a:p>
          <a:p>
            <a:r>
              <a:rPr lang="en-US" altLang="en-US" smtClean="0">
                <a:latin typeface="Times New Roman" panose="02020603050405020304" pitchFamily="18" charset="0"/>
                <a:ea typeface="ＭＳ Ｐゴシック" panose="020B0600070205080204" pitchFamily="34" charset="-128"/>
              </a:rPr>
              <a:t>enthusiasm, and management buy-in are critical and can be promoted by</a:t>
            </a:r>
          </a:p>
          <a:p>
            <a:r>
              <a:rPr lang="en-US" altLang="en-US" smtClean="0">
                <a:latin typeface="Times New Roman" panose="02020603050405020304" pitchFamily="18" charset="0"/>
                <a:ea typeface="ＭＳ Ｐゴシック" panose="020B0600070205080204" pitchFamily="34" charset="-128"/>
              </a:rPr>
              <a:t>awareness programs.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An awareness program must continually promote the security message to</a:t>
            </a:r>
          </a:p>
          <a:p>
            <a:r>
              <a:rPr lang="en-US" altLang="en-US" smtClean="0">
                <a:latin typeface="Times New Roman" panose="02020603050405020304" pitchFamily="18" charset="0"/>
                <a:ea typeface="ＭＳ Ｐゴシック" panose="020B0600070205080204" pitchFamily="34" charset="-128"/>
              </a:rPr>
              <a:t>employees in a variety of ways. A wide range of activities and material can be used</a:t>
            </a:r>
          </a:p>
          <a:p>
            <a:r>
              <a:rPr lang="en-US" altLang="en-US" smtClean="0">
                <a:latin typeface="Times New Roman" panose="02020603050405020304" pitchFamily="18" charset="0"/>
                <a:ea typeface="ＭＳ Ｐゴシック" panose="020B0600070205080204" pitchFamily="34" charset="-128"/>
              </a:rPr>
              <a:t>in such a program. This can include publicity material such as posters, memos,</a:t>
            </a:r>
          </a:p>
          <a:p>
            <a:r>
              <a:rPr lang="en-US" altLang="en-US" smtClean="0">
                <a:latin typeface="Times New Roman" panose="02020603050405020304" pitchFamily="18" charset="0"/>
                <a:ea typeface="ＭＳ Ｐゴシック" panose="020B0600070205080204" pitchFamily="34" charset="-128"/>
              </a:rPr>
              <a:t>newsletters, and flyers that detail key aspects of security policies and act to generally</a:t>
            </a:r>
          </a:p>
          <a:p>
            <a:r>
              <a:rPr lang="en-US" altLang="en-US" smtClean="0">
                <a:latin typeface="Times New Roman" panose="02020603050405020304" pitchFamily="18" charset="0"/>
                <a:ea typeface="ＭＳ Ｐゴシック" panose="020B0600070205080204" pitchFamily="34" charset="-128"/>
              </a:rPr>
              <a:t>raise awareness of the issues from day to day. It can also include various workshops</a:t>
            </a:r>
          </a:p>
          <a:p>
            <a:r>
              <a:rPr lang="en-US" altLang="en-US" smtClean="0">
                <a:latin typeface="Times New Roman" panose="02020603050405020304" pitchFamily="18" charset="0"/>
                <a:ea typeface="ＭＳ Ｐゴシック" panose="020B0600070205080204" pitchFamily="34" charset="-128"/>
              </a:rPr>
              <a:t>and training sessions for groups of staff, providing information relevant to their</a:t>
            </a:r>
          </a:p>
          <a:p>
            <a:r>
              <a:rPr lang="en-US" altLang="en-US" smtClean="0">
                <a:latin typeface="Times New Roman" panose="02020603050405020304" pitchFamily="18" charset="0"/>
                <a:ea typeface="ＭＳ Ｐゴシック" panose="020B0600070205080204" pitchFamily="34" charset="-128"/>
              </a:rPr>
              <a:t>needs. These may often be incorporated into more general training programs on</a:t>
            </a:r>
          </a:p>
          <a:p>
            <a:r>
              <a:rPr lang="en-US" altLang="en-US" smtClean="0">
                <a:latin typeface="Times New Roman" panose="02020603050405020304" pitchFamily="18" charset="0"/>
                <a:ea typeface="ＭＳ Ｐゴシック" panose="020B0600070205080204" pitchFamily="34" charset="-128"/>
              </a:rPr>
              <a:t>organizational practices and systems. The standards encourage the use of examples</a:t>
            </a:r>
          </a:p>
          <a:p>
            <a:r>
              <a:rPr lang="en-US" altLang="en-US" smtClean="0">
                <a:latin typeface="Times New Roman" panose="02020603050405020304" pitchFamily="18" charset="0"/>
                <a:ea typeface="ＭＳ Ｐゴシック" panose="020B0600070205080204" pitchFamily="34" charset="-128"/>
              </a:rPr>
              <a:t>of good practice that are related to the organization’s systems and IT usage. The</a:t>
            </a:r>
          </a:p>
          <a:p>
            <a:r>
              <a:rPr lang="en-US" altLang="en-US" smtClean="0">
                <a:latin typeface="Times New Roman" panose="02020603050405020304" pitchFamily="18" charset="0"/>
                <a:ea typeface="ＭＳ Ｐゴシック" panose="020B0600070205080204" pitchFamily="34" charset="-128"/>
              </a:rPr>
              <a:t>more relevant and easy to follow the procedures are, the more likely it is that a</a:t>
            </a:r>
          </a:p>
          <a:p>
            <a:r>
              <a:rPr lang="en-US" altLang="en-US" smtClean="0">
                <a:latin typeface="Times New Roman" panose="02020603050405020304" pitchFamily="18" charset="0"/>
                <a:ea typeface="ＭＳ Ｐゴシック" panose="020B0600070205080204" pitchFamily="34" charset="-128"/>
              </a:rPr>
              <a:t>greater level of compliance and hence security will be achieved. Suitable security</a:t>
            </a:r>
          </a:p>
          <a:p>
            <a:r>
              <a:rPr lang="en-US" altLang="en-US" smtClean="0">
                <a:latin typeface="Times New Roman" panose="02020603050405020304" pitchFamily="18" charset="0"/>
                <a:ea typeface="ＭＳ Ｐゴシック" panose="020B0600070205080204" pitchFamily="34" charset="-128"/>
              </a:rPr>
              <a:t>awareness sessions should be incorporated into the process used to introduce new</a:t>
            </a:r>
          </a:p>
          <a:p>
            <a:r>
              <a:rPr lang="en-US" altLang="en-US" smtClean="0">
                <a:latin typeface="Times New Roman" panose="02020603050405020304" pitchFamily="18" charset="0"/>
                <a:ea typeface="ＭＳ Ｐゴシック" panose="020B0600070205080204" pitchFamily="34" charset="-128"/>
              </a:rPr>
              <a:t>staff to the organization and its processes. Security awareness sessions should</a:t>
            </a:r>
          </a:p>
          <a:p>
            <a:r>
              <a:rPr lang="en-US" altLang="en-US" smtClean="0">
                <a:latin typeface="Times New Roman" panose="02020603050405020304" pitchFamily="18" charset="0"/>
                <a:ea typeface="ＭＳ Ｐゴシック" panose="020B0600070205080204" pitchFamily="34" charset="-128"/>
              </a:rPr>
              <a:t>also be repeated regularly to help staff members refresh their knowledge and</a:t>
            </a:r>
          </a:p>
          <a:p>
            <a:r>
              <a:rPr lang="en-US" altLang="en-US" smtClean="0">
                <a:latin typeface="Times New Roman" panose="02020603050405020304" pitchFamily="18" charset="0"/>
                <a:ea typeface="ＭＳ Ｐゴシック" panose="020B0600070205080204" pitchFamily="34" charset="-128"/>
              </a:rPr>
              <a:t>understanding of security issues.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To emphasize the importance of security awareness, an organization should</a:t>
            </a:r>
          </a:p>
          <a:p>
            <a:r>
              <a:rPr lang="en-US" altLang="en-US" smtClean="0">
                <a:latin typeface="Times New Roman" panose="02020603050405020304" pitchFamily="18" charset="0"/>
                <a:ea typeface="ＭＳ Ｐゴシック" panose="020B0600070205080204" pitchFamily="34" charset="-128"/>
              </a:rPr>
              <a:t>have a security awareness policy document that is provided to all employees. The</a:t>
            </a:r>
          </a:p>
          <a:p>
            <a:r>
              <a:rPr lang="en-US" altLang="en-US" smtClean="0">
                <a:latin typeface="Times New Roman" panose="02020603050405020304" pitchFamily="18" charset="0"/>
                <a:ea typeface="ＭＳ Ｐゴシック" panose="020B0600070205080204" pitchFamily="34" charset="-128"/>
              </a:rPr>
              <a:t>policy should establish three things: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1. Participation in an awareness program is required for every employee. This</a:t>
            </a:r>
          </a:p>
          <a:p>
            <a:r>
              <a:rPr lang="en-US" altLang="en-US" smtClean="0">
                <a:latin typeface="Times New Roman" panose="02020603050405020304" pitchFamily="18" charset="0"/>
                <a:ea typeface="ＭＳ Ｐゴシック" panose="020B0600070205080204" pitchFamily="34" charset="-128"/>
              </a:rPr>
              <a:t>will include an orientation program for new employees as well as periodic</a:t>
            </a:r>
          </a:p>
          <a:p>
            <a:r>
              <a:rPr lang="en-US" altLang="en-US" smtClean="0">
                <a:latin typeface="Times New Roman" panose="02020603050405020304" pitchFamily="18" charset="0"/>
                <a:ea typeface="ＭＳ Ｐゴシック" panose="020B0600070205080204" pitchFamily="34" charset="-128"/>
              </a:rPr>
              <a:t>awareness activities.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2. Every one will be given sufficient time to participate in awareness activities.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3. Responsibility for managing and conducting awareness activities is clearly</a:t>
            </a:r>
          </a:p>
          <a:p>
            <a:r>
              <a:rPr lang="en-US" altLang="en-US" smtClean="0">
                <a:latin typeface="Times New Roman" panose="02020603050405020304" pitchFamily="18" charset="0"/>
                <a:ea typeface="ＭＳ Ｐゴシック" panose="020B0600070205080204" pitchFamily="34" charset="-128"/>
              </a:rPr>
              <a:t>spelled out.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An excellent, detailed list of considerations for security awareness is provided</a:t>
            </a:r>
          </a:p>
          <a:p>
            <a:r>
              <a:rPr lang="en-US" altLang="en-US" smtClean="0">
                <a:latin typeface="Times New Roman" panose="02020603050405020304" pitchFamily="18" charset="0"/>
                <a:ea typeface="ＭＳ Ｐゴシック" panose="020B0600070205080204" pitchFamily="34" charset="-128"/>
              </a:rPr>
              <a:t>in </a:t>
            </a:r>
            <a:r>
              <a:rPr lang="en-US" altLang="en-US" i="1" smtClean="0">
                <a:latin typeface="Times New Roman" panose="02020603050405020304" pitchFamily="18" charset="0"/>
                <a:ea typeface="ＭＳ Ｐゴシック" panose="020B0600070205080204" pitchFamily="34" charset="-128"/>
              </a:rPr>
              <a:t>The Standard of Good Practice for Information Security, </a:t>
            </a:r>
            <a:r>
              <a:rPr lang="en-US" altLang="en-US" smtClean="0">
                <a:latin typeface="Times New Roman" panose="02020603050405020304" pitchFamily="18" charset="0"/>
                <a:ea typeface="ＭＳ Ｐゴシック" panose="020B0600070205080204" pitchFamily="34" charset="-128"/>
              </a:rPr>
              <a:t>from the Information</a:t>
            </a:r>
          </a:p>
          <a:p>
            <a:r>
              <a:rPr lang="en-US" altLang="en-US" smtClean="0">
                <a:latin typeface="Times New Roman" panose="02020603050405020304" pitchFamily="18" charset="0"/>
                <a:ea typeface="ＭＳ Ｐゴシック" panose="020B0600070205080204" pitchFamily="34" charset="-128"/>
              </a:rPr>
              <a:t>Security Forum [ISF13].  This material is reproduced in Section 3 of the document</a:t>
            </a:r>
          </a:p>
          <a:p>
            <a:r>
              <a:rPr lang="en-US" altLang="en-US" smtClean="0">
                <a:latin typeface="Times New Roman" panose="02020603050405020304" pitchFamily="18" charset="0"/>
                <a:ea typeface="ＭＳ Ｐゴシック" panose="020B0600070205080204" pitchFamily="34" charset="-128"/>
              </a:rPr>
              <a:t>SecurityPolicy.pdf, available at https://app.box.com/v/CompSec4e.</a:t>
            </a:r>
          </a:p>
        </p:txBody>
      </p:sp>
    </p:spTree>
    <p:extLst>
      <p:ext uri="{BB962C8B-B14F-4D97-AF65-F5344CB8AC3E}">
        <p14:creationId xmlns:p14="http://schemas.microsoft.com/office/powerpoint/2010/main" val="65536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lnSpc>
                <a:spcPct val="80000"/>
              </a:lnSpc>
              <a:defRPr/>
            </a:pPr>
            <a:r>
              <a:rPr lang="en-US" altLang="x-none" sz="700">
                <a:latin typeface="Times New Roman" charset="0"/>
              </a:rPr>
              <a:t>NIST SP 800-100 ( </a:t>
            </a:r>
            <a:r>
              <a:rPr lang="en-US" altLang="x-none" sz="700" i="1">
                <a:latin typeface="Times New Roman" charset="0"/>
              </a:rPr>
              <a:t>Information Security Handbook: A Guide for Managers ) describes the</a:t>
            </a:r>
          </a:p>
          <a:p>
            <a:pPr>
              <a:lnSpc>
                <a:spcPct val="80000"/>
              </a:lnSpc>
              <a:defRPr/>
            </a:pPr>
            <a:r>
              <a:rPr lang="en-US" altLang="x-none" sz="700">
                <a:latin typeface="Times New Roman" charset="0"/>
              </a:rPr>
              <a:t>content of awareness programs, in general terms, as follows:</a:t>
            </a:r>
          </a:p>
          <a:p>
            <a:pPr>
              <a:lnSpc>
                <a:spcPct val="80000"/>
              </a:lnSpc>
              <a:defRPr/>
            </a:pPr>
            <a:r>
              <a:rPr lang="en-US" altLang="x-none" sz="700">
                <a:latin typeface="Times New Roman" charset="0"/>
              </a:rPr>
              <a:t>Awareness tools are used to promote information security and inform users</a:t>
            </a:r>
          </a:p>
          <a:p>
            <a:pPr>
              <a:lnSpc>
                <a:spcPct val="80000"/>
              </a:lnSpc>
              <a:defRPr/>
            </a:pPr>
            <a:r>
              <a:rPr lang="en-US" altLang="x-none" sz="700">
                <a:latin typeface="Times New Roman" charset="0"/>
              </a:rPr>
              <a:t>of threats and vulnerabilities that impact their division or department and</a:t>
            </a:r>
          </a:p>
          <a:p>
            <a:pPr>
              <a:lnSpc>
                <a:spcPct val="80000"/>
              </a:lnSpc>
              <a:defRPr/>
            </a:pPr>
            <a:r>
              <a:rPr lang="en-US" altLang="x-none" sz="700">
                <a:latin typeface="Times New Roman" charset="0"/>
              </a:rPr>
              <a:t>personal work environment by explaining the what but not the how of security,</a:t>
            </a:r>
          </a:p>
          <a:p>
            <a:pPr>
              <a:lnSpc>
                <a:spcPct val="80000"/>
              </a:lnSpc>
              <a:defRPr/>
            </a:pPr>
            <a:r>
              <a:rPr lang="en-US" altLang="x-none" sz="700">
                <a:latin typeface="Times New Roman" charset="0"/>
              </a:rPr>
              <a:t>and communicating what is and what is not allowed. Awareness not only</a:t>
            </a:r>
          </a:p>
          <a:p>
            <a:pPr>
              <a:lnSpc>
                <a:spcPct val="80000"/>
              </a:lnSpc>
              <a:defRPr/>
            </a:pPr>
            <a:r>
              <a:rPr lang="en-US" altLang="x-none" sz="700">
                <a:latin typeface="Times New Roman" charset="0"/>
              </a:rPr>
              <a:t>communicates information security policies and procedures that need to be</a:t>
            </a:r>
          </a:p>
          <a:p>
            <a:pPr>
              <a:lnSpc>
                <a:spcPct val="80000"/>
              </a:lnSpc>
              <a:defRPr/>
            </a:pPr>
            <a:r>
              <a:rPr lang="en-US" altLang="x-none" sz="700">
                <a:latin typeface="Times New Roman" charset="0"/>
              </a:rPr>
              <a:t>followed, but also provides the foundation for any sanctions and disciplinary</a:t>
            </a:r>
          </a:p>
          <a:p>
            <a:pPr>
              <a:lnSpc>
                <a:spcPct val="80000"/>
              </a:lnSpc>
              <a:defRPr/>
            </a:pPr>
            <a:r>
              <a:rPr lang="en-US" altLang="x-none" sz="700">
                <a:latin typeface="Times New Roman" charset="0"/>
              </a:rPr>
              <a:t>actions imposed for noncompliance. Awareness is used to explain the rules</a:t>
            </a:r>
          </a:p>
          <a:p>
            <a:pPr>
              <a:lnSpc>
                <a:spcPct val="80000"/>
              </a:lnSpc>
              <a:defRPr/>
            </a:pPr>
            <a:r>
              <a:rPr lang="en-US" altLang="x-none" sz="700">
                <a:latin typeface="Times New Roman" charset="0"/>
              </a:rPr>
              <a:t>of behavior for using an agency</a:t>
            </a:r>
            <a:r>
              <a:rPr lang="en-US" altLang="en-US" sz="700">
                <a:latin typeface="Times New Roman" charset="0"/>
              </a:rPr>
              <a:t>’</a:t>
            </a:r>
            <a:r>
              <a:rPr lang="en-US" altLang="x-none" sz="700">
                <a:latin typeface="Times New Roman" charset="0"/>
              </a:rPr>
              <a:t>s information systems and information and</a:t>
            </a:r>
          </a:p>
          <a:p>
            <a:pPr>
              <a:lnSpc>
                <a:spcPct val="80000"/>
              </a:lnSpc>
              <a:defRPr/>
            </a:pPr>
            <a:r>
              <a:rPr lang="en-US" altLang="x-none" sz="700">
                <a:latin typeface="Times New Roman" charset="0"/>
              </a:rPr>
              <a:t>establishes a level of expectation on the acceptable use of the information</a:t>
            </a:r>
          </a:p>
          <a:p>
            <a:pPr>
              <a:lnSpc>
                <a:spcPct val="80000"/>
              </a:lnSpc>
              <a:defRPr/>
            </a:pPr>
            <a:r>
              <a:rPr lang="en-US" altLang="x-none" sz="700">
                <a:latin typeface="Times New Roman" charset="0"/>
              </a:rPr>
              <a:t>and information systems.</a:t>
            </a:r>
          </a:p>
          <a:p>
            <a:pPr>
              <a:lnSpc>
                <a:spcPct val="80000"/>
              </a:lnSpc>
              <a:defRPr/>
            </a:pPr>
            <a:endParaRPr lang="en-US" altLang="x-none" sz="700">
              <a:effectLst>
                <a:outerShdw blurRad="38100" dist="38100" dir="2700000" algn="tl">
                  <a:srgbClr val="C0C0C0"/>
                </a:outerShdw>
              </a:effectLst>
              <a:latin typeface="Times New Roman" charset="0"/>
            </a:endParaRPr>
          </a:p>
          <a:p>
            <a:pPr>
              <a:lnSpc>
                <a:spcPct val="80000"/>
              </a:lnSpc>
              <a:defRPr/>
            </a:pPr>
            <a:r>
              <a:rPr lang="en-US" altLang="x-none" sz="700">
                <a:latin typeface="Times New Roman" charset="0"/>
              </a:rPr>
              <a:t>[SZUB98] provides a useful list of goals for a security awareness program, as</a:t>
            </a:r>
          </a:p>
          <a:p>
            <a:pPr>
              <a:lnSpc>
                <a:spcPct val="80000"/>
              </a:lnSpc>
              <a:defRPr/>
            </a:pPr>
            <a:r>
              <a:rPr lang="en-US" altLang="x-none" sz="700">
                <a:latin typeface="Times New Roman" charset="0"/>
              </a:rPr>
              <a:t>follows: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1: Raise staff awareness of information technology security issues in</a:t>
            </a:r>
          </a:p>
          <a:p>
            <a:pPr>
              <a:lnSpc>
                <a:spcPct val="80000"/>
              </a:lnSpc>
              <a:defRPr/>
            </a:pPr>
            <a:r>
              <a:rPr lang="en-US" altLang="x-none" sz="700">
                <a:latin typeface="Times New Roman" charset="0"/>
              </a:rPr>
              <a:t>general.</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2: Ensure that staff are aware of local, state, and federal laws and</a:t>
            </a:r>
          </a:p>
          <a:p>
            <a:pPr>
              <a:lnSpc>
                <a:spcPct val="80000"/>
              </a:lnSpc>
              <a:defRPr/>
            </a:pPr>
            <a:r>
              <a:rPr lang="en-US" altLang="x-none" sz="700">
                <a:latin typeface="Times New Roman" charset="0"/>
              </a:rPr>
              <a:t>regulations governing confidentiality and security.</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3: Explain organizational security policies and procedures.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4: Ensure that staff understand that security is a team effort and that</a:t>
            </a:r>
          </a:p>
          <a:p>
            <a:pPr>
              <a:lnSpc>
                <a:spcPct val="80000"/>
              </a:lnSpc>
              <a:defRPr/>
            </a:pPr>
            <a:r>
              <a:rPr lang="en-US" altLang="x-none" sz="700">
                <a:latin typeface="Times New Roman" charset="0"/>
              </a:rPr>
              <a:t>each person has an important role to play in meeting security goals</a:t>
            </a:r>
          </a:p>
          <a:p>
            <a:pPr>
              <a:lnSpc>
                <a:spcPct val="80000"/>
              </a:lnSpc>
              <a:defRPr/>
            </a:pPr>
            <a:r>
              <a:rPr lang="en-US" altLang="x-none" sz="700">
                <a:latin typeface="Times New Roman" charset="0"/>
              </a:rPr>
              <a:t>and objectives.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5: Train staff to meet the specific security responsibilities of their</a:t>
            </a:r>
          </a:p>
          <a:p>
            <a:pPr>
              <a:lnSpc>
                <a:spcPct val="80000"/>
              </a:lnSpc>
              <a:defRPr/>
            </a:pPr>
            <a:r>
              <a:rPr lang="en-US" altLang="x-none" sz="700">
                <a:latin typeface="Times New Roman" charset="0"/>
              </a:rPr>
              <a:t>positions.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6: Inform staff that security activities will be monitored.</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7: Remind staff that breaches in security carry consequences.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8: Assure staff that reporting of potential and realized security</a:t>
            </a:r>
          </a:p>
          <a:p>
            <a:pPr>
              <a:lnSpc>
                <a:spcPct val="80000"/>
              </a:lnSpc>
              <a:defRPr/>
            </a:pPr>
            <a:r>
              <a:rPr lang="en-US" altLang="x-none" sz="700">
                <a:latin typeface="Times New Roman" charset="0"/>
              </a:rPr>
              <a:t>breakdowns and vulnerabilities is responsible and necessary behavior</a:t>
            </a:r>
          </a:p>
          <a:p>
            <a:pPr>
              <a:lnSpc>
                <a:spcPct val="80000"/>
              </a:lnSpc>
              <a:defRPr/>
            </a:pPr>
            <a:r>
              <a:rPr lang="en-US" altLang="x-none" sz="700">
                <a:latin typeface="Times New Roman" charset="0"/>
              </a:rPr>
              <a:t>(and not trouble-making behavior).</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9: Communicate to staff that the goal of creating a trusted system is</a:t>
            </a:r>
          </a:p>
          <a:p>
            <a:pPr>
              <a:lnSpc>
                <a:spcPct val="80000"/>
              </a:lnSpc>
              <a:defRPr/>
            </a:pPr>
            <a:r>
              <a:rPr lang="en-US" altLang="x-none" sz="700">
                <a:latin typeface="Times New Roman" charset="0"/>
              </a:rPr>
              <a:t>achievable.</a:t>
            </a:r>
            <a:endParaRPr lang="en-US" altLang="x-none" sz="700">
              <a:effectLst>
                <a:outerShdw blurRad="38100" dist="38100" dir="2700000" algn="tl">
                  <a:srgbClr val="C0C0C0"/>
                </a:outerShdw>
              </a:effectLst>
              <a:latin typeface="Calibri"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244A544-0BFF-46FC-B13F-F5AB1A6359E1}" type="slidenum">
              <a:rPr lang="en-AU" altLang="en-US">
                <a:latin typeface="Arial" panose="020B0604020202020204" pitchFamily="34" charset="0"/>
              </a:rPr>
              <a:pPr>
                <a:spcBef>
                  <a:spcPct val="0"/>
                </a:spcBef>
              </a:pPr>
              <a:t>9</a:t>
            </a:fld>
            <a:endParaRPr lang="en-AU" altLang="en-US">
              <a:latin typeface="Arial" panose="020B0604020202020204" pitchFamily="34" charset="0"/>
            </a:endParaRPr>
          </a:p>
        </p:txBody>
      </p:sp>
    </p:spTree>
    <p:extLst>
      <p:ext uri="{BB962C8B-B14F-4D97-AF65-F5344CB8AC3E}">
        <p14:creationId xmlns:p14="http://schemas.microsoft.com/office/powerpoint/2010/main" val="356129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6"/>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smtClean="0"/>
            </a:lvl1pPr>
          </a:lstStyle>
          <a:p>
            <a:pPr>
              <a:defRPr/>
            </a:pPr>
            <a:fld id="{92FEAD9A-5414-423E-8335-AFF4D6A32735}" type="slidenum">
              <a:rPr lang="en-US" altLang="x-none"/>
              <a:pPr>
                <a:defRPr/>
              </a:pPr>
              <a:t>‹#›</a:t>
            </a:fld>
            <a:endParaRPr lang="en-US" altLang="x-none"/>
          </a:p>
        </p:txBody>
      </p:sp>
      <p:sp>
        <p:nvSpPr>
          <p:cNvPr id="6" name="Footer Placeholder 8"/>
          <p:cNvSpPr>
            <a:spLocks noGrp="1"/>
          </p:cNvSpPr>
          <p:nvPr>
            <p:ph type="ftr" sz="quarter" idx="12"/>
          </p:nvPr>
        </p:nvSpPr>
        <p:spPr/>
        <p:txBody>
          <a:bodyPr/>
          <a:lstStyle>
            <a:lvl1pPr>
              <a:defRPr>
                <a:ea typeface="ＭＳ Ｐゴシック" charset="0"/>
                <a:cs typeface="ＭＳ Ｐゴシック" charset="0"/>
              </a:defRPr>
            </a:lvl1pPr>
          </a:lstStyle>
          <a:p>
            <a:pPr>
              <a:defRPr/>
            </a:pPr>
            <a:endParaRPr lang="en-US"/>
          </a:p>
        </p:txBody>
      </p:sp>
    </p:spTree>
    <p:extLst>
      <p:ext uri="{BB962C8B-B14F-4D97-AF65-F5344CB8AC3E}">
        <p14:creationId xmlns:p14="http://schemas.microsoft.com/office/powerpoint/2010/main" val="34735668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8FC6E3DB-DA6B-4BA0-AFCD-B0AEED5CF2B7}" type="slidenum">
              <a:rPr lang="en-US" altLang="x-none"/>
              <a:pPr>
                <a:defRPr/>
              </a:pPr>
              <a:t>‹#›</a:t>
            </a:fld>
            <a:endParaRPr lang="en-US" altLang="x-none"/>
          </a:p>
        </p:txBody>
      </p:sp>
    </p:spTree>
    <p:extLst>
      <p:ext uri="{BB962C8B-B14F-4D97-AF65-F5344CB8AC3E}">
        <p14:creationId xmlns:p14="http://schemas.microsoft.com/office/powerpoint/2010/main" val="35688501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67AE9CFF-2DBC-4D53-952E-E6B390A8BDE6}" type="slidenum">
              <a:rPr lang="en-US" altLang="x-none"/>
              <a:pPr>
                <a:defRPr/>
              </a:pPr>
              <a:t>‹#›</a:t>
            </a:fld>
            <a:endParaRPr lang="en-US" altLang="x-none"/>
          </a:p>
        </p:txBody>
      </p:sp>
    </p:spTree>
    <p:extLst>
      <p:ext uri="{BB962C8B-B14F-4D97-AF65-F5344CB8AC3E}">
        <p14:creationId xmlns:p14="http://schemas.microsoft.com/office/powerpoint/2010/main" val="36999857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DCC15DC-B438-4EBA-89D5-DEFFCF4C2AF4}" type="slidenum">
              <a:rPr lang="en-US" altLang="x-none"/>
              <a:pPr>
                <a:defRPr/>
              </a:pPr>
              <a:t>‹#›</a:t>
            </a:fld>
            <a:endParaRPr lang="en-US" altLang="x-none"/>
          </a:p>
        </p:txBody>
      </p:sp>
    </p:spTree>
    <p:extLst>
      <p:ext uri="{BB962C8B-B14F-4D97-AF65-F5344CB8AC3E}">
        <p14:creationId xmlns:p14="http://schemas.microsoft.com/office/powerpoint/2010/main" val="23069018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Oval 3"/>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 name="Oval 4"/>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6" name="Oval 5"/>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722313" y="1371602"/>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8"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FD3D5180-2E6C-400F-93C1-FEADC532ACC7}" type="slidenum">
              <a:rPr lang="en-US" altLang="x-none"/>
              <a:pPr>
                <a:defRPr/>
              </a:pPr>
              <a:t>‹#›</a:t>
            </a:fld>
            <a:endParaRPr lang="en-US" altLang="x-none"/>
          </a:p>
        </p:txBody>
      </p:sp>
    </p:spTree>
    <p:extLst>
      <p:ext uri="{BB962C8B-B14F-4D97-AF65-F5344CB8AC3E}">
        <p14:creationId xmlns:p14="http://schemas.microsoft.com/office/powerpoint/2010/main" val="31161302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4"/>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5"/>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6"/>
          </p:nvPr>
        </p:nvSpPr>
        <p:spPr/>
        <p:txBody>
          <a:bodyPr/>
          <a:lstStyle>
            <a:lvl1pPr>
              <a:defRPr smtClean="0"/>
            </a:lvl1pPr>
          </a:lstStyle>
          <a:p>
            <a:pPr>
              <a:defRPr/>
            </a:pPr>
            <a:fld id="{AF62A112-6820-4A15-8977-BE33FF3EC034}" type="slidenum">
              <a:rPr lang="en-US" altLang="x-none"/>
              <a:pPr>
                <a:defRPr/>
              </a:pPr>
              <a:t>‹#›</a:t>
            </a:fld>
            <a:endParaRPr lang="en-US" altLang="x-none"/>
          </a:p>
        </p:txBody>
      </p:sp>
    </p:spTree>
    <p:extLst>
      <p:ext uri="{BB962C8B-B14F-4D97-AF65-F5344CB8AC3E}">
        <p14:creationId xmlns:p14="http://schemas.microsoft.com/office/powerpoint/2010/main" val="18551919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5"/>
          </p:nvPr>
        </p:nvSpPr>
        <p:spPr/>
        <p:txBody>
          <a:bodyPr/>
          <a:lstStyle>
            <a:lvl1pPr>
              <a:defRPr>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6"/>
          </p:nvPr>
        </p:nvSpPr>
        <p:spPr/>
        <p:txBody>
          <a:bodyPr/>
          <a:lstStyle>
            <a:lvl1pPr>
              <a:defRPr>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7"/>
          </p:nvPr>
        </p:nvSpPr>
        <p:spPr/>
        <p:txBody>
          <a:bodyPr/>
          <a:lstStyle>
            <a:lvl1pPr>
              <a:defRPr smtClean="0"/>
            </a:lvl1pPr>
          </a:lstStyle>
          <a:p>
            <a:pPr>
              <a:defRPr/>
            </a:pPr>
            <a:fld id="{52B54A1E-5C24-4366-8AF3-45BA6F35877A}" type="slidenum">
              <a:rPr lang="en-US" altLang="x-none"/>
              <a:pPr>
                <a:defRPr/>
              </a:pPr>
              <a:t>‹#›</a:t>
            </a:fld>
            <a:endParaRPr lang="en-US" altLang="x-none"/>
          </a:p>
        </p:txBody>
      </p:sp>
    </p:spTree>
    <p:extLst>
      <p:ext uri="{BB962C8B-B14F-4D97-AF65-F5344CB8AC3E}">
        <p14:creationId xmlns:p14="http://schemas.microsoft.com/office/powerpoint/2010/main" val="1673181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312A25B7-FBC4-4E34-9762-D8A3472813C0}" type="slidenum">
              <a:rPr lang="en-US" altLang="x-none"/>
              <a:pPr>
                <a:defRPr/>
              </a:pPr>
              <a:t>‹#›</a:t>
            </a:fld>
            <a:endParaRPr lang="en-US" altLang="x-none"/>
          </a:p>
        </p:txBody>
      </p:sp>
    </p:spTree>
    <p:extLst>
      <p:ext uri="{BB962C8B-B14F-4D97-AF65-F5344CB8AC3E}">
        <p14:creationId xmlns:p14="http://schemas.microsoft.com/office/powerpoint/2010/main" val="19659314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A25131C-FDD3-412F-B0D0-BF85C4A7876E}" type="slidenum">
              <a:rPr lang="en-US" altLang="x-none"/>
              <a:pPr>
                <a:defRPr/>
              </a:pPr>
              <a:t>‹#›</a:t>
            </a:fld>
            <a:endParaRPr lang="en-US" altLang="x-none"/>
          </a:p>
        </p:txBody>
      </p:sp>
    </p:spTree>
    <p:extLst>
      <p:ext uri="{BB962C8B-B14F-4D97-AF65-F5344CB8AC3E}">
        <p14:creationId xmlns:p14="http://schemas.microsoft.com/office/powerpoint/2010/main" val="31531442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1C6600-5806-4B3B-8663-0E90BE989F2E}" type="slidenum">
              <a:rPr lang="en-US" altLang="x-none"/>
              <a:pPr>
                <a:defRPr/>
              </a:pPr>
              <a:t>‹#›</a:t>
            </a:fld>
            <a:endParaRPr lang="en-US" altLang="x-none"/>
          </a:p>
        </p:txBody>
      </p:sp>
    </p:spTree>
    <p:extLst>
      <p:ext uri="{BB962C8B-B14F-4D97-AF65-F5344CB8AC3E}">
        <p14:creationId xmlns:p14="http://schemas.microsoft.com/office/powerpoint/2010/main" val="23968897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228600"/>
            <a:ext cx="5711824" cy="895350"/>
          </a:xfrm>
        </p:spPr>
        <p:txBody>
          <a:bodyPr/>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679577"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9D693D6-B136-4B4A-9B94-8AD88FABDC4F}" type="slidenum">
              <a:rPr lang="en-US" altLang="x-none"/>
              <a:pPr>
                <a:defRPr/>
              </a:pPr>
              <a:t>‹#›</a:t>
            </a:fld>
            <a:endParaRPr lang="en-US" altLang="x-none"/>
          </a:p>
        </p:txBody>
      </p:sp>
    </p:spTree>
    <p:extLst>
      <p:ext uri="{BB962C8B-B14F-4D97-AF65-F5344CB8AC3E}">
        <p14:creationId xmlns:p14="http://schemas.microsoft.com/office/powerpoint/2010/main" val="40499051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506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eaLnBrk="1" hangingPunct="1">
              <a:defRPr sz="1200">
                <a:solidFill>
                  <a:prstClr val="white">
                    <a:lumMod val="65000"/>
                    <a:lumOff val="35000"/>
                  </a:prstClr>
                </a:solidFill>
                <a:latin typeface="Century Gothic" pitchFamily="34" charset="0"/>
                <a:ea typeface="+mn-ea"/>
              </a:defRPr>
            </a:lvl1pPr>
          </a:lstStyle>
          <a:p>
            <a:pPr>
              <a:defRPr/>
            </a:pPr>
            <a:endParaRPr lang="en-US"/>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eaLnBrk="1" hangingPunct="1">
              <a:defRPr sz="1200">
                <a:solidFill>
                  <a:prstClr val="white">
                    <a:lumMod val="65000"/>
                    <a:lumOff val="35000"/>
                  </a:prstClr>
                </a:solidFill>
                <a:latin typeface="Century Gothic" pitchFamily="34" charset="0"/>
                <a:ea typeface="+mn-ea"/>
              </a:defRPr>
            </a:lvl1pPr>
          </a:lstStyle>
          <a:p>
            <a:pPr>
              <a:defRPr/>
            </a:pPr>
            <a:endParaRPr lang="en-US"/>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eaLnBrk="1" hangingPunct="1">
              <a:defRPr sz="1200" smtClean="0">
                <a:solidFill>
                  <a:srgbClr val="FFFFFF"/>
                </a:solidFill>
                <a:latin typeface="Century Gothic" charset="0"/>
                <a:ea typeface="ＭＳ Ｐゴシック" charset="-128"/>
              </a:defRPr>
            </a:lvl1pPr>
          </a:lstStyle>
          <a:p>
            <a:pPr>
              <a:defRPr/>
            </a:pPr>
            <a:fld id="{CC252384-4542-4AC4-AA59-6C6F11949DD2}" type="slidenum">
              <a:rPr lang="en-US" altLang="x-none"/>
              <a:pPr>
                <a:defRPr/>
              </a:pPr>
              <a:t>‹#›</a:t>
            </a:fld>
            <a:endParaRPr lang="en-US" altLang="x-none"/>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Tree>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ＭＳ Ｐゴシック" charset="-128"/>
          <a:cs typeface="+mj-cs"/>
        </a:defRPr>
      </a:lvl1pPr>
      <a:lvl2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2pPr>
      <a:lvl3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3pPr>
      <a:lvl4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4pPr>
      <a:lvl5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5pPr>
      <a:lvl6pPr marL="457200" algn="ctr" rtl="0" fontAlgn="base">
        <a:lnSpc>
          <a:spcPts val="5800"/>
        </a:lnSpc>
        <a:spcBef>
          <a:spcPct val="0"/>
        </a:spcBef>
        <a:spcAft>
          <a:spcPct val="0"/>
        </a:spcAft>
        <a:defRPr sz="5400">
          <a:solidFill>
            <a:schemeClr val="tx2"/>
          </a:solidFill>
          <a:latin typeface="Palatino Linotype" charset="0"/>
          <a:ea typeface="ＭＳ Ｐゴシック" charset="-128"/>
        </a:defRPr>
      </a:lvl6pPr>
      <a:lvl7pPr marL="914400" algn="ctr" rtl="0" fontAlgn="base">
        <a:lnSpc>
          <a:spcPts val="5800"/>
        </a:lnSpc>
        <a:spcBef>
          <a:spcPct val="0"/>
        </a:spcBef>
        <a:spcAft>
          <a:spcPct val="0"/>
        </a:spcAft>
        <a:defRPr sz="5400">
          <a:solidFill>
            <a:schemeClr val="tx2"/>
          </a:solidFill>
          <a:latin typeface="Palatino Linotype" charset="0"/>
          <a:ea typeface="ＭＳ Ｐゴシック" charset="-128"/>
        </a:defRPr>
      </a:lvl7pPr>
      <a:lvl8pPr marL="1371600" algn="ctr" rtl="0" fontAlgn="base">
        <a:lnSpc>
          <a:spcPts val="5800"/>
        </a:lnSpc>
        <a:spcBef>
          <a:spcPct val="0"/>
        </a:spcBef>
        <a:spcAft>
          <a:spcPct val="0"/>
        </a:spcAft>
        <a:defRPr sz="5400">
          <a:solidFill>
            <a:schemeClr val="tx2"/>
          </a:solidFill>
          <a:latin typeface="Palatino Linotype" charset="0"/>
          <a:ea typeface="ＭＳ Ｐゴシック" charset="-128"/>
        </a:defRPr>
      </a:lvl8pPr>
      <a:lvl9pPr marL="1828800" algn="ctr" rtl="0" fontAlgn="base">
        <a:lnSpc>
          <a:spcPts val="5800"/>
        </a:lnSpc>
        <a:spcBef>
          <a:spcPct val="0"/>
        </a:spcBef>
        <a:spcAft>
          <a:spcPct val="0"/>
        </a:spcAft>
        <a:defRPr sz="5400">
          <a:solidFill>
            <a:schemeClr val="tx2"/>
          </a:solidFill>
          <a:latin typeface="Palatino Linotype"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FFFFFF"/>
          </a:solidFill>
          <a:latin typeface="+mj-lt"/>
          <a:ea typeface="ＭＳ Ｐゴシック" charset="-128"/>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charset="-128"/>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package" Target="../embeddings/Microsoft_Word_Document3.docx"/><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4B5064">
            <a:alpha val="94116"/>
          </a:srgbClr>
        </a:solidFill>
        <a:effectLst/>
      </p:bgPr>
    </p:bg>
    <p:spTree>
      <p:nvGrpSpPr>
        <p:cNvPr id="1" name=""/>
        <p:cNvGrpSpPr/>
        <p:nvPr/>
      </p:nvGrpSpPr>
      <p:grpSpPr>
        <a:xfrm>
          <a:off x="0" y="0"/>
          <a:ext cx="0" cy="0"/>
          <a:chOff x="0" y="0"/>
          <a:chExt cx="0" cy="0"/>
        </a:xfrm>
      </p:grpSpPr>
      <p:sp>
        <p:nvSpPr>
          <p:cNvPr id="3" name="TextBox 2"/>
          <p:cNvSpPr txBox="1"/>
          <p:nvPr/>
        </p:nvSpPr>
        <p:spPr>
          <a:xfrm>
            <a:off x="468313" y="792163"/>
            <a:ext cx="8135937" cy="3816350"/>
          </a:xfrm>
          <a:prstGeom prst="rect">
            <a:avLst/>
          </a:prstGeom>
          <a:noFill/>
        </p:spPr>
        <p:txBody>
          <a:bodyPr>
            <a:spAutoFit/>
          </a:bodyPr>
          <a:lstStyle/>
          <a:p>
            <a:pPr algn="ctr" eaLnBrk="1" hangingPunct="1">
              <a:defRPr/>
            </a:pP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t>
            </a:r>
          </a:p>
          <a:p>
            <a:pPr algn="ctr" eaLnBrk="1" hangingPunct="1">
              <a:defRPr/>
            </a:pP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eaLnBrk="1" hangingPunct="1">
              <a:defRPr/>
            </a:pPr>
            <a:endParaRPr lang="en-US" sz="2500" dirty="0">
              <a:latin typeface="Baskerville Bold Italic" charset="0"/>
              <a:ea typeface="ＭＳ Ｐゴシック" charset="-128"/>
            </a:endParaRPr>
          </a:p>
          <a:p>
            <a:pPr algn="ctr" eaLnBrk="1" hangingPunct="1">
              <a:defRPr/>
            </a:pPr>
            <a:endParaRPr lang="en-US" sz="2500" dirty="0">
              <a:latin typeface="Baskerville Bold Italic" charset="0"/>
              <a:ea typeface="ＭＳ Ｐゴシック" charset="-128"/>
            </a:endParaRPr>
          </a:p>
          <a:p>
            <a:pPr algn="ctr" eaLnBrk="1" hangingPunct="1">
              <a:defRPr/>
            </a:pP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eaLnBrk="1" hangingPunct="1">
              <a:defRPr/>
            </a:pP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eaLnBrk="1" hangingPunct="1">
              <a:defRPr/>
            </a:pP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0" y="0"/>
            <a:ext cx="9144000" cy="1139825"/>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Training</a:t>
            </a:r>
          </a:p>
        </p:txBody>
      </p:sp>
      <p:graphicFrame>
        <p:nvGraphicFramePr>
          <p:cNvPr id="16" name="Content Placeholder 15"/>
          <p:cNvGraphicFramePr>
            <a:graphicFrameLocks noGrp="1"/>
          </p:cNvGraphicFramePr>
          <p:nvPr>
            <p:ph idx="4294967295"/>
          </p:nvPr>
        </p:nvGraphicFramePr>
        <p:xfrm>
          <a:off x="262743" y="1306790"/>
          <a:ext cx="85344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Education</a:t>
            </a:r>
          </a:p>
        </p:txBody>
      </p:sp>
      <p:sp>
        <p:nvSpPr>
          <p:cNvPr id="217091" name="Rectangle 3"/>
          <p:cNvSpPr>
            <a:spLocks noGrp="1" noChangeArrowheads="1"/>
          </p:cNvSpPr>
          <p:nvPr>
            <p:ph idx="1"/>
          </p:nvPr>
        </p:nvSpPr>
        <p:spPr>
          <a:xfrm>
            <a:off x="457200" y="2057400"/>
            <a:ext cx="8229600" cy="4419600"/>
          </a:xfrm>
        </p:spPr>
        <p:txBody>
          <a:bodyPr>
            <a:normAutofit/>
          </a:bodyPr>
          <a:lstStyle/>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Most in depth program</a:t>
            </a:r>
          </a:p>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Targeted at security professionals whose jobs require expertise in security</a:t>
            </a:r>
          </a:p>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Fits into employee career development category</a:t>
            </a:r>
          </a:p>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Often provided by outside sources </a:t>
            </a:r>
          </a:p>
          <a:p>
            <a:pPr lvl="2" eaLnBrk="1" hangingPunct="1">
              <a:buClr>
                <a:schemeClr val="accent6">
                  <a:lumMod val="60000"/>
                  <a:lumOff val="40000"/>
                </a:schemeClr>
              </a:buClr>
              <a:buSzPct val="140000"/>
              <a:buFont typeface="Arial" charset="0"/>
              <a:buChar char="•"/>
              <a:defRPr/>
            </a:pPr>
            <a:r>
              <a:rPr lang="en-US" altLang="x-none" sz="2400" dirty="0">
                <a:effectLst>
                  <a:outerShdw blurRad="38100" dist="38100" dir="2700000" algn="tl">
                    <a:srgbClr val="000000"/>
                  </a:outerShdw>
                </a:effectLst>
                <a:latin typeface="+mn-lt"/>
              </a:rPr>
              <a:t>College courses</a:t>
            </a:r>
          </a:p>
          <a:p>
            <a:pPr lvl="2" eaLnBrk="1" hangingPunct="1">
              <a:buClr>
                <a:schemeClr val="accent6">
                  <a:lumMod val="60000"/>
                  <a:lumOff val="40000"/>
                </a:schemeClr>
              </a:buClr>
              <a:buSzPct val="140000"/>
              <a:buFont typeface="Arial" charset="0"/>
              <a:buChar char="•"/>
              <a:defRPr/>
            </a:pPr>
            <a:r>
              <a:rPr lang="en-US" altLang="x-none" sz="2400" dirty="0">
                <a:effectLst>
                  <a:outerShdw blurRad="38100" dist="38100" dir="2700000" algn="tl">
                    <a:srgbClr val="000000"/>
                  </a:outerShdw>
                </a:effectLst>
                <a:latin typeface="+mn-lt"/>
              </a:rPr>
              <a:t>Specialized training programs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0" y="0"/>
            <a:ext cx="9144000" cy="160020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Employment Practices and Policies</a:t>
            </a:r>
          </a:p>
        </p:txBody>
      </p:sp>
      <p:sp>
        <p:nvSpPr>
          <p:cNvPr id="20482" name="Content Placeholder 3"/>
          <p:cNvSpPr>
            <a:spLocks noGrp="1"/>
          </p:cNvSpPr>
          <p:nvPr>
            <p:ph idx="1"/>
          </p:nvPr>
        </p:nvSpPr>
        <p:spPr>
          <a:xfrm>
            <a:off x="395288" y="1989138"/>
            <a:ext cx="8229600" cy="4525962"/>
          </a:xfrm>
        </p:spPr>
        <p:txBody>
          <a:bodyPr/>
          <a:lstStyle/>
          <a:p>
            <a:pPr eaLnBrk="1" hangingPunct="1">
              <a:spcBef>
                <a:spcPts val="0"/>
              </a:spcBef>
              <a:buClr>
                <a:schemeClr val="accent6">
                  <a:lumMod val="60000"/>
                  <a:lumOff val="40000"/>
                </a:schemeClr>
              </a:buClr>
              <a:buSzPct val="140000"/>
              <a:buFont typeface="Arial" charset="0"/>
              <a:buChar char="•"/>
              <a:defRPr/>
            </a:pPr>
            <a:r>
              <a:rPr lang="en-US" altLang="x-none" sz="3200" dirty="0">
                <a:latin typeface="+mn-lt"/>
              </a:rPr>
              <a:t>Managing personnel with potential access is an essential part of information security</a:t>
            </a:r>
          </a:p>
          <a:p>
            <a:pPr eaLnBrk="1" hangingPunct="1">
              <a:buClr>
                <a:schemeClr val="accent6">
                  <a:lumMod val="60000"/>
                  <a:lumOff val="40000"/>
                </a:schemeClr>
              </a:buClr>
              <a:buSzPct val="140000"/>
              <a:buFont typeface="Arial" charset="0"/>
              <a:buChar char="•"/>
              <a:defRPr/>
            </a:pPr>
            <a:r>
              <a:rPr lang="en-US" altLang="x-none" sz="3200" dirty="0">
                <a:latin typeface="+mn-lt"/>
              </a:rPr>
              <a:t>Employee involvement:</a:t>
            </a:r>
          </a:p>
          <a:p>
            <a:pPr lvl="1" eaLnBrk="1" hangingPunct="1">
              <a:buClr>
                <a:schemeClr val="accent6">
                  <a:lumMod val="60000"/>
                  <a:lumOff val="40000"/>
                </a:schemeClr>
              </a:buClr>
              <a:buSzPct val="140000"/>
              <a:buFont typeface="Arial" charset="0"/>
              <a:buChar char="•"/>
              <a:defRPr/>
            </a:pPr>
            <a:r>
              <a:rPr lang="en-US" altLang="x-none" sz="2400" dirty="0">
                <a:latin typeface="+mn-lt"/>
              </a:rPr>
              <a:t>Unwittingly aid in the commission of a violation by failing to follow proper procedures</a:t>
            </a:r>
          </a:p>
          <a:p>
            <a:pPr lvl="1" eaLnBrk="1" hangingPunct="1">
              <a:buClr>
                <a:schemeClr val="accent6">
                  <a:lumMod val="60000"/>
                  <a:lumOff val="40000"/>
                </a:schemeClr>
              </a:buClr>
              <a:buSzPct val="140000"/>
              <a:buFont typeface="Arial" charset="0"/>
              <a:buChar char="•"/>
              <a:defRPr/>
            </a:pPr>
            <a:r>
              <a:rPr lang="en-US" altLang="x-none" sz="2400" dirty="0">
                <a:latin typeface="+mn-lt"/>
              </a:rPr>
              <a:t>Forgetting security considerations</a:t>
            </a:r>
          </a:p>
          <a:p>
            <a:pPr lvl="1" eaLnBrk="1" hangingPunct="1">
              <a:buClr>
                <a:schemeClr val="accent6">
                  <a:lumMod val="60000"/>
                  <a:lumOff val="40000"/>
                </a:schemeClr>
              </a:buClr>
              <a:buSzPct val="140000"/>
              <a:buFont typeface="Arial" charset="0"/>
              <a:buChar char="•"/>
              <a:defRPr/>
            </a:pPr>
            <a:r>
              <a:rPr lang="en-US" altLang="x-none" sz="2400" dirty="0">
                <a:latin typeface="+mn-lt"/>
              </a:rPr>
              <a:t>Not realizing that they are creating a vulnerability</a:t>
            </a:r>
          </a:p>
          <a:p>
            <a:pPr lvl="1" eaLnBrk="1" hangingPunct="1">
              <a:buClr>
                <a:schemeClr val="accent6">
                  <a:lumMod val="60000"/>
                  <a:lumOff val="40000"/>
                </a:schemeClr>
              </a:buClr>
              <a:buSzPct val="140000"/>
              <a:buFont typeface="Arial" charset="0"/>
              <a:buChar char="•"/>
              <a:defRPr/>
            </a:pPr>
            <a:r>
              <a:rPr lang="en-US" altLang="x-none" sz="2400" dirty="0">
                <a:latin typeface="+mn-lt"/>
              </a:rPr>
              <a:t>Knowingly violate controls or procedures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xfrm>
            <a:off x="468313" y="260350"/>
            <a:ext cx="8229600" cy="160020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Security in the Hiring Process</a:t>
            </a:r>
          </a:p>
        </p:txBody>
      </p:sp>
      <p:sp>
        <p:nvSpPr>
          <p:cNvPr id="238595" name="Rectangle 3"/>
          <p:cNvSpPr>
            <a:spLocks noGrp="1" noChangeArrowheads="1"/>
          </p:cNvSpPr>
          <p:nvPr>
            <p:ph idx="1"/>
          </p:nvPr>
        </p:nvSpPr>
        <p:spPr>
          <a:xfrm>
            <a:off x="468313" y="2060575"/>
            <a:ext cx="8229600" cy="4572000"/>
          </a:xfrm>
        </p:spPr>
        <p:txBody>
          <a:bodyPr>
            <a:normAutofit/>
          </a:bodyPr>
          <a:lstStyle/>
          <a:p>
            <a:pPr eaLnBrk="1" hangingPunct="1">
              <a:buClr>
                <a:schemeClr val="accent6">
                  <a:lumMod val="60000"/>
                  <a:lumOff val="40000"/>
                </a:schemeClr>
              </a:buClr>
              <a:buSzPct val="140000"/>
              <a:buFont typeface="Arial" charset="0"/>
              <a:buChar char="•"/>
              <a:defRPr/>
            </a:pPr>
            <a:r>
              <a:rPr lang="en-US" altLang="x-none" sz="2800" dirty="0">
                <a:latin typeface="+mn-lt"/>
              </a:rPr>
              <a:t>Objective: </a:t>
            </a:r>
          </a:p>
          <a:p>
            <a:pPr lvl="1" eaLnBrk="1" hangingPunct="1">
              <a:buClr>
                <a:schemeClr val="accent6">
                  <a:lumMod val="60000"/>
                  <a:lumOff val="40000"/>
                </a:schemeClr>
              </a:buClr>
              <a:buSzPct val="140000"/>
              <a:buFont typeface="Arial" charset="0"/>
              <a:buChar char="•"/>
              <a:defRPr/>
            </a:pPr>
            <a:r>
              <a:rPr lang="en-US" altLang="en-US" sz="1800" dirty="0">
                <a:latin typeface="+mn-lt"/>
              </a:rPr>
              <a:t>“</a:t>
            </a:r>
            <a:r>
              <a:rPr lang="en-US" altLang="x-none" sz="1800" dirty="0">
                <a:latin typeface="+mn-lt"/>
              </a:rPr>
              <a:t>To ensure that employees, contractors and third party users understand their responsibilities, and are suitable for the roles they are considered for, and to reduce the risk of theft, fraud or misuse of facilities</a:t>
            </a:r>
            <a:r>
              <a:rPr lang="en-US" altLang="en-US" sz="1800" dirty="0">
                <a:latin typeface="+mn-lt"/>
              </a:rPr>
              <a:t>”</a:t>
            </a:r>
            <a:endParaRPr lang="en-US" altLang="x-none" sz="1800" dirty="0">
              <a:latin typeface="+mn-lt"/>
            </a:endParaRPr>
          </a:p>
          <a:p>
            <a:pPr eaLnBrk="1" hangingPunct="1">
              <a:buClr>
                <a:schemeClr val="accent6">
                  <a:lumMod val="60000"/>
                  <a:lumOff val="40000"/>
                </a:schemeClr>
              </a:buClr>
              <a:buSzPct val="140000"/>
              <a:buFont typeface="Arial" charset="0"/>
              <a:buChar char="•"/>
              <a:defRPr/>
            </a:pPr>
            <a:r>
              <a:rPr lang="en-US" altLang="x-none" sz="2800" dirty="0">
                <a:latin typeface="+mn-lt"/>
              </a:rPr>
              <a:t>Need appropriate background checks and screening</a:t>
            </a:r>
          </a:p>
          <a:p>
            <a:pPr lvl="1" eaLnBrk="1" hangingPunct="1">
              <a:buClr>
                <a:schemeClr val="accent6">
                  <a:lumMod val="60000"/>
                  <a:lumOff val="40000"/>
                </a:schemeClr>
              </a:buClr>
              <a:buSzPct val="140000"/>
              <a:buFont typeface="Arial" charset="0"/>
              <a:buChar char="•"/>
              <a:defRPr/>
            </a:pPr>
            <a:r>
              <a:rPr lang="en-US" altLang="x-none" sz="1800" dirty="0">
                <a:latin typeface="+mn-lt"/>
              </a:rPr>
              <a:t>Investigate accuracy of details</a:t>
            </a:r>
          </a:p>
          <a:p>
            <a:pPr marL="342900" lvl="1" indent="-342900" eaLnBrk="1" hangingPunct="1">
              <a:buClr>
                <a:schemeClr val="accent6">
                  <a:lumMod val="60000"/>
                  <a:lumOff val="40000"/>
                </a:schemeClr>
              </a:buClr>
              <a:buSzPct val="140000"/>
              <a:buFont typeface="Arial" charset="0"/>
              <a:buChar char="•"/>
              <a:defRPr/>
            </a:pPr>
            <a:r>
              <a:rPr lang="en-US" altLang="x-none" sz="2800" dirty="0">
                <a:latin typeface="+mn-lt"/>
              </a:rPr>
              <a:t>For highly sensitive positions:</a:t>
            </a:r>
          </a:p>
          <a:p>
            <a:pPr lvl="1" eaLnBrk="1" hangingPunct="1">
              <a:buClr>
                <a:schemeClr val="accent6">
                  <a:lumMod val="60000"/>
                  <a:lumOff val="40000"/>
                </a:schemeClr>
              </a:buClr>
              <a:buSzPct val="140000"/>
              <a:buFont typeface="Arial" charset="0"/>
              <a:buChar char="•"/>
              <a:defRPr/>
            </a:pPr>
            <a:r>
              <a:rPr lang="en-US" altLang="x-none" sz="1800" dirty="0">
                <a:latin typeface="+mn-lt"/>
              </a:rPr>
              <a:t>Have an investigation agency do a background check</a:t>
            </a:r>
          </a:p>
          <a:p>
            <a:pPr lvl="1" eaLnBrk="1" hangingPunct="1">
              <a:buClr>
                <a:schemeClr val="accent6">
                  <a:lumMod val="60000"/>
                  <a:lumOff val="40000"/>
                </a:schemeClr>
              </a:buClr>
              <a:buSzPct val="140000"/>
              <a:buFont typeface="Arial" charset="0"/>
              <a:buChar char="•"/>
              <a:defRPr/>
            </a:pPr>
            <a:r>
              <a:rPr lang="en-US" altLang="x-none" sz="1800" dirty="0">
                <a:latin typeface="+mn-lt"/>
              </a:rPr>
              <a:t>Criminal record and credit check</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bwMode="auto">
          <a:xfrm>
            <a:off x="5292725" y="1412875"/>
            <a:ext cx="3733800" cy="1371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eaLnBrk="1" hangingPunct="1">
              <a:defRPr/>
            </a:pPr>
            <a:r>
              <a:rPr lang="en-US" altLang="x-none" sz="4000" dirty="0">
                <a:solidFill>
                  <a:schemeClr val="accent6">
                    <a:lumMod val="40000"/>
                    <a:lumOff val="60000"/>
                  </a:schemeClr>
                </a:solidFill>
              </a:rPr>
              <a:t>Employment Agreements</a:t>
            </a:r>
          </a:p>
        </p:txBody>
      </p:sp>
      <p:sp>
        <p:nvSpPr>
          <p:cNvPr id="7" name="Vertical Scroll 6"/>
          <p:cNvSpPr/>
          <p:nvPr/>
        </p:nvSpPr>
        <p:spPr>
          <a:xfrm rot="20940750">
            <a:off x="9684" y="703916"/>
            <a:ext cx="6100298" cy="5605146"/>
          </a:xfrm>
          <a:prstGeom prst="verticalScroll">
            <a:avLst/>
          </a:prstGeom>
          <a:solidFill>
            <a:schemeClr val="accent6">
              <a:lumMod val="60000"/>
              <a:lumOff val="40000"/>
            </a:schemeClr>
          </a:solidFill>
          <a:ln w="47625">
            <a:solidFill>
              <a:srgbClr val="FF6600"/>
            </a:solidFill>
          </a:ln>
          <a:effectLst>
            <a:glow rad="38100">
              <a:srgbClr val="FF6600">
                <a:alpha val="75000"/>
              </a:srgbClr>
            </a:glow>
            <a:innerShdw blurRad="50800" dist="25400" dir="13500000">
              <a:srgbClr val="FFFFFF">
                <a:alpha val="75000"/>
              </a:srgbClr>
            </a:innerShdw>
            <a:outerShdw blurRad="101600" dist="63500" dir="4200000" algn="br" rotWithShape="0">
              <a:srgbClr val="000000">
                <a:alpha val="50000"/>
              </a:srgbClr>
            </a:outerShdw>
            <a:softEdge rad="139700"/>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sz="2400">
                <a:solidFill>
                  <a:schemeClr val="tx1"/>
                </a:solidFill>
                <a:latin typeface="Arial" charset="0"/>
                <a:ea typeface="ＭＳ Ｐゴシック" charset="0"/>
                <a:cs typeface="ＭＳ Ｐゴシック" charset="0"/>
              </a:defRPr>
            </a:lvl1pPr>
            <a:lvl2pPr marL="971550" indent="-51435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0000"/>
              </a:lnSpc>
              <a:defRPr/>
            </a:pPr>
            <a:r>
              <a:rPr lang="en-US" sz="2000" dirty="0" smtClean="0">
                <a:solidFill>
                  <a:schemeClr val="bg1"/>
                </a:solidFill>
                <a:latin typeface="+mn-lt"/>
              </a:rPr>
              <a:t>Employees should agree to and sign the terms and conditions of their employment contract, which should include:</a:t>
            </a:r>
          </a:p>
          <a:p>
            <a:pPr eaLnBrk="1" hangingPunct="1">
              <a:lnSpc>
                <a:spcPct val="80000"/>
              </a:lnSpc>
              <a:buFont typeface="Corbel" charset="0"/>
              <a:buAutoNum type="romanUcPeriod"/>
              <a:defRPr/>
            </a:pPr>
            <a:endParaRPr lang="en-US" sz="1200" dirty="0" smtClean="0">
              <a:solidFill>
                <a:schemeClr val="bg1"/>
              </a:solidFill>
              <a:latin typeface="+mn-lt"/>
            </a:endParaRPr>
          </a:p>
          <a:p>
            <a:pPr lvl="1" eaLnBrk="1" hangingPunct="1">
              <a:lnSpc>
                <a:spcPct val="80000"/>
              </a:lnSpc>
              <a:spcAft>
                <a:spcPts val="1800"/>
              </a:spcAft>
              <a:buFont typeface="Corbel" charset="0"/>
              <a:buAutoNum type="romanUcPeriod"/>
              <a:defRPr/>
            </a:pPr>
            <a:r>
              <a:rPr lang="en-US" sz="1900" dirty="0" smtClean="0">
                <a:solidFill>
                  <a:schemeClr val="bg1"/>
                </a:solidFill>
                <a:latin typeface="+mn-lt"/>
                <a:cs typeface="ＭＳ Ｐゴシック" charset="0"/>
              </a:rPr>
              <a:t>Employee and organizational responsibilities for information security</a:t>
            </a:r>
          </a:p>
          <a:p>
            <a:pPr lvl="1" eaLnBrk="1" hangingPunct="1">
              <a:lnSpc>
                <a:spcPct val="80000"/>
              </a:lnSpc>
              <a:spcAft>
                <a:spcPts val="1800"/>
              </a:spcAft>
              <a:buFont typeface="Corbel" charset="0"/>
              <a:buAutoNum type="romanUcPeriod"/>
              <a:defRPr/>
            </a:pPr>
            <a:r>
              <a:rPr lang="en-US" sz="1900" dirty="0" smtClean="0">
                <a:solidFill>
                  <a:schemeClr val="bg1"/>
                </a:solidFill>
                <a:latin typeface="+mn-lt"/>
                <a:cs typeface="ＭＳ Ｐゴシック" charset="0"/>
              </a:rPr>
              <a:t>A confidentiality and non-disclosure agreement</a:t>
            </a:r>
          </a:p>
          <a:p>
            <a:pPr lvl="1" eaLnBrk="1" hangingPunct="1">
              <a:lnSpc>
                <a:spcPct val="80000"/>
              </a:lnSpc>
              <a:spcAft>
                <a:spcPts val="1800"/>
              </a:spcAft>
              <a:buFont typeface="Corbel" charset="0"/>
              <a:buAutoNum type="romanUcPeriod"/>
              <a:defRPr/>
            </a:pPr>
            <a:r>
              <a:rPr lang="en-US" sz="1900" dirty="0" smtClean="0">
                <a:solidFill>
                  <a:schemeClr val="bg1"/>
                </a:solidFill>
                <a:latin typeface="+mn-lt"/>
                <a:cs typeface="ＭＳ Ｐゴシック" charset="0"/>
              </a:rPr>
              <a:t>Reference to the organization's security policy</a:t>
            </a:r>
          </a:p>
          <a:p>
            <a:pPr lvl="1" eaLnBrk="1" hangingPunct="1">
              <a:lnSpc>
                <a:spcPct val="80000"/>
              </a:lnSpc>
              <a:buFont typeface="Corbel" charset="0"/>
              <a:buAutoNum type="romanUcPeriod"/>
              <a:defRPr/>
            </a:pPr>
            <a:r>
              <a:rPr lang="en-US" sz="1900" dirty="0" smtClean="0">
                <a:solidFill>
                  <a:schemeClr val="bg1"/>
                </a:solidFill>
                <a:latin typeface="+mn-lt"/>
                <a:cs typeface="ＭＳ Ｐゴシック" charset="0"/>
              </a:rPr>
              <a:t>Acknowledgement that the employee has reviewed and agrees to abide by the policy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457200" y="0"/>
            <a:ext cx="8229600" cy="1125538"/>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During Employment</a:t>
            </a:r>
          </a:p>
        </p:txBody>
      </p:sp>
      <p:graphicFrame>
        <p:nvGraphicFramePr>
          <p:cNvPr id="10" name="Content Placeholder 9"/>
          <p:cNvGraphicFramePr>
            <a:graphicFrameLocks noGrp="1"/>
          </p:cNvGraphicFramePr>
          <p:nvPr>
            <p:ph idx="1"/>
          </p:nvPr>
        </p:nvGraphicFramePr>
        <p:xfrm>
          <a:off x="457200" y="1268760"/>
          <a:ext cx="8229600" cy="558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xfrm>
            <a:off x="0" y="0"/>
            <a:ext cx="9144000" cy="1341438"/>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Termination of Employment</a:t>
            </a:r>
          </a:p>
        </p:txBody>
      </p:sp>
      <p:sp>
        <p:nvSpPr>
          <p:cNvPr id="28674" name="Rectangle 3"/>
          <p:cNvSpPr>
            <a:spLocks noGrp="1" noChangeArrowheads="1"/>
          </p:cNvSpPr>
          <p:nvPr>
            <p:ph idx="1"/>
          </p:nvPr>
        </p:nvSpPr>
        <p:spPr>
          <a:xfrm>
            <a:off x="468313" y="1628775"/>
            <a:ext cx="8229600" cy="4564063"/>
          </a:xfrm>
        </p:spPr>
        <p:txBody>
          <a:bodyPr/>
          <a:lstStyle/>
          <a:p>
            <a:pPr eaLnBrk="1" hangingPunct="1">
              <a:buClr>
                <a:schemeClr val="accent6">
                  <a:lumMod val="40000"/>
                  <a:lumOff val="60000"/>
                </a:schemeClr>
              </a:buClr>
              <a:buSzPct val="140000"/>
              <a:buFont typeface="Arial" charset="0"/>
              <a:buChar char="•"/>
              <a:defRPr/>
            </a:pPr>
            <a:r>
              <a:rPr lang="en-US" altLang="x-none" sz="3200" dirty="0">
                <a:latin typeface="+mn-lt"/>
              </a:rPr>
              <a:t>Termination security objectives: </a:t>
            </a:r>
          </a:p>
          <a:p>
            <a:pPr lvl="2" eaLnBrk="1" hangingPunct="1">
              <a:buClr>
                <a:schemeClr val="accent6">
                  <a:lumMod val="40000"/>
                  <a:lumOff val="60000"/>
                </a:schemeClr>
              </a:buClr>
              <a:buSzPct val="140000"/>
              <a:buFont typeface="Arial" charset="0"/>
              <a:buChar char="•"/>
              <a:defRPr/>
            </a:pPr>
            <a:r>
              <a:rPr lang="en-US" altLang="x-none" sz="2000" dirty="0">
                <a:latin typeface="+mn-lt"/>
              </a:rPr>
              <a:t>Ensure employees, contractors, and third party users exit organization or change employment in an orderly manner</a:t>
            </a:r>
          </a:p>
          <a:p>
            <a:pPr lvl="2" eaLnBrk="1" hangingPunct="1">
              <a:buClr>
                <a:schemeClr val="accent6">
                  <a:lumMod val="40000"/>
                  <a:lumOff val="60000"/>
                </a:schemeClr>
              </a:buClr>
              <a:buSzPct val="140000"/>
              <a:buFont typeface="Arial" charset="0"/>
              <a:buChar char="•"/>
              <a:defRPr/>
            </a:pPr>
            <a:r>
              <a:rPr lang="en-US" altLang="x-none" sz="2000" dirty="0">
                <a:latin typeface="+mn-lt"/>
              </a:rPr>
              <a:t>The return of all equipment and the removal of all access rights are completed</a:t>
            </a:r>
          </a:p>
        </p:txBody>
      </p:sp>
      <p:graphicFrame>
        <p:nvGraphicFramePr>
          <p:cNvPr id="4" name="Diagram 3"/>
          <p:cNvGraphicFramePr/>
          <p:nvPr/>
        </p:nvGraphicFramePr>
        <p:xfrm>
          <a:off x="1043608" y="3574698"/>
          <a:ext cx="7128792" cy="3022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wrap="square" numCol="1" anchorCtr="0" compatLnSpc="1">
            <a:prstTxWarp prst="textNoShape">
              <a:avLst/>
            </a:prstTxWarp>
          </a:bodyPr>
          <a:lstStyle/>
          <a:p>
            <a:pPr eaLnBrk="1" fontAlgn="auto" hangingPunct="1">
              <a:spcAft>
                <a:spcPts val="0"/>
              </a:spcAft>
              <a:defRPr/>
            </a:pPr>
            <a:r>
              <a:rPr lang="en-US" sz="4300" dirty="0">
                <a:solidFill>
                  <a:schemeClr val="accent6">
                    <a:lumMod val="40000"/>
                    <a:lumOff val="60000"/>
                  </a:schemeClr>
                </a:solidFill>
                <a:effectLst/>
                <a:ea typeface="ＭＳ Ｐゴシック" charset="0"/>
                <a:cs typeface="ＭＳ Ｐゴシック" charset="0"/>
              </a:rPr>
              <a:t>Email and Internet Use Policies</a:t>
            </a:r>
          </a:p>
        </p:txBody>
      </p:sp>
      <p:sp>
        <p:nvSpPr>
          <p:cNvPr id="251907" name="Rectangle 3"/>
          <p:cNvSpPr>
            <a:spLocks noGrp="1" noChangeArrowheads="1"/>
          </p:cNvSpPr>
          <p:nvPr>
            <p:ph idx="1"/>
          </p:nvPr>
        </p:nvSpPr>
        <p:spPr>
          <a:xfrm>
            <a:off x="395288" y="2060575"/>
            <a:ext cx="8229600" cy="4343400"/>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rPr>
              <a:t>Organizations are incorporating specific e-mail and Internet use policies into their security policy document</a:t>
            </a:r>
          </a:p>
          <a:p>
            <a:pPr eaLnBrk="1" hangingPunct="1">
              <a:buClr>
                <a:schemeClr val="accent6">
                  <a:lumMod val="60000"/>
                  <a:lumOff val="40000"/>
                </a:schemeClr>
              </a:buClr>
              <a:buSzPct val="140000"/>
              <a:buFont typeface="Arial" charset="0"/>
              <a:buChar char="•"/>
              <a:defRPr/>
            </a:pPr>
            <a:r>
              <a:rPr lang="en-US" altLang="x-none" sz="2800" dirty="0">
                <a:latin typeface="+mn-lt"/>
              </a:rPr>
              <a:t>Concerns for employers:</a:t>
            </a:r>
          </a:p>
          <a:p>
            <a:pPr lvl="1" eaLnBrk="1" hangingPunct="1">
              <a:buClr>
                <a:schemeClr val="accent6">
                  <a:lumMod val="60000"/>
                  <a:lumOff val="40000"/>
                </a:schemeClr>
              </a:buClr>
              <a:buSzPct val="140000"/>
              <a:buFont typeface="Arial" charset="0"/>
              <a:buChar char="•"/>
              <a:defRPr/>
            </a:pPr>
            <a:r>
              <a:rPr lang="en-US" altLang="x-none" sz="2000" dirty="0">
                <a:latin typeface="+mn-lt"/>
              </a:rPr>
              <a:t>Work time consumed in non-work-related activities</a:t>
            </a:r>
          </a:p>
          <a:p>
            <a:pPr lvl="1" eaLnBrk="1" hangingPunct="1">
              <a:buClr>
                <a:schemeClr val="accent6">
                  <a:lumMod val="60000"/>
                  <a:lumOff val="40000"/>
                </a:schemeClr>
              </a:buClr>
              <a:buSzPct val="140000"/>
              <a:buFont typeface="Arial" charset="0"/>
              <a:buChar char="•"/>
              <a:defRPr/>
            </a:pPr>
            <a:r>
              <a:rPr lang="en-US" altLang="x-none" sz="2000" dirty="0">
                <a:latin typeface="+mn-lt"/>
              </a:rPr>
              <a:t>Computer and communications resources may be        consumed, compromising the mission that the </a:t>
            </a:r>
            <a:r>
              <a:rPr lang="en-US" altLang="x-none" sz="2000" dirty="0" smtClean="0">
                <a:latin typeface="+mn-lt"/>
              </a:rPr>
              <a:t>IT </a:t>
            </a:r>
            <a:r>
              <a:rPr lang="en-US" altLang="x-none" sz="2000" dirty="0">
                <a:latin typeface="+mn-lt"/>
              </a:rPr>
              <a:t>resources                              are designed to support</a:t>
            </a:r>
          </a:p>
          <a:p>
            <a:pPr lvl="1" eaLnBrk="1" hangingPunct="1">
              <a:buClr>
                <a:schemeClr val="accent6">
                  <a:lumMod val="60000"/>
                  <a:lumOff val="40000"/>
                </a:schemeClr>
              </a:buClr>
              <a:buSzPct val="140000"/>
              <a:buFont typeface="Arial" charset="0"/>
              <a:buChar char="•"/>
              <a:defRPr/>
            </a:pPr>
            <a:r>
              <a:rPr lang="en-US" altLang="x-none" sz="2000" dirty="0">
                <a:latin typeface="+mn-lt"/>
              </a:rPr>
              <a:t>Risk of importing malware</a:t>
            </a:r>
          </a:p>
          <a:p>
            <a:pPr lvl="1" eaLnBrk="1" hangingPunct="1">
              <a:buClr>
                <a:schemeClr val="accent6">
                  <a:lumMod val="60000"/>
                  <a:lumOff val="40000"/>
                </a:schemeClr>
              </a:buClr>
              <a:buSzPct val="140000"/>
              <a:buFont typeface="Arial" charset="0"/>
              <a:buChar char="•"/>
              <a:defRPr/>
            </a:pPr>
            <a:r>
              <a:rPr lang="en-US" altLang="x-none" sz="2000" dirty="0">
                <a:latin typeface="+mn-lt"/>
              </a:rPr>
              <a:t>Possibility of harm, harassment, inappropriate                             online conduct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fade">
                                      <p:cBhvr>
                                        <p:cTn id="7" dur="1000"/>
                                        <p:tgtEl>
                                          <p:spTgt spid="251907">
                                            <p:txEl>
                                              <p:pRg st="0" end="0"/>
                                            </p:txEl>
                                          </p:spTgt>
                                        </p:tgtEl>
                                      </p:cBhvr>
                                    </p:animEffect>
                                    <p:anim calcmode="lin" valueType="num">
                                      <p:cBhvr>
                                        <p:cTn id="8" dur="1000" fill="hold"/>
                                        <p:tgtEl>
                                          <p:spTgt spid="2519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519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51907">
                                            <p:txEl>
                                              <p:pRg st="0" end="0"/>
                                            </p:txEl>
                                          </p:spTgt>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51907">
                                            <p:txEl>
                                              <p:pRg st="1" end="1"/>
                                            </p:txEl>
                                          </p:spTgt>
                                        </p:tgtEl>
                                        <p:attrNameLst>
                                          <p:attrName>style.visibility</p:attrName>
                                        </p:attrNameLst>
                                      </p:cBhvr>
                                      <p:to>
                                        <p:strVal val="visible"/>
                                      </p:to>
                                    </p:set>
                                    <p:animEffect transition="in" filter="fade">
                                      <p:cBhvr>
                                        <p:cTn id="14" dur="1000"/>
                                        <p:tgtEl>
                                          <p:spTgt spid="251907">
                                            <p:txEl>
                                              <p:pRg st="1" end="1"/>
                                            </p:txEl>
                                          </p:spTgt>
                                        </p:tgtEl>
                                      </p:cBhvr>
                                    </p:animEffect>
                                    <p:anim calcmode="lin" valueType="num">
                                      <p:cBhvr>
                                        <p:cTn id="15" dur="1000" fill="hold"/>
                                        <p:tgtEl>
                                          <p:spTgt spid="251907">
                                            <p:txEl>
                                              <p:pRg st="1" end="1"/>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51907">
                                            <p:txEl>
                                              <p:pRg st="1" end="1"/>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1907">
                                            <p:txEl>
                                              <p:pRg st="1" end="1"/>
                                            </p:txEl>
                                          </p:spTgt>
                                        </p:tgtEl>
                                        <p:attrNameLst>
                                          <p:attrName>ppt_y</p:attrName>
                                        </p:attrNameLst>
                                      </p:cBhvr>
                                      <p:tavLst>
                                        <p:tav tm="0">
                                          <p:val>
                                            <p:strVal val="#ppt_y-.03"/>
                                          </p:val>
                                        </p:tav>
                                        <p:tav tm="100000">
                                          <p:val>
                                            <p:strVal val="#ppt_y"/>
                                          </p:val>
                                        </p:tav>
                                      </p:tavLst>
                                    </p:anim>
                                  </p:childTnLst>
                                </p:cTn>
                              </p:par>
                            </p:childTnLst>
                          </p:cTn>
                        </p:par>
                        <p:par>
                          <p:cTn id="18" fill="hold" nodeType="afterGroup">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51907">
                                            <p:txEl>
                                              <p:pRg st="2" end="2"/>
                                            </p:txEl>
                                          </p:spTgt>
                                        </p:tgtEl>
                                        <p:attrNameLst>
                                          <p:attrName>style.visibility</p:attrName>
                                        </p:attrNameLst>
                                      </p:cBhvr>
                                      <p:to>
                                        <p:strVal val="visible"/>
                                      </p:to>
                                    </p:set>
                                    <p:animEffect transition="in" filter="fade">
                                      <p:cBhvr>
                                        <p:cTn id="21" dur="1000"/>
                                        <p:tgtEl>
                                          <p:spTgt spid="251907">
                                            <p:txEl>
                                              <p:pRg st="2" end="2"/>
                                            </p:txEl>
                                          </p:spTgt>
                                        </p:tgtEl>
                                      </p:cBhvr>
                                    </p:animEffect>
                                    <p:anim calcmode="lin" valueType="num">
                                      <p:cBhvr>
                                        <p:cTn id="22" dur="1000" fill="hold"/>
                                        <p:tgtEl>
                                          <p:spTgt spid="251907">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51907">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51907">
                                            <p:txEl>
                                              <p:pRg st="2" end="2"/>
                                            </p:txEl>
                                          </p:spTgt>
                                        </p:tgtEl>
                                        <p:attrNameLst>
                                          <p:attrName>ppt_y</p:attrName>
                                        </p:attrNameLst>
                                      </p:cBhvr>
                                      <p:tavLst>
                                        <p:tav tm="0">
                                          <p:val>
                                            <p:strVal val="#ppt_y-.03"/>
                                          </p:val>
                                        </p:tav>
                                        <p:tav tm="100000">
                                          <p:val>
                                            <p:strVal val="#ppt_y"/>
                                          </p:val>
                                        </p:tav>
                                      </p:tavLst>
                                    </p:anim>
                                  </p:childTnLst>
                                </p:cTn>
                              </p:par>
                            </p:childTnLst>
                          </p:cTn>
                        </p:par>
                        <p:par>
                          <p:cTn id="25" fill="hold" nodeType="afterGroup">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51907">
                                            <p:txEl>
                                              <p:pRg st="3" end="3"/>
                                            </p:txEl>
                                          </p:spTgt>
                                        </p:tgtEl>
                                        <p:attrNameLst>
                                          <p:attrName>style.visibility</p:attrName>
                                        </p:attrNameLst>
                                      </p:cBhvr>
                                      <p:to>
                                        <p:strVal val="visible"/>
                                      </p:to>
                                    </p:set>
                                    <p:animEffect transition="in" filter="fade">
                                      <p:cBhvr>
                                        <p:cTn id="28" dur="1000"/>
                                        <p:tgtEl>
                                          <p:spTgt spid="251907">
                                            <p:txEl>
                                              <p:pRg st="3" end="3"/>
                                            </p:txEl>
                                          </p:spTgt>
                                        </p:tgtEl>
                                      </p:cBhvr>
                                    </p:animEffect>
                                    <p:anim calcmode="lin" valueType="num">
                                      <p:cBhvr>
                                        <p:cTn id="29" dur="1000" fill="hold"/>
                                        <p:tgtEl>
                                          <p:spTgt spid="251907">
                                            <p:txEl>
                                              <p:pRg st="3" end="3"/>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251907">
                                            <p:txEl>
                                              <p:pRg st="3" end="3"/>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51907">
                                            <p:txEl>
                                              <p:pRg st="3" end="3"/>
                                            </p:txEl>
                                          </p:spTgt>
                                        </p:tgtEl>
                                        <p:attrNameLst>
                                          <p:attrName>ppt_y</p:attrName>
                                        </p:attrNameLst>
                                      </p:cBhvr>
                                      <p:tavLst>
                                        <p:tav tm="0">
                                          <p:val>
                                            <p:strVal val="#ppt_y-.03"/>
                                          </p:val>
                                        </p:tav>
                                        <p:tav tm="100000">
                                          <p:val>
                                            <p:strVal val="#ppt_y"/>
                                          </p:val>
                                        </p:tav>
                                      </p:tavLst>
                                    </p:anim>
                                  </p:childTnLst>
                                </p:cTn>
                              </p:par>
                            </p:childTnLst>
                          </p:cTn>
                        </p:par>
                        <p:par>
                          <p:cTn id="32" fill="hold" nodeType="afterGroup">
                            <p:stCondLst>
                              <p:cond delay="4000"/>
                            </p:stCondLst>
                            <p:childTnLst>
                              <p:par>
                                <p:cTn id="33" presetID="37" presetClass="entr" presetSubtype="0" fill="hold" grpId="0" nodeType="afterEffect">
                                  <p:stCondLst>
                                    <p:cond delay="0"/>
                                  </p:stCondLst>
                                  <p:childTnLst>
                                    <p:set>
                                      <p:cBhvr>
                                        <p:cTn id="34" dur="1" fill="hold">
                                          <p:stCondLst>
                                            <p:cond delay="0"/>
                                          </p:stCondLst>
                                        </p:cTn>
                                        <p:tgtEl>
                                          <p:spTgt spid="251907">
                                            <p:txEl>
                                              <p:pRg st="4" end="4"/>
                                            </p:txEl>
                                          </p:spTgt>
                                        </p:tgtEl>
                                        <p:attrNameLst>
                                          <p:attrName>style.visibility</p:attrName>
                                        </p:attrNameLst>
                                      </p:cBhvr>
                                      <p:to>
                                        <p:strVal val="visible"/>
                                      </p:to>
                                    </p:set>
                                    <p:animEffect transition="in" filter="fade">
                                      <p:cBhvr>
                                        <p:cTn id="35" dur="1000"/>
                                        <p:tgtEl>
                                          <p:spTgt spid="251907">
                                            <p:txEl>
                                              <p:pRg st="4" end="4"/>
                                            </p:txEl>
                                          </p:spTgt>
                                        </p:tgtEl>
                                      </p:cBhvr>
                                    </p:animEffect>
                                    <p:anim calcmode="lin" valueType="num">
                                      <p:cBhvr>
                                        <p:cTn id="36" dur="1000" fill="hold"/>
                                        <p:tgtEl>
                                          <p:spTgt spid="251907">
                                            <p:txEl>
                                              <p:pRg st="4" end="4"/>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251907">
                                            <p:txEl>
                                              <p:pRg st="4" end="4"/>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51907">
                                            <p:txEl>
                                              <p:pRg st="4" end="4"/>
                                            </p:txEl>
                                          </p:spTgt>
                                        </p:tgtEl>
                                        <p:attrNameLst>
                                          <p:attrName>ppt_y</p:attrName>
                                        </p:attrNameLst>
                                      </p:cBhvr>
                                      <p:tavLst>
                                        <p:tav tm="0">
                                          <p:val>
                                            <p:strVal val="#ppt_y-.03"/>
                                          </p:val>
                                        </p:tav>
                                        <p:tav tm="100000">
                                          <p:val>
                                            <p:strVal val="#ppt_y"/>
                                          </p:val>
                                        </p:tav>
                                      </p:tavLst>
                                    </p:anim>
                                  </p:childTnLst>
                                </p:cTn>
                              </p:par>
                            </p:childTnLst>
                          </p:cTn>
                        </p:par>
                        <p:par>
                          <p:cTn id="39" fill="hold" nodeType="afterGroup">
                            <p:stCondLst>
                              <p:cond delay="5000"/>
                            </p:stCondLst>
                            <p:childTnLst>
                              <p:par>
                                <p:cTn id="40" presetID="37" presetClass="entr" presetSubtype="0" fill="hold" grpId="0" nodeType="afterEffect">
                                  <p:stCondLst>
                                    <p:cond delay="0"/>
                                  </p:stCondLst>
                                  <p:childTnLst>
                                    <p:set>
                                      <p:cBhvr>
                                        <p:cTn id="41" dur="1" fill="hold">
                                          <p:stCondLst>
                                            <p:cond delay="0"/>
                                          </p:stCondLst>
                                        </p:cTn>
                                        <p:tgtEl>
                                          <p:spTgt spid="251907">
                                            <p:txEl>
                                              <p:pRg st="5" end="5"/>
                                            </p:txEl>
                                          </p:spTgt>
                                        </p:tgtEl>
                                        <p:attrNameLst>
                                          <p:attrName>style.visibility</p:attrName>
                                        </p:attrNameLst>
                                      </p:cBhvr>
                                      <p:to>
                                        <p:strVal val="visible"/>
                                      </p:to>
                                    </p:set>
                                    <p:animEffect transition="in" filter="fade">
                                      <p:cBhvr>
                                        <p:cTn id="42" dur="1000"/>
                                        <p:tgtEl>
                                          <p:spTgt spid="251907">
                                            <p:txEl>
                                              <p:pRg st="5" end="5"/>
                                            </p:txEl>
                                          </p:spTgt>
                                        </p:tgtEl>
                                      </p:cBhvr>
                                    </p:animEffect>
                                    <p:anim calcmode="lin" valueType="num">
                                      <p:cBhvr>
                                        <p:cTn id="43" dur="1000" fill="hold"/>
                                        <p:tgtEl>
                                          <p:spTgt spid="251907">
                                            <p:txEl>
                                              <p:pRg st="5" end="5"/>
                                            </p:txEl>
                                          </p:spTgt>
                                        </p:tgtEl>
                                        <p:attrNameLst>
                                          <p:attrName>ppt_x</p:attrName>
                                        </p:attrNameLst>
                                      </p:cBhvr>
                                      <p:tavLst>
                                        <p:tav tm="0">
                                          <p:val>
                                            <p:strVal val="#ppt_x"/>
                                          </p:val>
                                        </p:tav>
                                        <p:tav tm="100000">
                                          <p:val>
                                            <p:strVal val="#ppt_x"/>
                                          </p:val>
                                        </p:tav>
                                      </p:tavLst>
                                    </p:anim>
                                    <p:anim calcmode="lin" valueType="num">
                                      <p:cBhvr>
                                        <p:cTn id="44" dur="900" decel="100000" fill="hold"/>
                                        <p:tgtEl>
                                          <p:spTgt spid="251907">
                                            <p:txEl>
                                              <p:pRg st="5" end="5"/>
                                            </p:txEl>
                                          </p:spTgt>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51907">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026"/>
          <p:cNvSpPr>
            <a:spLocks noGrp="1" noChangeArrowheads="1"/>
          </p:cNvSpPr>
          <p:nvPr>
            <p:ph type="title" idx="4294967295"/>
          </p:nvPr>
        </p:nvSpPr>
        <p:spPr>
          <a:xfrm>
            <a:off x="0" y="274638"/>
            <a:ext cx="9144000" cy="1143000"/>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Suggested Policies</a:t>
            </a:r>
          </a:p>
        </p:txBody>
      </p:sp>
      <p:graphicFrame>
        <p:nvGraphicFramePr>
          <p:cNvPr id="10" name="Content Placeholder 9"/>
          <p:cNvGraphicFramePr>
            <a:graphicFrameLocks noGrp="1"/>
          </p:cNvGraphicFramePr>
          <p:nvPr>
            <p:ph idx="4294967295"/>
          </p:nvPr>
        </p:nvGraphicFramePr>
        <p:xfrm>
          <a:off x="225000" y="1766500"/>
          <a:ext cx="8739488" cy="4902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Security Incident Response </a:t>
            </a:r>
          </a:p>
        </p:txBody>
      </p:sp>
      <p:sp>
        <p:nvSpPr>
          <p:cNvPr id="3" name="Content Placeholder 2"/>
          <p:cNvSpPr>
            <a:spLocks noGrp="1"/>
          </p:cNvSpPr>
          <p:nvPr>
            <p:ph idx="1"/>
          </p:nvPr>
        </p:nvSpPr>
        <p:spPr>
          <a:xfrm>
            <a:off x="457200" y="2057400"/>
            <a:ext cx="8229600" cy="4419600"/>
          </a:xfrm>
        </p:spPr>
        <p:txBody>
          <a:bodyPr rtlCol="0">
            <a:normAutofit lnSpcReduction="10000"/>
          </a:bodyPr>
          <a:lstStyle/>
          <a:p>
            <a:pPr marL="342900" lvl="1" indent="-342900" eaLnBrk="1" fontAlgn="auto" hangingPunct="1">
              <a:spcBef>
                <a:spcPts val="1800"/>
              </a:spcBef>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ＭＳ Ｐゴシック" charset="0"/>
                <a:cs typeface="ＭＳ Ｐゴシック" charset="0"/>
              </a:rPr>
              <a:t>Response procedures to incidents are an essential control for most organizations</a:t>
            </a:r>
          </a:p>
          <a:p>
            <a:pPr lvl="1" eaLnBrk="1" fontAlgn="auto" hangingPunct="1">
              <a:spcAft>
                <a:spcPts val="0"/>
              </a:spcAft>
              <a:buClr>
                <a:schemeClr val="accent6">
                  <a:lumMod val="60000"/>
                  <a:lumOff val="40000"/>
                </a:schemeClr>
              </a:buClr>
              <a:buSzPct val="140000"/>
              <a:buFont typeface="Arial" charset="0"/>
              <a:buChar char="•"/>
              <a:defRPr/>
            </a:pPr>
            <a:r>
              <a:rPr lang="en-US" sz="2000" dirty="0" smtClean="0">
                <a:solidFill>
                  <a:schemeClr val="tx1">
                    <a:lumMod val="50000"/>
                    <a:lumOff val="50000"/>
                  </a:schemeClr>
                </a:solidFill>
                <a:latin typeface="+mn-lt"/>
                <a:ea typeface="ＭＳ Ｐゴシック" charset="0"/>
              </a:rPr>
              <a:t>Procedures </a:t>
            </a:r>
            <a:r>
              <a:rPr lang="en-US" sz="2000" dirty="0">
                <a:solidFill>
                  <a:schemeClr val="tx1">
                    <a:lumMod val="50000"/>
                    <a:lumOff val="50000"/>
                  </a:schemeClr>
                </a:solidFill>
                <a:latin typeface="+mn-lt"/>
                <a:ea typeface="ＭＳ Ｐゴシック" charset="0"/>
              </a:rPr>
              <a:t>need to reflect possible consequences of an incident on the organization and allow for a suitable response</a:t>
            </a:r>
          </a:p>
          <a:p>
            <a:pPr lvl="1" eaLnBrk="1" fontAlgn="auto" hangingPunct="1">
              <a:spcAft>
                <a:spcPts val="0"/>
              </a:spcAft>
              <a:buClr>
                <a:schemeClr val="accent6">
                  <a:lumMod val="60000"/>
                  <a:lumOff val="40000"/>
                </a:schemeClr>
              </a:buClr>
              <a:buSzPct val="140000"/>
              <a:buFont typeface="Arial" charset="0"/>
              <a:buChar char="•"/>
              <a:defRPr/>
            </a:pPr>
            <a:r>
              <a:rPr lang="en-US" sz="2000" dirty="0" smtClean="0">
                <a:solidFill>
                  <a:schemeClr val="tx1">
                    <a:lumMod val="50000"/>
                    <a:lumOff val="50000"/>
                  </a:schemeClr>
                </a:solidFill>
                <a:latin typeface="+mn-lt"/>
                <a:ea typeface="ＭＳ Ｐゴシック" charset="0"/>
              </a:rPr>
              <a:t>Developing </a:t>
            </a:r>
            <a:r>
              <a:rPr lang="en-US" sz="2000" dirty="0">
                <a:solidFill>
                  <a:schemeClr val="tx1">
                    <a:lumMod val="50000"/>
                    <a:lumOff val="50000"/>
                  </a:schemeClr>
                </a:solidFill>
                <a:latin typeface="+mn-lt"/>
                <a:ea typeface="ＭＳ Ｐゴシック" charset="0"/>
              </a:rPr>
              <a:t>procedures in advance can help avoid panic</a:t>
            </a:r>
          </a:p>
          <a:p>
            <a:pPr marL="342900" lvl="1" indent="-342900" eaLnBrk="1" fontAlgn="auto" hangingPunct="1">
              <a:spcBef>
                <a:spcPts val="1800"/>
              </a:spcBef>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ＭＳ Ｐゴシック" charset="0"/>
                <a:cs typeface="ＭＳ Ｐゴシック" charset="0"/>
              </a:rPr>
              <a:t>B</a:t>
            </a:r>
            <a:r>
              <a:rPr lang="en-US" sz="2400" dirty="0" smtClean="0">
                <a:solidFill>
                  <a:schemeClr val="tx1">
                    <a:lumMod val="50000"/>
                    <a:lumOff val="50000"/>
                  </a:schemeClr>
                </a:solidFill>
                <a:latin typeface="+mn-lt"/>
                <a:ea typeface="ＭＳ Ｐゴシック" charset="0"/>
                <a:cs typeface="ＭＳ Ｐゴシック" charset="0"/>
              </a:rPr>
              <a:t>enefits </a:t>
            </a:r>
            <a:r>
              <a:rPr lang="en-US" sz="2400" dirty="0">
                <a:solidFill>
                  <a:schemeClr val="tx1">
                    <a:lumMod val="50000"/>
                    <a:lumOff val="50000"/>
                  </a:schemeClr>
                </a:solidFill>
                <a:latin typeface="+mn-lt"/>
                <a:ea typeface="ＭＳ Ｐゴシック" charset="0"/>
                <a:cs typeface="ＭＳ Ｐゴシック" charset="0"/>
              </a:rPr>
              <a:t>of having incident response capability:</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S</a:t>
            </a:r>
            <a:r>
              <a:rPr lang="en-US" sz="2000" dirty="0" smtClean="0">
                <a:solidFill>
                  <a:schemeClr val="tx1">
                    <a:lumMod val="50000"/>
                    <a:lumOff val="50000"/>
                  </a:schemeClr>
                </a:solidFill>
                <a:latin typeface="+mn-lt"/>
                <a:ea typeface="ＭＳ Ｐゴシック" charset="0"/>
              </a:rPr>
              <a:t>ystematic </a:t>
            </a:r>
            <a:r>
              <a:rPr lang="en-US" sz="2000" dirty="0">
                <a:solidFill>
                  <a:schemeClr val="tx1">
                    <a:lumMod val="50000"/>
                    <a:lumOff val="50000"/>
                  </a:schemeClr>
                </a:solidFill>
                <a:latin typeface="+mn-lt"/>
                <a:ea typeface="ＭＳ Ｐゴシック" charset="0"/>
              </a:rPr>
              <a:t>incident response</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Q</a:t>
            </a:r>
            <a:r>
              <a:rPr lang="en-US" sz="2000" dirty="0" smtClean="0">
                <a:solidFill>
                  <a:schemeClr val="tx1">
                    <a:lumMod val="50000"/>
                    <a:lumOff val="50000"/>
                  </a:schemeClr>
                </a:solidFill>
                <a:latin typeface="+mn-lt"/>
                <a:ea typeface="ＭＳ Ｐゴシック" charset="0"/>
              </a:rPr>
              <a:t>uicker </a:t>
            </a:r>
            <a:r>
              <a:rPr lang="en-US" sz="2000" dirty="0">
                <a:solidFill>
                  <a:schemeClr val="tx1">
                    <a:lumMod val="50000"/>
                    <a:lumOff val="50000"/>
                  </a:schemeClr>
                </a:solidFill>
                <a:latin typeface="+mn-lt"/>
                <a:ea typeface="ＭＳ Ｐゴシック" charset="0"/>
              </a:rPr>
              <a:t>recovery to minimize loss, theft, disruption of service</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U</a:t>
            </a:r>
            <a:r>
              <a:rPr lang="en-US" sz="2000" dirty="0" smtClean="0">
                <a:solidFill>
                  <a:schemeClr val="tx1">
                    <a:lumMod val="50000"/>
                    <a:lumOff val="50000"/>
                  </a:schemeClr>
                </a:solidFill>
                <a:latin typeface="+mn-lt"/>
                <a:ea typeface="ＭＳ Ｐゴシック" charset="0"/>
              </a:rPr>
              <a:t>se </a:t>
            </a:r>
            <a:r>
              <a:rPr lang="en-US" sz="2000" dirty="0">
                <a:solidFill>
                  <a:schemeClr val="tx1">
                    <a:lumMod val="50000"/>
                    <a:lumOff val="50000"/>
                  </a:schemeClr>
                </a:solidFill>
                <a:latin typeface="+mn-lt"/>
                <a:ea typeface="ＭＳ Ｐゴシック" charset="0"/>
              </a:rPr>
              <a:t>information gained during incident handling to better prepare for future incidents</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D</a:t>
            </a:r>
            <a:r>
              <a:rPr lang="en-US" sz="2000" dirty="0" smtClean="0">
                <a:solidFill>
                  <a:schemeClr val="tx1">
                    <a:lumMod val="50000"/>
                    <a:lumOff val="50000"/>
                  </a:schemeClr>
                </a:solidFill>
                <a:latin typeface="+mn-lt"/>
                <a:ea typeface="ＭＳ Ｐゴシック" charset="0"/>
              </a:rPr>
              <a:t>ealing </a:t>
            </a:r>
            <a:r>
              <a:rPr lang="en-US" sz="2000" dirty="0">
                <a:solidFill>
                  <a:schemeClr val="tx1">
                    <a:lumMod val="50000"/>
                    <a:lumOff val="50000"/>
                  </a:schemeClr>
                </a:solidFill>
                <a:latin typeface="+mn-lt"/>
                <a:ea typeface="ＭＳ Ｐゴシック" charset="0"/>
              </a:rPr>
              <a:t>properly with legal issues that may arise during incidents</a:t>
            </a:r>
          </a:p>
          <a:p>
            <a:pPr eaLnBrk="1" fontAlgn="auto" hangingPunct="1">
              <a:spcAft>
                <a:spcPts val="0"/>
              </a:spcAft>
              <a:defRPr/>
            </a:pPr>
            <a:endParaRPr lang="en-US" sz="2200" dirty="0">
              <a:solidFill>
                <a:schemeClr val="tx1">
                  <a:lumMod val="50000"/>
                  <a:lumOff val="50000"/>
                </a:schemeClr>
              </a:solidFill>
              <a:effectLst>
                <a:outerShdw blurRad="38100" dist="38100" dir="2700000" algn="tl">
                  <a:srgbClr val="0064E2"/>
                </a:outerShdw>
              </a:effectLst>
              <a:latin typeface="Corbel" charset="0"/>
              <a:ea typeface="ＭＳ Ｐゴシック" charset="0"/>
              <a:cs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609600"/>
            <a:ext cx="7772400" cy="4267200"/>
          </a:xfrm>
        </p:spPr>
        <p:txBody>
          <a:bodyPr wrap="square" numCol="1" anchorCtr="0" compatLnSpc="1">
            <a:prstTxWarp prst="textNoShape">
              <a:avLst/>
            </a:prstTxWarp>
          </a:bodyPr>
          <a:lstStyle/>
          <a:p>
            <a:pPr eaLnBrk="1" hangingPunct="1">
              <a:defRPr/>
            </a:pPr>
            <a:r>
              <a:rPr lang="en-US" altLang="x-none">
                <a:effectLst>
                  <a:outerShdw blurRad="38100" dist="38100" dir="2700000" algn="tl">
                    <a:srgbClr val="000000"/>
                  </a:outerShdw>
                </a:effectLst>
              </a:rPr>
              <a:t>Chapter 17</a:t>
            </a:r>
          </a:p>
        </p:txBody>
      </p:sp>
      <p:sp>
        <p:nvSpPr>
          <p:cNvPr id="13" name="Subtitle 12"/>
          <p:cNvSpPr>
            <a:spLocks noGrp="1"/>
          </p:cNvSpPr>
          <p:nvPr>
            <p:ph type="subTitle" idx="1"/>
          </p:nvPr>
        </p:nvSpPr>
        <p:spPr/>
        <p:txBody>
          <a:bodyPr rtlCol="0"/>
          <a:lstStyle/>
          <a:p>
            <a:pPr eaLnBrk="1" fontAlgn="auto" hangingPunct="1">
              <a:spcAft>
                <a:spcPts val="0"/>
              </a:spcAft>
              <a:defRPr/>
            </a:pPr>
            <a:r>
              <a:rPr lang="en-US" sz="3200" dirty="0" smtClean="0">
                <a:ea typeface="+mn-ea"/>
              </a:rPr>
              <a:t>Human Resources Security</a:t>
            </a:r>
          </a:p>
          <a:p>
            <a:pPr eaLnBrk="1" fontAlgn="auto" hangingPunct="1">
              <a:spcAft>
                <a:spcPts val="0"/>
              </a:spcAft>
              <a:defRPr/>
            </a:pPr>
            <a:endParaRPr lang="en-US" dirty="0">
              <a:ea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600200"/>
          </a:xfrm>
        </p:spPr>
        <p:txBody>
          <a:bodyPr wrap="square" numCol="1" anchorCtr="0" compatLnSpc="1">
            <a:prstTxWarp prst="textNoShape">
              <a:avLst/>
            </a:prstTxWarp>
          </a:bodyPr>
          <a:lstStyle/>
          <a:p>
            <a:pPr eaLnBrk="1" fontAlgn="auto" hangingPunct="1">
              <a:spcAft>
                <a:spcPts val="0"/>
              </a:spcAft>
              <a:defRPr/>
            </a:pPr>
            <a:r>
              <a:rPr lang="en-US" sz="4800" dirty="0">
                <a:solidFill>
                  <a:schemeClr val="accent6">
                    <a:lumMod val="40000"/>
                    <a:lumOff val="60000"/>
                  </a:schemeClr>
                </a:solidFill>
              </a:rPr>
              <a:t>Computer Security Incident Response Team (CSIRT)</a:t>
            </a:r>
          </a:p>
        </p:txBody>
      </p:sp>
      <p:graphicFrame>
        <p:nvGraphicFramePr>
          <p:cNvPr id="4" name="Content Placeholder 3"/>
          <p:cNvGraphicFramePr>
            <a:graphicFrameLocks noGrp="1"/>
          </p:cNvGraphicFramePr>
          <p:nvPr>
            <p:ph idx="1"/>
          </p:nvPr>
        </p:nvGraphicFramePr>
        <p:xfrm>
          <a:off x="457200" y="2348880"/>
          <a:ext cx="8291264" cy="4238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013"/>
            <a:ext cx="9144000" cy="1600201"/>
          </a:xfrm>
        </p:spPr>
        <p:txBody>
          <a:bodyPr wrap="square" numCol="1" anchorCtr="0" compatLnSpc="1">
            <a:prstTxWarp prst="textNoShape">
              <a:avLst/>
            </a:prstTxWarp>
          </a:bodyPr>
          <a:lstStyle/>
          <a:p>
            <a:pPr eaLnBrk="1" fontAlgn="auto" hangingPunct="1">
              <a:spcAft>
                <a:spcPts val="0"/>
              </a:spcAft>
              <a:defRPr/>
            </a:pPr>
            <a:r>
              <a:rPr lang="en-US" sz="6000" dirty="0">
                <a:solidFill>
                  <a:schemeClr val="tx1">
                    <a:lumMod val="65000"/>
                  </a:schemeClr>
                </a:solidFill>
              </a:rPr>
              <a:t>Security Incidents</a:t>
            </a:r>
          </a:p>
        </p:txBody>
      </p:sp>
      <p:graphicFrame>
        <p:nvGraphicFramePr>
          <p:cNvPr id="13" name="Content Placeholder 12"/>
          <p:cNvGraphicFramePr>
            <a:graphicFrameLocks noGrp="1"/>
          </p:cNvGraphicFramePr>
          <p:nvPr>
            <p:ph idx="1"/>
          </p:nvPr>
        </p:nvGraphicFramePr>
        <p:xfrm>
          <a:off x="457200" y="1981200"/>
          <a:ext cx="8229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1" name="TextBox 3"/>
          <p:cNvSpPr txBox="1">
            <a:spLocks noChangeArrowheads="1"/>
          </p:cNvSpPr>
          <p:nvPr/>
        </p:nvSpPr>
        <p:spPr bwMode="auto">
          <a:xfrm>
            <a:off x="1682750" y="4460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7" name="Object 4"/>
          <p:cNvGraphicFramePr>
            <a:graphicFrameLocks noChangeAspect="1"/>
          </p:cNvGraphicFramePr>
          <p:nvPr/>
        </p:nvGraphicFramePr>
        <p:xfrm>
          <a:off x="-323850" y="115888"/>
          <a:ext cx="6642100" cy="6630987"/>
        </p:xfrm>
        <a:graphic>
          <a:graphicData uri="http://schemas.openxmlformats.org/presentationml/2006/ole">
            <mc:AlternateContent xmlns:mc="http://schemas.openxmlformats.org/markup-compatibility/2006">
              <mc:Choice xmlns:v="urn:schemas-microsoft-com:vml" Requires="v">
                <p:oleObj spid="_x0000_s55299" name="Document" r:id="rId5" imgW="5943600" imgH="5930900" progId="Word.Document.12">
                  <p:embed/>
                </p:oleObj>
              </mc:Choice>
              <mc:Fallback>
                <p:oleObj name="Document" r:id="rId5" imgW="5943600" imgH="5930900" progId="Word.Document.1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15888"/>
                        <a:ext cx="6642100" cy="663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6443663" y="1052513"/>
            <a:ext cx="2628900" cy="2678112"/>
          </a:xfrm>
          <a:prstGeom prst="rect">
            <a:avLst/>
          </a:prstGeom>
        </p:spPr>
        <p:txBody>
          <a:bodyPr>
            <a:spAutoFit/>
          </a:bodyPr>
          <a:lstStyle/>
          <a:p>
            <a:pPr algn="ctr" eaLnBrk="1" hangingPunct="1">
              <a:defRPr/>
            </a:pPr>
            <a:r>
              <a:rPr lang="en-US" sz="3600" dirty="0">
                <a:latin typeface="+mn-lt"/>
                <a:ea typeface="ＭＳ Ｐゴシック" charset="0"/>
                <a:cs typeface="ＭＳ Ｐゴシック" charset="0"/>
              </a:rPr>
              <a:t>Table 17.2</a:t>
            </a:r>
          </a:p>
          <a:p>
            <a:pPr algn="ctr" eaLnBrk="1" hangingPunct="1">
              <a:defRPr/>
            </a:pPr>
            <a:endParaRPr lang="en-US" sz="3600" dirty="0">
              <a:latin typeface="+mn-lt"/>
              <a:ea typeface="ＭＳ Ｐゴシック" charset="0"/>
              <a:cs typeface="ＭＳ Ｐゴシック" charset="0"/>
            </a:endParaRPr>
          </a:p>
          <a:p>
            <a:pPr algn="ctr" eaLnBrk="1" hangingPunct="1">
              <a:defRPr/>
            </a:pPr>
            <a:r>
              <a:rPr lang="en-US" sz="3200" dirty="0">
                <a:latin typeface="+mn-lt"/>
                <a:ea typeface="ＭＳ Ｐゴシック" charset="0"/>
                <a:cs typeface="ＭＳ Ｐゴシック" charset="0"/>
              </a:rPr>
              <a:t>Security </a:t>
            </a:r>
            <a:endParaRPr lang="en-US" sz="3200" dirty="0">
              <a:latin typeface="+mn-lt"/>
              <a:ea typeface="ＭＳ Ｐゴシック" charset="0"/>
              <a:cs typeface="ＭＳ Ｐゴシック" charset="0"/>
            </a:endParaRPr>
          </a:p>
          <a:p>
            <a:pPr algn="ctr" eaLnBrk="1" hangingPunct="1">
              <a:defRPr/>
            </a:pPr>
            <a:r>
              <a:rPr lang="en-US" sz="3200" dirty="0">
                <a:latin typeface="+mn-lt"/>
                <a:ea typeface="ＭＳ Ｐゴシック" charset="0"/>
                <a:cs typeface="ＭＳ Ｐゴシック" charset="0"/>
              </a:rPr>
              <a:t>Incident </a:t>
            </a:r>
            <a:r>
              <a:rPr lang="en-US" sz="3200" dirty="0">
                <a:latin typeface="+mn-lt"/>
                <a:ea typeface="ＭＳ Ｐゴシック" charset="0"/>
                <a:cs typeface="ＭＳ Ｐゴシック" charset="0"/>
              </a:rPr>
              <a:t>Terminology </a:t>
            </a: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84313"/>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Detecting Incidents</a:t>
            </a:r>
          </a:p>
        </p:txBody>
      </p:sp>
      <p:sp>
        <p:nvSpPr>
          <p:cNvPr id="3" name="Content Placeholder 2"/>
          <p:cNvSpPr>
            <a:spLocks noGrp="1"/>
          </p:cNvSpPr>
          <p:nvPr>
            <p:ph idx="1"/>
          </p:nvPr>
        </p:nvSpPr>
        <p:spPr>
          <a:xfrm>
            <a:off x="539750" y="1700213"/>
            <a:ext cx="8229600" cy="5041900"/>
          </a:xfrm>
        </p:spPr>
        <p:txBody>
          <a:bodyPr rtlCol="0">
            <a:noAutofit/>
          </a:bodyPr>
          <a:lstStyle/>
          <a:p>
            <a:pPr eaLnBrk="1" fontAlgn="auto" hangingPunct="1">
              <a:spcAft>
                <a:spcPts val="0"/>
              </a:spcAft>
              <a:buClr>
                <a:schemeClr val="accent6">
                  <a:lumMod val="40000"/>
                  <a:lumOff val="60000"/>
                </a:schemeClr>
              </a:buClr>
              <a:buSzPct val="140000"/>
              <a:buFont typeface="Arial" charset="0"/>
              <a:buChar char="•"/>
              <a:defRPr/>
            </a:pPr>
            <a:r>
              <a:rPr lang="en-US" sz="3600" dirty="0" smtClean="0">
                <a:solidFill>
                  <a:schemeClr val="tx1">
                    <a:lumMod val="50000"/>
                    <a:lumOff val="50000"/>
                  </a:schemeClr>
                </a:solidFill>
                <a:latin typeface="+mn-lt"/>
                <a:ea typeface="ＭＳ Ｐゴシック" charset="0"/>
                <a:cs typeface="ＭＳ Ｐゴシック" charset="0"/>
              </a:rPr>
              <a:t>Incidents </a:t>
            </a:r>
            <a:r>
              <a:rPr lang="en-US" sz="3600" dirty="0">
                <a:solidFill>
                  <a:schemeClr val="tx1">
                    <a:lumMod val="50000"/>
                    <a:lumOff val="50000"/>
                  </a:schemeClr>
                </a:solidFill>
                <a:latin typeface="+mn-lt"/>
                <a:ea typeface="ＭＳ Ｐゴシック" charset="0"/>
                <a:cs typeface="ＭＳ Ｐゴシック" charset="0"/>
              </a:rPr>
              <a:t>may be detected by users or administration staff</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Staff </a:t>
            </a:r>
            <a:r>
              <a:rPr lang="en-US" sz="2400" dirty="0">
                <a:solidFill>
                  <a:schemeClr val="tx1">
                    <a:lumMod val="50000"/>
                    <a:lumOff val="50000"/>
                  </a:schemeClr>
                </a:solidFill>
                <a:latin typeface="+mn-lt"/>
                <a:ea typeface="ＭＳ Ｐゴシック" charset="0"/>
              </a:rPr>
              <a:t>should be encouraged to make reports of system malfunctions or anomalous behaviors</a:t>
            </a:r>
          </a:p>
          <a:p>
            <a:pPr marL="457200" lvl="1" indent="-457200" eaLnBrk="1" fontAlgn="auto" hangingPunct="1">
              <a:spcAft>
                <a:spcPts val="0"/>
              </a:spcAft>
              <a:buClr>
                <a:schemeClr val="accent6">
                  <a:lumMod val="40000"/>
                  <a:lumOff val="60000"/>
                </a:schemeClr>
              </a:buClr>
              <a:buSzPct val="140000"/>
              <a:buFont typeface="Arial" charset="0"/>
              <a:buChar char="•"/>
              <a:defRPr/>
            </a:pPr>
            <a:r>
              <a:rPr lang="en-US" sz="3600" dirty="0">
                <a:solidFill>
                  <a:schemeClr val="tx1">
                    <a:lumMod val="50000"/>
                    <a:lumOff val="50000"/>
                  </a:schemeClr>
                </a:solidFill>
                <a:latin typeface="+mn-lt"/>
                <a:ea typeface="ＭＳ Ｐゴシック" charset="0"/>
                <a:cs typeface="ＭＳ Ｐゴシック" charset="0"/>
              </a:rPr>
              <a:t>Automated tools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System </a:t>
            </a:r>
            <a:r>
              <a:rPr lang="en-US" sz="2400" dirty="0">
                <a:solidFill>
                  <a:schemeClr val="tx1">
                    <a:lumMod val="50000"/>
                    <a:lumOff val="50000"/>
                  </a:schemeClr>
                </a:solidFill>
                <a:latin typeface="+mn-lt"/>
                <a:ea typeface="ＭＳ Ｐゴシック" charset="0"/>
              </a:rPr>
              <a:t>integrity verification tools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Log </a:t>
            </a:r>
            <a:r>
              <a:rPr lang="en-US" sz="2400" dirty="0">
                <a:solidFill>
                  <a:schemeClr val="tx1">
                    <a:lumMod val="50000"/>
                    <a:lumOff val="50000"/>
                  </a:schemeClr>
                </a:solidFill>
                <a:latin typeface="+mn-lt"/>
                <a:ea typeface="ＭＳ Ｐゴシック" charset="0"/>
              </a:rPr>
              <a:t>analysis tools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Network </a:t>
            </a:r>
            <a:r>
              <a:rPr lang="en-US" sz="2400" dirty="0">
                <a:solidFill>
                  <a:schemeClr val="tx1">
                    <a:lumMod val="50000"/>
                    <a:lumOff val="50000"/>
                  </a:schemeClr>
                </a:solidFill>
                <a:latin typeface="+mn-lt"/>
                <a:ea typeface="ＭＳ Ｐゴシック" charset="0"/>
              </a:rPr>
              <a:t>and host intrusion detection systems (IDS)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Intrusion </a:t>
            </a:r>
            <a:r>
              <a:rPr lang="en-US" sz="2400" dirty="0">
                <a:solidFill>
                  <a:schemeClr val="tx1">
                    <a:lumMod val="50000"/>
                    <a:lumOff val="50000"/>
                  </a:schemeClr>
                </a:solidFill>
                <a:latin typeface="+mn-lt"/>
                <a:ea typeface="ＭＳ Ｐゴシック" charset="0"/>
              </a:rPr>
              <a:t>prevention systems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50" y="-387350"/>
            <a:ext cx="8229600" cy="1600200"/>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Triage Function</a:t>
            </a:r>
          </a:p>
        </p:txBody>
      </p:sp>
      <p:graphicFrame>
        <p:nvGraphicFramePr>
          <p:cNvPr id="6" name="Content Placeholder 5"/>
          <p:cNvGraphicFramePr>
            <a:graphicFrameLocks noGrp="1"/>
          </p:cNvGraphicFramePr>
          <p:nvPr>
            <p:ph idx="1"/>
          </p:nvPr>
        </p:nvGraphicFramePr>
        <p:xfrm>
          <a:off x="424124" y="1475734"/>
          <a:ext cx="8229600" cy="52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87350"/>
            <a:ext cx="8229600" cy="1600200"/>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Responding to Incidents</a:t>
            </a:r>
          </a:p>
        </p:txBody>
      </p:sp>
      <p:sp>
        <p:nvSpPr>
          <p:cNvPr id="47106" name="Content Placeholder 2"/>
          <p:cNvSpPr>
            <a:spLocks noGrp="1"/>
          </p:cNvSpPr>
          <p:nvPr>
            <p:ph idx="1"/>
          </p:nvPr>
        </p:nvSpPr>
        <p:spPr>
          <a:xfrm>
            <a:off x="468313" y="1412875"/>
            <a:ext cx="8229600" cy="1295400"/>
          </a:xfrm>
        </p:spPr>
        <p:txBody>
          <a:bodyPr/>
          <a:lstStyle/>
          <a:p>
            <a:pPr eaLnBrk="1" hangingPunct="1">
              <a:buClr>
                <a:schemeClr val="accent6">
                  <a:lumMod val="60000"/>
                  <a:lumOff val="40000"/>
                </a:schemeClr>
              </a:buClr>
              <a:buSzPct val="140000"/>
              <a:buFont typeface="Arial" charset="0"/>
              <a:buChar char="•"/>
              <a:defRPr/>
            </a:pPr>
            <a:r>
              <a:rPr lang="en-US" altLang="x-none" dirty="0">
                <a:latin typeface="+mn-lt"/>
              </a:rPr>
              <a:t>Must have documented procedures to respond to incidents</a:t>
            </a:r>
          </a:p>
          <a:p>
            <a:pPr eaLnBrk="1" hangingPunct="1">
              <a:buClr>
                <a:schemeClr val="accent6">
                  <a:lumMod val="60000"/>
                  <a:lumOff val="40000"/>
                </a:schemeClr>
              </a:buClr>
              <a:buSzPct val="140000"/>
              <a:buFont typeface="Arial" charset="0"/>
              <a:buChar char="•"/>
              <a:defRPr/>
            </a:pPr>
            <a:r>
              <a:rPr lang="en-US" altLang="x-none" dirty="0">
                <a:latin typeface="+mn-lt"/>
              </a:rPr>
              <a:t>Procedures should:</a:t>
            </a:r>
          </a:p>
        </p:txBody>
      </p:sp>
      <p:graphicFrame>
        <p:nvGraphicFramePr>
          <p:cNvPr id="4" name="Diagram 3"/>
          <p:cNvGraphicFramePr/>
          <p:nvPr/>
        </p:nvGraphicFramePr>
        <p:xfrm>
          <a:off x="152400" y="2895600"/>
          <a:ext cx="8763000" cy="3845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3" descr="f2.pdf"/>
          <p:cNvPicPr>
            <a:picLocks noChangeAspect="1"/>
          </p:cNvPicPr>
          <p:nvPr/>
        </p:nvPicPr>
        <p:blipFill>
          <a:blip r:embed="rId3">
            <a:extLst>
              <a:ext uri="{28A0092B-C50C-407E-A947-70E740481C1C}">
                <a14:useLocalDpi xmlns:a14="http://schemas.microsoft.com/office/drawing/2010/main" val="0"/>
              </a:ext>
            </a:extLst>
          </a:blip>
          <a:srcRect l="5190" t="17094" r="14105" b="19431"/>
          <a:stretch>
            <a:fillRect/>
          </a:stretch>
        </p:blipFill>
        <p:spPr bwMode="auto">
          <a:xfrm>
            <a:off x="1403350" y="115888"/>
            <a:ext cx="6440488" cy="6556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bwMode="auto">
          <a:xfrm>
            <a:off x="0" y="44450"/>
            <a:ext cx="9144000" cy="133985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Documenting Incidents</a:t>
            </a:r>
          </a:p>
        </p:txBody>
      </p:sp>
      <p:sp>
        <p:nvSpPr>
          <p:cNvPr id="3" name="Content Placeholder 2"/>
          <p:cNvSpPr>
            <a:spLocks noGrp="1"/>
          </p:cNvSpPr>
          <p:nvPr>
            <p:ph idx="1"/>
          </p:nvPr>
        </p:nvSpPr>
        <p:spPr>
          <a:xfrm>
            <a:off x="468313" y="1989138"/>
            <a:ext cx="8229600" cy="4741862"/>
          </a:xfrm>
        </p:spPr>
        <p:txBody>
          <a:bodyPr>
            <a:normAutofit/>
          </a:bodyPr>
          <a:lstStyle/>
          <a:p>
            <a:pPr eaLnBrk="1" hangingPunct="1">
              <a:buClr>
                <a:schemeClr val="accent6">
                  <a:lumMod val="60000"/>
                  <a:lumOff val="40000"/>
                </a:schemeClr>
              </a:buClr>
              <a:buSzPct val="140000"/>
              <a:buFont typeface="Arial" charset="0"/>
              <a:buChar char="•"/>
              <a:defRPr/>
            </a:pPr>
            <a:r>
              <a:rPr lang="en-US" altLang="x-none" sz="3600" dirty="0">
                <a:latin typeface="+mn-lt"/>
              </a:rPr>
              <a:t>Should immediately follow a response to an incident</a:t>
            </a:r>
          </a:p>
          <a:p>
            <a:pPr lvl="1" eaLnBrk="1" hangingPunct="1">
              <a:buClr>
                <a:schemeClr val="accent6">
                  <a:lumMod val="60000"/>
                  <a:lumOff val="40000"/>
                </a:schemeClr>
              </a:buClr>
              <a:buSzPct val="140000"/>
              <a:buFont typeface="Arial" charset="0"/>
              <a:buChar char="•"/>
              <a:defRPr/>
            </a:pPr>
            <a:r>
              <a:rPr lang="en-US" altLang="x-none" sz="2400" dirty="0">
                <a:latin typeface="+mn-lt"/>
              </a:rPr>
              <a:t>Identify what vulnerability led to its occurrence</a:t>
            </a:r>
          </a:p>
          <a:p>
            <a:pPr lvl="1" eaLnBrk="1" hangingPunct="1">
              <a:buClr>
                <a:schemeClr val="accent6">
                  <a:lumMod val="60000"/>
                  <a:lumOff val="40000"/>
                </a:schemeClr>
              </a:buClr>
              <a:buSzPct val="140000"/>
              <a:buFont typeface="Arial" charset="0"/>
              <a:buChar char="•"/>
              <a:defRPr/>
            </a:pPr>
            <a:r>
              <a:rPr lang="en-US" altLang="x-none" sz="2400" dirty="0">
                <a:latin typeface="+mn-lt"/>
              </a:rPr>
              <a:t>How this might be addressed to prevent the incident          in the future</a:t>
            </a:r>
          </a:p>
          <a:p>
            <a:pPr lvl="1" eaLnBrk="1" hangingPunct="1">
              <a:buClr>
                <a:schemeClr val="accent6">
                  <a:lumMod val="60000"/>
                  <a:lumOff val="40000"/>
                </a:schemeClr>
              </a:buClr>
              <a:buSzPct val="140000"/>
              <a:buFont typeface="Arial" charset="0"/>
              <a:buChar char="•"/>
              <a:defRPr/>
            </a:pPr>
            <a:r>
              <a:rPr lang="en-US" altLang="x-none" sz="2400" dirty="0">
                <a:latin typeface="+mn-lt"/>
              </a:rPr>
              <a:t>Details of the incident and the response taken</a:t>
            </a:r>
          </a:p>
          <a:p>
            <a:pPr lvl="1" eaLnBrk="1" hangingPunct="1">
              <a:buClr>
                <a:schemeClr val="accent6">
                  <a:lumMod val="60000"/>
                  <a:lumOff val="40000"/>
                </a:schemeClr>
              </a:buClr>
              <a:buSzPct val="140000"/>
              <a:buFont typeface="Arial" charset="0"/>
              <a:buChar char="•"/>
              <a:defRPr/>
            </a:pPr>
            <a:r>
              <a:rPr lang="en-US" altLang="x-none" sz="2400" dirty="0">
                <a:latin typeface="+mn-lt"/>
              </a:rPr>
              <a:t>Impact on the organization</a:t>
            </a:r>
            <a:r>
              <a:rPr lang="en-US" altLang="en-US" sz="2400" dirty="0">
                <a:latin typeface="+mn-lt"/>
              </a:rPr>
              <a:t>’</a:t>
            </a:r>
            <a:r>
              <a:rPr lang="en-US" altLang="x-none" sz="2400" dirty="0">
                <a:latin typeface="+mn-lt"/>
              </a:rPr>
              <a:t>s systems and                        their risk profile</a:t>
            </a:r>
          </a:p>
          <a:p>
            <a:pPr eaLnBrk="1" hangingPunct="1">
              <a:buFont typeface="Arial" charset="0"/>
              <a:buChar char="•"/>
              <a:defRPr/>
            </a:pPr>
            <a:endParaRPr lang="en-US" altLang="x-none" dirty="0">
              <a:effectLst>
                <a:outerShdw blurRad="38100" dist="38100" dir="2700000" algn="tl">
                  <a:srgbClr val="000000"/>
                </a:outerShdw>
              </a:effectLst>
              <a:latin typeface="Corbel" charset="0"/>
            </a:endParaRPr>
          </a:p>
        </p:txBody>
      </p:sp>
      <p:sp>
        <p:nvSpPr>
          <p:cNvPr id="65540" name="TextBox 5"/>
          <p:cNvSpPr txBox="1">
            <a:spLocks noChangeArrowheads="1"/>
          </p:cNvSpPr>
          <p:nvPr/>
        </p:nvSpPr>
        <p:spPr bwMode="auto">
          <a:xfrm>
            <a:off x="6415088" y="56419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724128" y="980728"/>
            <a:ext cx="3312368" cy="4941168"/>
          </a:xfrm>
        </p:spPr>
        <p:txBody>
          <a:bodyPr/>
          <a:lstStyle/>
          <a:p>
            <a:pPr eaLnBrk="1" fontAlgn="auto" hangingPunct="1">
              <a:lnSpc>
                <a:spcPct val="100000"/>
              </a:lnSpc>
              <a:spcBef>
                <a:spcPts val="600"/>
              </a:spcBef>
              <a:spcAft>
                <a:spcPts val="600"/>
              </a:spcAft>
              <a:defRPr/>
            </a:pPr>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Table 17.3   </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Examples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of Possible Information Flow to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and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from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the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Incident Handling Service </a:t>
            </a:r>
          </a:p>
        </p:txBody>
      </p:sp>
      <p:graphicFrame>
        <p:nvGraphicFramePr>
          <p:cNvPr id="67586" name="Object 7"/>
          <p:cNvGraphicFramePr>
            <a:graphicFrameLocks noChangeAspect="1"/>
          </p:cNvGraphicFramePr>
          <p:nvPr/>
        </p:nvGraphicFramePr>
        <p:xfrm>
          <a:off x="107950" y="115888"/>
          <a:ext cx="5559425" cy="6872287"/>
        </p:xfrm>
        <a:graphic>
          <a:graphicData uri="http://schemas.openxmlformats.org/presentationml/2006/ole">
            <mc:AlternateContent xmlns:mc="http://schemas.openxmlformats.org/markup-compatibility/2006">
              <mc:Choice xmlns:v="urn:schemas-microsoft-com:vml" Requires="v">
                <p:oleObj spid="_x0000_s67587" name="Document" r:id="rId5" imgW="6083300" imgH="7518400" progId="Word.Document.12">
                  <p:embed/>
                </p:oleObj>
              </mc:Choice>
              <mc:Fallback>
                <p:oleObj name="Document" r:id="rId5" imgW="6083300" imgH="7518400" progId="Word.Document.1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15888"/>
                        <a:ext cx="5559425" cy="687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950" y="-315913"/>
            <a:ext cx="8928100" cy="1368426"/>
          </a:xfrm>
        </p:spPr>
        <p:txBody>
          <a:bodyPr/>
          <a:lstStyle/>
          <a:p>
            <a:pPr eaLnBrk="1" fontAlgn="auto" hangingPunct="1">
              <a:spcAft>
                <a:spcPts val="0"/>
              </a:spcAft>
              <a:defRPr/>
            </a:pPr>
            <a:r>
              <a:rPr lang="en-US" dirty="0">
                <a:solidFill>
                  <a:schemeClr val="accent6">
                    <a:lumMod val="60000"/>
                    <a:lumOff val="40000"/>
                  </a:schemeClr>
                </a:solidFill>
                <a:ea typeface="+mj-ea"/>
              </a:rPr>
              <a:t>Summary</a:t>
            </a:r>
            <a:endParaRPr lang="en-AU" dirty="0">
              <a:solidFill>
                <a:schemeClr val="accent6">
                  <a:lumMod val="60000"/>
                  <a:lumOff val="40000"/>
                </a:schemeClr>
              </a:solidFill>
              <a:ea typeface="+mj-ea"/>
            </a:endParaRPr>
          </a:p>
        </p:txBody>
      </p:sp>
      <p:sp>
        <p:nvSpPr>
          <p:cNvPr id="11" name="Content Placeholder 10"/>
          <p:cNvSpPr>
            <a:spLocks noGrp="1"/>
          </p:cNvSpPr>
          <p:nvPr>
            <p:ph sz="half" idx="2"/>
          </p:nvPr>
        </p:nvSpPr>
        <p:spPr>
          <a:xfrm>
            <a:off x="4932363" y="1268413"/>
            <a:ext cx="3943350" cy="5111750"/>
          </a:xfrm>
        </p:spPr>
        <p:txBody>
          <a:bodyPr rtlCol="0">
            <a:noAutofit/>
          </a:bodyPr>
          <a:lstStyle/>
          <a:p>
            <a:pPr marL="342900" lvl="1" indent="-342900" eaLnBrk="1" fontAlgn="auto" hangingPunct="1">
              <a:spcAft>
                <a:spcPts val="0"/>
              </a:spcAft>
              <a:buClr>
                <a:schemeClr val="accent6">
                  <a:lumMod val="60000"/>
                  <a:lumOff val="40000"/>
                </a:schemeClr>
              </a:buClr>
              <a:buSzPct val="140000"/>
              <a:buFont typeface="Arial" charset="0"/>
              <a:buChar char="•"/>
              <a:defRPr/>
            </a:pPr>
            <a:r>
              <a:rPr lang="en-AU" sz="2400" dirty="0" smtClean="0">
                <a:solidFill>
                  <a:schemeClr val="tx1">
                    <a:lumMod val="50000"/>
                    <a:lumOff val="50000"/>
                  </a:schemeClr>
                </a:solidFill>
                <a:latin typeface="+mn-lt"/>
                <a:ea typeface="+mn-ea"/>
              </a:rPr>
              <a:t>E-Mail and Internet use policies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Motivation</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Policy issues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Guidelines for developing a policy</a:t>
            </a:r>
          </a:p>
          <a:p>
            <a:pPr marL="342900" lvl="1" indent="-342900" eaLnBrk="1" fontAlgn="auto" hangingPunct="1">
              <a:spcAft>
                <a:spcPts val="0"/>
              </a:spcAft>
              <a:buClr>
                <a:schemeClr val="accent6">
                  <a:lumMod val="60000"/>
                  <a:lumOff val="40000"/>
                </a:schemeClr>
              </a:buClr>
              <a:buSzPct val="140000"/>
              <a:buFont typeface="Arial" charset="0"/>
              <a:buChar char="•"/>
              <a:defRPr/>
            </a:pPr>
            <a:r>
              <a:rPr lang="en-AU" sz="2400" dirty="0" smtClean="0">
                <a:solidFill>
                  <a:schemeClr val="tx1">
                    <a:lumMod val="50000"/>
                    <a:lumOff val="50000"/>
                  </a:schemeClr>
                </a:solidFill>
                <a:latin typeface="+mn-lt"/>
                <a:ea typeface="+mn-ea"/>
              </a:rPr>
              <a:t>Computer security incident response teams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Detecting incidents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Triage function</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Responding to incidents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Documenting incidents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Information flow for incident handling</a:t>
            </a:r>
          </a:p>
        </p:txBody>
      </p:sp>
      <p:sp>
        <p:nvSpPr>
          <p:cNvPr id="70659" name="Content Placeholder 1"/>
          <p:cNvSpPr>
            <a:spLocks noGrp="1"/>
          </p:cNvSpPr>
          <p:nvPr>
            <p:ph sz="quarter" idx="13"/>
          </p:nvPr>
        </p:nvSpPr>
        <p:spPr>
          <a:xfrm>
            <a:off x="395288" y="1268413"/>
            <a:ext cx="3889375" cy="5229225"/>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rPr>
              <a:t>Security awareness, training, and education</a:t>
            </a:r>
          </a:p>
          <a:p>
            <a:pPr lvl="1" eaLnBrk="1" hangingPunct="1">
              <a:buClr>
                <a:schemeClr val="accent6">
                  <a:lumMod val="60000"/>
                  <a:lumOff val="40000"/>
                </a:schemeClr>
              </a:buClr>
              <a:buSzPct val="140000"/>
              <a:buFont typeface="Arial" charset="0"/>
              <a:buChar char="•"/>
              <a:defRPr/>
            </a:pPr>
            <a:r>
              <a:rPr lang="en-US" altLang="x-none" sz="1800" dirty="0">
                <a:latin typeface="+mn-lt"/>
              </a:rPr>
              <a:t>Motivation</a:t>
            </a:r>
          </a:p>
          <a:p>
            <a:pPr lvl="1" eaLnBrk="1" hangingPunct="1">
              <a:buClr>
                <a:schemeClr val="accent6">
                  <a:lumMod val="60000"/>
                  <a:lumOff val="40000"/>
                </a:schemeClr>
              </a:buClr>
              <a:buSzPct val="140000"/>
              <a:buFont typeface="Arial" charset="0"/>
              <a:buChar char="•"/>
              <a:defRPr/>
            </a:pPr>
            <a:r>
              <a:rPr lang="en-US" altLang="x-none" sz="1800" dirty="0">
                <a:latin typeface="+mn-lt"/>
              </a:rPr>
              <a:t>A learning continuum</a:t>
            </a:r>
          </a:p>
          <a:p>
            <a:pPr lvl="1" eaLnBrk="1" hangingPunct="1">
              <a:buClr>
                <a:schemeClr val="accent6">
                  <a:lumMod val="60000"/>
                  <a:lumOff val="40000"/>
                </a:schemeClr>
              </a:buClr>
              <a:buSzPct val="140000"/>
              <a:buFont typeface="Arial" charset="0"/>
              <a:buChar char="•"/>
              <a:defRPr/>
            </a:pPr>
            <a:r>
              <a:rPr lang="en-US" altLang="x-none" sz="1800" dirty="0">
                <a:latin typeface="+mn-lt"/>
              </a:rPr>
              <a:t>Awareness</a:t>
            </a:r>
          </a:p>
          <a:p>
            <a:pPr lvl="1" eaLnBrk="1" hangingPunct="1">
              <a:buClr>
                <a:schemeClr val="accent6">
                  <a:lumMod val="60000"/>
                  <a:lumOff val="40000"/>
                </a:schemeClr>
              </a:buClr>
              <a:buSzPct val="140000"/>
              <a:buFont typeface="Arial" charset="0"/>
              <a:buChar char="•"/>
              <a:defRPr/>
            </a:pPr>
            <a:r>
              <a:rPr lang="en-US" altLang="x-none" sz="1800" dirty="0">
                <a:latin typeface="+mn-lt"/>
              </a:rPr>
              <a:t>Training</a:t>
            </a:r>
          </a:p>
          <a:p>
            <a:pPr lvl="1" eaLnBrk="1" hangingPunct="1">
              <a:buClr>
                <a:schemeClr val="accent6">
                  <a:lumMod val="60000"/>
                  <a:lumOff val="40000"/>
                </a:schemeClr>
              </a:buClr>
              <a:buSzPct val="140000"/>
              <a:buFont typeface="Arial" charset="0"/>
              <a:buChar char="•"/>
              <a:defRPr/>
            </a:pPr>
            <a:r>
              <a:rPr lang="en-US" altLang="x-none" sz="1800" dirty="0">
                <a:latin typeface="+mn-lt"/>
              </a:rPr>
              <a:t>Education </a:t>
            </a:r>
          </a:p>
          <a:p>
            <a:pPr eaLnBrk="1" hangingPunct="1">
              <a:buClr>
                <a:schemeClr val="accent6">
                  <a:lumMod val="60000"/>
                  <a:lumOff val="40000"/>
                </a:schemeClr>
              </a:buClr>
              <a:buSzPct val="140000"/>
              <a:buFont typeface="Arial" charset="0"/>
              <a:buChar char="•"/>
              <a:defRPr/>
            </a:pPr>
            <a:r>
              <a:rPr lang="en-US" altLang="x-none" sz="2800" dirty="0">
                <a:latin typeface="+mn-lt"/>
              </a:rPr>
              <a:t>Employment practices and policies</a:t>
            </a:r>
          </a:p>
          <a:p>
            <a:pPr lvl="1" eaLnBrk="1" hangingPunct="1">
              <a:buClr>
                <a:schemeClr val="accent6">
                  <a:lumMod val="60000"/>
                  <a:lumOff val="40000"/>
                </a:schemeClr>
              </a:buClr>
              <a:buSzPct val="140000"/>
              <a:buFont typeface="Arial" charset="0"/>
              <a:buChar char="•"/>
              <a:defRPr/>
            </a:pPr>
            <a:r>
              <a:rPr lang="en-US" altLang="x-none" sz="1800" dirty="0">
                <a:latin typeface="+mn-lt"/>
              </a:rPr>
              <a:t>Security in the hiring process</a:t>
            </a:r>
          </a:p>
          <a:p>
            <a:pPr lvl="1" eaLnBrk="1" hangingPunct="1">
              <a:buClr>
                <a:schemeClr val="accent6">
                  <a:lumMod val="60000"/>
                  <a:lumOff val="40000"/>
                </a:schemeClr>
              </a:buClr>
              <a:buSzPct val="140000"/>
              <a:buFont typeface="Arial" charset="0"/>
              <a:buChar char="•"/>
              <a:defRPr/>
            </a:pPr>
            <a:r>
              <a:rPr lang="en-US" altLang="x-none" sz="1800" dirty="0">
                <a:latin typeface="+mn-lt"/>
              </a:rPr>
              <a:t>During employment</a:t>
            </a:r>
          </a:p>
          <a:p>
            <a:pPr lvl="1" eaLnBrk="1" hangingPunct="1">
              <a:buClr>
                <a:schemeClr val="accent6">
                  <a:lumMod val="60000"/>
                  <a:lumOff val="40000"/>
                </a:schemeClr>
              </a:buClr>
              <a:buSzPct val="140000"/>
              <a:buFont typeface="Arial" charset="0"/>
              <a:buChar char="•"/>
              <a:defRPr/>
            </a:pPr>
            <a:r>
              <a:rPr lang="en-US" altLang="x-none" sz="1800" dirty="0">
                <a:latin typeface="+mn-lt"/>
              </a:rPr>
              <a:t>Termination of employment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0" y="188913"/>
            <a:ext cx="9144000" cy="1600200"/>
          </a:xfrm>
        </p:spPr>
        <p:txBody>
          <a:bodyPr wrap="square" numCol="1" anchorCtr="0" compatLnSpc="1">
            <a:prstTxWarp prst="textNoShape">
              <a:avLst/>
            </a:prstTxWarp>
            <a:normAutofit/>
          </a:bodyPr>
          <a:lstStyle/>
          <a:p>
            <a:pPr eaLnBrk="1" fontAlgn="auto" hangingPunct="1">
              <a:spcAft>
                <a:spcPts val="0"/>
              </a:spcAft>
              <a:defRPr/>
            </a:pPr>
            <a:r>
              <a:rPr lang="en-GB" sz="4800" dirty="0">
                <a:solidFill>
                  <a:schemeClr val="accent6">
                    <a:lumMod val="40000"/>
                    <a:lumOff val="60000"/>
                  </a:schemeClr>
                </a:solidFill>
              </a:rPr>
              <a:t>Security Awareness, Training, </a:t>
            </a:r>
            <a:br>
              <a:rPr lang="en-GB" sz="4800" dirty="0">
                <a:solidFill>
                  <a:schemeClr val="accent6">
                    <a:lumMod val="40000"/>
                    <a:lumOff val="60000"/>
                  </a:schemeClr>
                </a:solidFill>
              </a:rPr>
            </a:br>
            <a:r>
              <a:rPr lang="en-GB" sz="4800" dirty="0">
                <a:solidFill>
                  <a:schemeClr val="accent6">
                    <a:lumMod val="40000"/>
                    <a:lumOff val="60000"/>
                  </a:schemeClr>
                </a:solidFill>
              </a:rPr>
              <a:t>and Education</a:t>
            </a:r>
            <a:endParaRPr lang="en-AU" sz="4800" dirty="0">
              <a:solidFill>
                <a:schemeClr val="accent6">
                  <a:lumMod val="40000"/>
                  <a:lumOff val="60000"/>
                </a:schemeClr>
              </a:solidFill>
            </a:endParaRPr>
          </a:p>
        </p:txBody>
      </p:sp>
      <p:sp>
        <p:nvSpPr>
          <p:cNvPr id="200707" name="Rectangle 3"/>
          <p:cNvSpPr>
            <a:spLocks noGrp="1" noChangeArrowheads="1"/>
          </p:cNvSpPr>
          <p:nvPr>
            <p:ph idx="1"/>
          </p:nvPr>
        </p:nvSpPr>
        <p:spPr>
          <a:xfrm>
            <a:off x="395288" y="2514600"/>
            <a:ext cx="8153400" cy="4343400"/>
          </a:xfrm>
        </p:spPr>
        <p:txBody>
          <a:bodyPr rtlCol="0">
            <a:normAutofit/>
          </a:bodyPr>
          <a:lstStyle/>
          <a:p>
            <a:pPr indent="3175" eaLnBrk="1" fontAlgn="auto" hangingPunct="1">
              <a:spcAft>
                <a:spcPts val="0"/>
              </a:spcAft>
              <a:buFont typeface="Wingdings" charset="0"/>
              <a:buNone/>
              <a:defRPr/>
            </a:pPr>
            <a:r>
              <a:rPr lang="en-US" sz="2800"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The topic of security awareness, training, and education is mentioned prominently in a number of standards and standards-related documents, including ISO 27002 </a:t>
            </a:r>
            <a:r>
              <a:rPr lang="en-US" sz="2800"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Code </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of Practice for Information Security </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Management) </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and </a:t>
            </a:r>
            <a:r>
              <a:rPr lang="en-US" sz="2800"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NIST</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 </a:t>
            </a:r>
            <a:r>
              <a:rPr lang="en-US" sz="2800"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SP 800-100 (</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Information </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Security Handbook: A Guide for </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Managers)</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 </a:t>
            </a:r>
            <a:endParaRPr lang="en-AU" sz="2800"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5613" y="-171450"/>
            <a:ext cx="8229600" cy="1550988"/>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Benefits to Organizations</a:t>
            </a:r>
          </a:p>
        </p:txBody>
      </p:sp>
      <p:graphicFrame>
        <p:nvGraphicFramePr>
          <p:cNvPr id="8" name="Content Placeholder 7"/>
          <p:cNvGraphicFramePr>
            <a:graphicFrameLocks noGrp="1"/>
          </p:cNvGraphicFramePr>
          <p:nvPr>
            <p:ph idx="1"/>
          </p:nvPr>
        </p:nvGraphicFramePr>
        <p:xfrm>
          <a:off x="457200" y="1772816"/>
          <a:ext cx="8229600" cy="46629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idx="4294967295"/>
          </p:nvPr>
        </p:nvSpPr>
        <p:spPr>
          <a:xfrm>
            <a:off x="0" y="457200"/>
            <a:ext cx="9144000" cy="1143000"/>
          </a:xfrm>
        </p:spPr>
        <p:txBody>
          <a:bodyPr wrap="square" numCol="1" anchorCtr="0" compatLnSpc="1">
            <a:prstTxWarp prst="textNoShape">
              <a:avLst/>
            </a:prstTxWarp>
          </a:bodyPr>
          <a:lstStyle/>
          <a:p>
            <a:pPr eaLnBrk="1" fontAlgn="auto" hangingPunct="1">
              <a:spcAft>
                <a:spcPts val="0"/>
              </a:spcAft>
              <a:defRPr/>
            </a:pPr>
            <a:r>
              <a:rPr kumimoji="1" lang="en-GB" dirty="0">
                <a:effectLst>
                  <a:outerShdw blurRad="38100" dist="38100" dir="2700000" algn="tl">
                    <a:srgbClr val="0064E2"/>
                  </a:outerShdw>
                </a:effectLst>
                <a:latin typeface="Corbel" charset="0"/>
                <a:ea typeface="ＭＳ Ｐゴシック" charset="0"/>
                <a:cs typeface="ＭＳ Ｐゴシック" charset="0"/>
              </a:rPr>
              <a:t>      </a:t>
            </a:r>
            <a:r>
              <a:rPr lang="en-GB" dirty="0">
                <a:solidFill>
                  <a:schemeClr val="accent6">
                    <a:lumMod val="40000"/>
                    <a:lumOff val="60000"/>
                  </a:schemeClr>
                </a:solidFill>
                <a:effectLst/>
                <a:ea typeface="ＭＳ Ｐゴシック" charset="0"/>
                <a:cs typeface="ＭＳ Ｐゴシック" charset="0"/>
              </a:rPr>
              <a:t>Human Factors</a:t>
            </a:r>
            <a:endParaRPr lang="en-AU" dirty="0">
              <a:solidFill>
                <a:schemeClr val="accent6">
                  <a:lumMod val="40000"/>
                  <a:lumOff val="60000"/>
                </a:schemeClr>
              </a:solidFill>
              <a:effectLst/>
              <a:ea typeface="ＭＳ Ｐゴシック" charset="0"/>
              <a:cs typeface="ＭＳ Ｐゴシック" charset="0"/>
            </a:endParaRPr>
          </a:p>
        </p:txBody>
      </p:sp>
      <p:graphicFrame>
        <p:nvGraphicFramePr>
          <p:cNvPr id="13" name="Content Placeholder 12"/>
          <p:cNvGraphicFramePr>
            <a:graphicFrameLocks noGrp="1"/>
          </p:cNvGraphicFramePr>
          <p:nvPr>
            <p:ph idx="4294967295"/>
          </p:nvPr>
        </p:nvGraphicFramePr>
        <p:xfrm>
          <a:off x="319823" y="1988840"/>
          <a:ext cx="8504353" cy="4167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descr="f1.pdf"/>
          <p:cNvPicPr>
            <a:picLocks noChangeAspect="1"/>
          </p:cNvPicPr>
          <p:nvPr/>
        </p:nvPicPr>
        <p:blipFill>
          <a:blip r:embed="rId3">
            <a:extLst>
              <a:ext uri="{28A0092B-C50C-407E-A947-70E740481C1C}">
                <a14:useLocalDpi xmlns:a14="http://schemas.microsoft.com/office/drawing/2010/main" val="0"/>
              </a:ext>
            </a:extLst>
          </a:blip>
          <a:srcRect l="7423" t="6841" r="5359" b="8070"/>
          <a:stretch>
            <a:fillRect/>
          </a:stretch>
        </p:blipFill>
        <p:spPr bwMode="auto">
          <a:xfrm>
            <a:off x="2124075" y="233363"/>
            <a:ext cx="5111750" cy="64531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solidFill>
                  <a:schemeClr val="accent6">
                    <a:lumMod val="40000"/>
                    <a:lumOff val="60000"/>
                  </a:schemeClr>
                </a:solidFill>
              </a:rPr>
              <a:t>Table 17.1   </a:t>
            </a:r>
            <a:br>
              <a:rPr lang="en-US" sz="4800" dirty="0">
                <a:solidFill>
                  <a:schemeClr val="accent6">
                    <a:lumMod val="40000"/>
                    <a:lumOff val="60000"/>
                  </a:schemeClr>
                </a:solidFill>
              </a:rPr>
            </a:br>
            <a:r>
              <a:rPr lang="en-US" sz="4800" dirty="0">
                <a:solidFill>
                  <a:schemeClr val="accent6">
                    <a:lumMod val="40000"/>
                    <a:lumOff val="60000"/>
                  </a:schemeClr>
                </a:solidFill>
              </a:rPr>
              <a:t>Comparative Framework </a:t>
            </a:r>
          </a:p>
        </p:txBody>
      </p:sp>
      <p:graphicFrame>
        <p:nvGraphicFramePr>
          <p:cNvPr id="24578" name="Object 3"/>
          <p:cNvGraphicFramePr>
            <a:graphicFrameLocks noChangeAspect="1"/>
          </p:cNvGraphicFramePr>
          <p:nvPr/>
        </p:nvGraphicFramePr>
        <p:xfrm>
          <a:off x="611188" y="1700213"/>
          <a:ext cx="7974012" cy="5383212"/>
        </p:xfrm>
        <a:graphic>
          <a:graphicData uri="http://schemas.openxmlformats.org/presentationml/2006/ole">
            <mc:AlternateContent xmlns:mc="http://schemas.openxmlformats.org/markup-compatibility/2006">
              <mc:Choice xmlns:v="urn:schemas-microsoft-com:vml" Requires="v">
                <p:oleObj spid="_x0000_s24580" name="Document" r:id="rId5" imgW="6095776" imgH="4114649" progId="Word.Document.12">
                  <p:embed/>
                </p:oleObj>
              </mc:Choice>
              <mc:Fallback>
                <p:oleObj name="Document" r:id="rId5" imgW="6095776" imgH="4114649" progId="Word.Document.1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700213"/>
                        <a:ext cx="7974012" cy="53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useBgFill="1">
        <p:nvSpPr>
          <p:cNvPr id="24579" name="TextBox 4"/>
          <p:cNvSpPr txBox="1">
            <a:spLocks noChangeArrowheads="1"/>
          </p:cNvSpPr>
          <p:nvPr/>
        </p:nvSpPr>
        <p:spPr bwMode="auto">
          <a:xfrm>
            <a:off x="250825" y="1628775"/>
            <a:ext cx="2089150" cy="433388"/>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xfrm>
            <a:off x="0" y="-315913"/>
            <a:ext cx="9121775" cy="1600201"/>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Awareness</a:t>
            </a:r>
          </a:p>
        </p:txBody>
      </p:sp>
      <p:sp>
        <p:nvSpPr>
          <p:cNvPr id="212995" name="Rectangle 3"/>
          <p:cNvSpPr>
            <a:spLocks noGrp="1" noChangeArrowheads="1"/>
          </p:cNvSpPr>
          <p:nvPr>
            <p:ph idx="1"/>
          </p:nvPr>
        </p:nvSpPr>
        <p:spPr>
          <a:xfrm>
            <a:off x="468313" y="1844675"/>
            <a:ext cx="8229600" cy="4852988"/>
          </a:xfrm>
        </p:spPr>
        <p:txBody>
          <a:bodyPr rtlCol="0">
            <a:normAutofit/>
          </a:bodyPr>
          <a:lstStyle/>
          <a:p>
            <a:pPr eaLnBrk="1" fontAlgn="auto" hangingPunct="1">
              <a:lnSpc>
                <a:spcPct val="80000"/>
              </a:lnSpc>
              <a:spcAft>
                <a:spcPts val="600"/>
              </a:spcAft>
              <a:buClr>
                <a:schemeClr val="accent6">
                  <a:lumMod val="60000"/>
                  <a:lumOff val="40000"/>
                </a:schemeClr>
              </a:buClr>
              <a:buSzPct val="140000"/>
              <a:defRPr/>
            </a:pPr>
            <a:r>
              <a:rPr lang="en-US" dirty="0" smtClean="0">
                <a:solidFill>
                  <a:schemeClr val="tx1">
                    <a:lumMod val="50000"/>
                    <a:lumOff val="50000"/>
                  </a:schemeClr>
                </a:solidFill>
                <a:latin typeface="+mn-lt"/>
                <a:ea typeface="ＭＳ Ｐゴシック" charset="0"/>
                <a:cs typeface="ＭＳ Ｐゴシック" charset="0"/>
              </a:rPr>
              <a:t>Seeks </a:t>
            </a:r>
            <a:r>
              <a:rPr lang="en-US" dirty="0">
                <a:solidFill>
                  <a:schemeClr val="tx1">
                    <a:lumMod val="50000"/>
                    <a:lumOff val="50000"/>
                  </a:schemeClr>
                </a:solidFill>
                <a:latin typeface="+mn-lt"/>
                <a:ea typeface="ＭＳ Ｐゴシック" charset="0"/>
                <a:cs typeface="ＭＳ Ｐゴシック" charset="0"/>
              </a:rPr>
              <a:t>to inform and focus an employee's attention on security issues within the organization</a:t>
            </a:r>
          </a:p>
          <a:p>
            <a:pPr lvl="2" eaLnBrk="1" fontAlgn="auto" hangingPunct="1">
              <a:lnSpc>
                <a:spcPct val="80000"/>
              </a:lnSpc>
              <a:spcAft>
                <a:spcPts val="600"/>
              </a:spcAft>
              <a:buClr>
                <a:schemeClr val="accent6">
                  <a:lumMod val="60000"/>
                  <a:lumOff val="40000"/>
                </a:schemeClr>
              </a:buClr>
              <a:buSzPct val="140000"/>
              <a:defRPr/>
            </a:pPr>
            <a:r>
              <a:rPr lang="en-US" sz="2000" dirty="0" smtClean="0">
                <a:solidFill>
                  <a:schemeClr val="tx1">
                    <a:lumMod val="50000"/>
                    <a:lumOff val="50000"/>
                  </a:schemeClr>
                </a:solidFill>
                <a:latin typeface="+mn-lt"/>
                <a:ea typeface="ＭＳ Ｐゴシック" charset="0"/>
              </a:rPr>
              <a:t>Aware </a:t>
            </a:r>
            <a:r>
              <a:rPr lang="en-US" sz="2000" dirty="0">
                <a:solidFill>
                  <a:schemeClr val="tx1">
                    <a:lumMod val="50000"/>
                    <a:lumOff val="50000"/>
                  </a:schemeClr>
                </a:solidFill>
                <a:latin typeface="+mn-lt"/>
                <a:ea typeface="ＭＳ Ｐゴシック" charset="0"/>
              </a:rPr>
              <a:t>of their responsibilities for maintaining security and the restrictions on their actions</a:t>
            </a:r>
          </a:p>
          <a:p>
            <a:pPr lvl="2" eaLnBrk="1" fontAlgn="auto" hangingPunct="1">
              <a:lnSpc>
                <a:spcPct val="80000"/>
              </a:lnSpc>
              <a:spcAft>
                <a:spcPts val="600"/>
              </a:spcAft>
              <a:buClr>
                <a:schemeClr val="accent6">
                  <a:lumMod val="60000"/>
                  <a:lumOff val="40000"/>
                </a:schemeClr>
              </a:buClr>
              <a:buSzPct val="140000"/>
              <a:defRPr/>
            </a:pPr>
            <a:r>
              <a:rPr lang="en-US" sz="2000" dirty="0" smtClean="0">
                <a:solidFill>
                  <a:schemeClr val="tx1">
                    <a:lumMod val="50000"/>
                    <a:lumOff val="50000"/>
                  </a:schemeClr>
                </a:solidFill>
                <a:latin typeface="+mn-lt"/>
                <a:ea typeface="ＭＳ Ｐゴシック" charset="0"/>
              </a:rPr>
              <a:t>Users </a:t>
            </a:r>
            <a:r>
              <a:rPr lang="en-US" sz="2000" dirty="0">
                <a:solidFill>
                  <a:schemeClr val="tx1">
                    <a:lumMod val="50000"/>
                    <a:lumOff val="50000"/>
                  </a:schemeClr>
                </a:solidFill>
                <a:latin typeface="+mn-lt"/>
                <a:ea typeface="ＭＳ Ｐゴシック" charset="0"/>
              </a:rPr>
              <a:t>understand the importance of security for the well-being of the organization</a:t>
            </a:r>
          </a:p>
          <a:p>
            <a:pPr lvl="2" eaLnBrk="1" fontAlgn="auto" hangingPunct="1">
              <a:lnSpc>
                <a:spcPct val="80000"/>
              </a:lnSpc>
              <a:spcAft>
                <a:spcPts val="600"/>
              </a:spcAft>
              <a:buClr>
                <a:schemeClr val="accent6">
                  <a:lumMod val="60000"/>
                  <a:lumOff val="40000"/>
                </a:schemeClr>
              </a:buClr>
              <a:buSzPct val="140000"/>
              <a:defRPr/>
            </a:pPr>
            <a:r>
              <a:rPr lang="en-US" sz="2000" dirty="0" smtClean="0">
                <a:solidFill>
                  <a:schemeClr val="tx1">
                    <a:lumMod val="50000"/>
                    <a:lumOff val="50000"/>
                  </a:schemeClr>
                </a:solidFill>
                <a:latin typeface="+mn-lt"/>
                <a:ea typeface="ＭＳ Ｐゴシック" charset="0"/>
              </a:rPr>
              <a:t>Promote </a:t>
            </a:r>
            <a:r>
              <a:rPr lang="en-US" sz="2000" dirty="0">
                <a:solidFill>
                  <a:schemeClr val="tx1">
                    <a:lumMod val="50000"/>
                    <a:lumOff val="50000"/>
                  </a:schemeClr>
                </a:solidFill>
                <a:latin typeface="+mn-lt"/>
                <a:ea typeface="ＭＳ Ｐゴシック" charset="0"/>
              </a:rPr>
              <a:t>enthusiasm and management buy-in</a:t>
            </a:r>
          </a:p>
          <a:p>
            <a:pPr marL="342900" lvl="2" indent="-342900" eaLnBrk="1" fontAlgn="auto" hangingPunct="1">
              <a:lnSpc>
                <a:spcPct val="80000"/>
              </a:lnSpc>
              <a:spcAft>
                <a:spcPts val="600"/>
              </a:spcAft>
              <a:buClr>
                <a:schemeClr val="accent6">
                  <a:lumMod val="60000"/>
                  <a:lumOff val="40000"/>
                </a:schemeClr>
              </a:buClr>
              <a:buSzPct val="140000"/>
              <a:defRPr/>
            </a:pPr>
            <a:r>
              <a:rPr lang="en-US" sz="2400" dirty="0">
                <a:solidFill>
                  <a:schemeClr val="tx1">
                    <a:lumMod val="50000"/>
                    <a:lumOff val="50000"/>
                  </a:schemeClr>
                </a:solidFill>
                <a:latin typeface="+mn-lt"/>
                <a:ea typeface="ＭＳ Ｐゴシック" charset="0"/>
                <a:cs typeface="ＭＳ Ｐゴシック" charset="0"/>
              </a:rPr>
              <a:t>Program must be tailored to the needs of the organization and target audience</a:t>
            </a:r>
          </a:p>
          <a:p>
            <a:pPr marL="342900" lvl="2" indent="-342900" eaLnBrk="1" fontAlgn="auto" hangingPunct="1">
              <a:lnSpc>
                <a:spcPct val="80000"/>
              </a:lnSpc>
              <a:spcAft>
                <a:spcPts val="600"/>
              </a:spcAft>
              <a:buClr>
                <a:schemeClr val="accent6">
                  <a:lumMod val="60000"/>
                  <a:lumOff val="40000"/>
                </a:schemeClr>
              </a:buClr>
              <a:buSzPct val="140000"/>
              <a:defRPr/>
            </a:pPr>
            <a:r>
              <a:rPr lang="en-US" sz="2400" dirty="0">
                <a:solidFill>
                  <a:schemeClr val="tx1">
                    <a:lumMod val="50000"/>
                    <a:lumOff val="50000"/>
                  </a:schemeClr>
                </a:solidFill>
                <a:latin typeface="+mn-lt"/>
                <a:ea typeface="ＭＳ Ｐゴシック" charset="0"/>
                <a:cs typeface="ＭＳ Ｐゴシック" charset="0"/>
              </a:rPr>
              <a:t>Must continually promote the security message to employees in a variety of ways</a:t>
            </a:r>
          </a:p>
          <a:p>
            <a:pPr marL="342900" lvl="2" indent="-342900" eaLnBrk="1" fontAlgn="auto" hangingPunct="1">
              <a:lnSpc>
                <a:spcPct val="80000"/>
              </a:lnSpc>
              <a:spcAft>
                <a:spcPts val="600"/>
              </a:spcAft>
              <a:buClr>
                <a:schemeClr val="accent6">
                  <a:lumMod val="60000"/>
                  <a:lumOff val="40000"/>
                </a:schemeClr>
              </a:buClr>
              <a:buSzPct val="140000"/>
              <a:defRPr/>
            </a:pPr>
            <a:r>
              <a:rPr lang="en-US" sz="2400" dirty="0">
                <a:solidFill>
                  <a:schemeClr val="tx1">
                    <a:lumMod val="50000"/>
                    <a:lumOff val="50000"/>
                  </a:schemeClr>
                </a:solidFill>
                <a:latin typeface="+mn-lt"/>
                <a:ea typeface="ＭＳ Ｐゴシック" charset="0"/>
                <a:cs typeface="ＭＳ Ｐゴシック" charset="0"/>
              </a:rPr>
              <a:t>Should provide a security awareness policy document to all employees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3"/>
          <p:cNvSpPr txBox="1">
            <a:spLocks noChangeArrowheads="1"/>
          </p:cNvSpPr>
          <p:nvPr/>
        </p:nvSpPr>
        <p:spPr bwMode="auto">
          <a:xfrm>
            <a:off x="381000" y="381000"/>
            <a:ext cx="8534400" cy="6172200"/>
          </a:xfrm>
          <a:prstGeom prst="rect">
            <a:avLst/>
          </a:prstGeom>
          <a:noFill/>
          <a:ln w="82550" cmpd="thickThin">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en-US" altLang="x-none" sz="1800" smtClean="0"/>
          </a:p>
        </p:txBody>
      </p:sp>
      <p:sp>
        <p:nvSpPr>
          <p:cNvPr id="5" name="Content Placeholder 2"/>
          <p:cNvSpPr txBox="1">
            <a:spLocks/>
          </p:cNvSpPr>
          <p:nvPr/>
        </p:nvSpPr>
        <p:spPr>
          <a:xfrm>
            <a:off x="609600" y="609600"/>
            <a:ext cx="7848600" cy="5867400"/>
          </a:xfrm>
          <a:prstGeom prst="rect">
            <a:avLst/>
          </a:prstGeom>
        </p:spPr>
        <p:txBody>
          <a:bodyPr>
            <a:norm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Clr>
                <a:schemeClr val="accent1"/>
              </a:buClr>
              <a:buSzPct val="90000"/>
              <a:buFont typeface="Wingdings" charset="2"/>
              <a:buNone/>
              <a:defRPr/>
            </a:pPr>
            <a:r>
              <a:rPr lang="en-US" altLang="x-none" b="1" dirty="0" smtClean="0">
                <a:solidFill>
                  <a:schemeClr val="accent6">
                    <a:lumMod val="40000"/>
                    <a:lumOff val="60000"/>
                  </a:schemeClr>
                </a:solidFill>
                <a:effectLst>
                  <a:outerShdw blurRad="38100" dist="38100" dir="2700000" algn="tl">
                    <a:srgbClr val="000000"/>
                  </a:outerShdw>
                </a:effectLst>
                <a:latin typeface="Corbel" charset="0"/>
              </a:rPr>
              <a:t>     </a:t>
            </a:r>
            <a:r>
              <a:rPr lang="en-US" altLang="x-none" dirty="0" smtClean="0">
                <a:solidFill>
                  <a:schemeClr val="accent6">
                    <a:lumMod val="40000"/>
                    <a:lumOff val="60000"/>
                  </a:schemeClr>
                </a:solidFill>
                <a:latin typeface="+mn-lt"/>
              </a:rPr>
              <a:t>NIST SP 800-100 ( </a:t>
            </a:r>
            <a:r>
              <a:rPr lang="en-US" altLang="x-none" i="1" dirty="0" smtClean="0">
                <a:solidFill>
                  <a:schemeClr val="accent6">
                    <a:lumMod val="40000"/>
                    <a:lumOff val="60000"/>
                  </a:schemeClr>
                </a:solidFill>
                <a:latin typeface="+mn-lt"/>
              </a:rPr>
              <a:t>Information Security Handbook: A Guide for Managers ) </a:t>
            </a:r>
            <a:r>
              <a:rPr lang="en-US" altLang="x-none" dirty="0" smtClean="0">
                <a:solidFill>
                  <a:schemeClr val="accent6">
                    <a:lumMod val="40000"/>
                    <a:lumOff val="60000"/>
                  </a:schemeClr>
                </a:solidFill>
                <a:latin typeface="+mn-lt"/>
              </a:rPr>
              <a:t>describes the content of awareness programs, in general terms, as follows:</a:t>
            </a:r>
          </a:p>
          <a:p>
            <a:pPr algn="just" eaLnBrk="1" hangingPunct="1">
              <a:spcBef>
                <a:spcPct val="20000"/>
              </a:spcBef>
              <a:buClr>
                <a:schemeClr val="accent1"/>
              </a:buClr>
              <a:buSzPct val="90000"/>
              <a:buFont typeface="Wingdings" charset="2"/>
              <a:buNone/>
              <a:defRPr/>
            </a:pPr>
            <a:endParaRPr lang="en-US" altLang="x-none" sz="2000" dirty="0" smtClean="0">
              <a:effectLst>
                <a:outerShdw blurRad="38100" dist="38100" dir="2700000" algn="tl">
                  <a:srgbClr val="000000"/>
                </a:outerShdw>
              </a:effectLst>
              <a:latin typeface="+mn-lt"/>
            </a:endParaRPr>
          </a:p>
          <a:p>
            <a:pPr eaLnBrk="1" hangingPunct="1">
              <a:buClr>
                <a:schemeClr val="accent1"/>
              </a:buClr>
              <a:buSzPct val="90000"/>
              <a:buFont typeface="Wingdings" charset="2"/>
              <a:buNone/>
              <a:defRPr/>
            </a:pPr>
            <a:r>
              <a:rPr lang="en-US" altLang="x-none" sz="2000" dirty="0" smtClean="0">
                <a:effectLst>
                  <a:outerShdw blurRad="38100" dist="38100" dir="2700000" algn="tl">
                    <a:srgbClr val="000000"/>
                  </a:outerShdw>
                </a:effectLst>
                <a:latin typeface="+mn-lt"/>
              </a:rPr>
              <a:t>       </a:t>
            </a:r>
            <a:r>
              <a:rPr lang="en-US" altLang="en-US" sz="2000" dirty="0" smtClean="0">
                <a:effectLst>
                  <a:outerShdw blurRad="38100" dist="38100" dir="2700000" algn="tl">
                    <a:srgbClr val="000000"/>
                  </a:outerShdw>
                </a:effectLst>
                <a:latin typeface="+mn-lt"/>
              </a:rPr>
              <a:t>“</a:t>
            </a:r>
            <a:r>
              <a:rPr lang="en-US" altLang="x-none" sz="2000" dirty="0" smtClean="0">
                <a:effectLst>
                  <a:outerShdw blurRad="38100" dist="38100" dir="2700000" algn="tl">
                    <a:srgbClr val="000000"/>
                  </a:outerShdw>
                </a:effectLst>
                <a:latin typeface="+mn-lt"/>
              </a:rPr>
              <a:t>Awareness tools are used to promote information security </a:t>
            </a:r>
          </a:p>
          <a:p>
            <a:pPr eaLnBrk="1" hangingPunct="1">
              <a:buClr>
                <a:schemeClr val="accent1"/>
              </a:buClr>
              <a:buSzPct val="90000"/>
              <a:buFont typeface="Wingdings" charset="2"/>
              <a:buNone/>
              <a:defRPr/>
            </a:pPr>
            <a:r>
              <a:rPr lang="en-US" altLang="x-none" sz="2000" dirty="0" smtClean="0">
                <a:effectLst>
                  <a:outerShdw blurRad="38100" dist="38100" dir="2700000" algn="tl">
                    <a:srgbClr val="000000"/>
                  </a:outerShdw>
                </a:effectLst>
                <a:latin typeface="+mn-lt"/>
              </a:rPr>
              <a:t>   	 and inform users of threats and vulnerabilities that impact </a:t>
            </a:r>
          </a:p>
          <a:p>
            <a:pPr eaLnBrk="1" hangingPunct="1">
              <a:buClr>
                <a:schemeClr val="accent1"/>
              </a:buClr>
              <a:buSzPct val="90000"/>
              <a:buFont typeface="Wingdings" charset="2"/>
              <a:buNone/>
              <a:defRPr/>
            </a:pPr>
            <a:r>
              <a:rPr lang="en-US" altLang="x-none" sz="2000" dirty="0" smtClean="0">
                <a:effectLst>
                  <a:outerShdw blurRad="38100" dist="38100" dir="2700000" algn="tl">
                    <a:srgbClr val="000000"/>
                  </a:outerShdw>
                </a:effectLst>
                <a:latin typeface="+mn-lt"/>
              </a:rPr>
              <a:t>	their division or department and personal work environment by explaining the </a:t>
            </a:r>
            <a:r>
              <a:rPr lang="en-US" altLang="x-none" sz="2000" i="1" dirty="0" smtClean="0">
                <a:effectLst>
                  <a:outerShdw blurRad="38100" dist="38100" dir="2700000" algn="tl">
                    <a:srgbClr val="000000"/>
                  </a:outerShdw>
                </a:effectLst>
                <a:latin typeface="+mn-lt"/>
              </a:rPr>
              <a:t>what</a:t>
            </a:r>
            <a:r>
              <a:rPr lang="en-US" altLang="x-none" sz="2000" dirty="0" smtClean="0">
                <a:effectLst>
                  <a:outerShdw blurRad="38100" dist="38100" dir="2700000" algn="tl">
                    <a:srgbClr val="000000"/>
                  </a:outerShdw>
                </a:effectLst>
                <a:latin typeface="+mn-lt"/>
              </a:rPr>
              <a:t> but not the </a:t>
            </a:r>
            <a:r>
              <a:rPr lang="en-US" altLang="x-none" sz="2000" i="1" dirty="0" smtClean="0">
                <a:effectLst>
                  <a:outerShdw blurRad="38100" dist="38100" dir="2700000" algn="tl">
                    <a:srgbClr val="000000"/>
                  </a:outerShdw>
                </a:effectLst>
                <a:latin typeface="+mn-lt"/>
              </a:rPr>
              <a:t>how</a:t>
            </a:r>
            <a:r>
              <a:rPr lang="en-US" altLang="x-none" sz="2000" dirty="0" smtClean="0">
                <a:effectLst>
                  <a:outerShdw blurRad="38100" dist="38100" dir="2700000" algn="tl">
                    <a:srgbClr val="000000"/>
                  </a:outerShdw>
                </a:effectLst>
                <a:latin typeface="+mn-lt"/>
              </a:rPr>
              <a:t> of security, and communicating what is and what is not allowed. Awareness not only communicates information security policies and procedures that need to be followed, but also provides the foundation for any sanctions and disciplinary actions imposed for noncompliance. Awareness is used to explain the rules of behavior for using an agency</a:t>
            </a:r>
            <a:r>
              <a:rPr lang="en-US" altLang="en-US" sz="2000" dirty="0" smtClean="0">
                <a:effectLst>
                  <a:outerShdw blurRad="38100" dist="38100" dir="2700000" algn="tl">
                    <a:srgbClr val="000000"/>
                  </a:outerShdw>
                </a:effectLst>
                <a:latin typeface="+mn-lt"/>
              </a:rPr>
              <a:t>’</a:t>
            </a:r>
            <a:r>
              <a:rPr lang="en-US" altLang="x-none" sz="2000" dirty="0" smtClean="0">
                <a:effectLst>
                  <a:outerShdw blurRad="38100" dist="38100" dir="2700000" algn="tl">
                    <a:srgbClr val="000000"/>
                  </a:outerShdw>
                </a:effectLst>
                <a:latin typeface="+mn-lt"/>
              </a:rPr>
              <a:t>s information systems and information and establishes a level of expectation on the acceptable use of the information and information systems.</a:t>
            </a:r>
            <a:r>
              <a:rPr lang="en-US" altLang="en-US" sz="2000" dirty="0" smtClean="0">
                <a:effectLst>
                  <a:outerShdw blurRad="38100" dist="38100" dir="2700000" algn="tl">
                    <a:srgbClr val="000000"/>
                  </a:outerShdw>
                </a:effectLst>
                <a:latin typeface="+mn-lt"/>
              </a:rPr>
              <a:t>”</a:t>
            </a:r>
            <a:endParaRPr lang="en-US" altLang="x-none" sz="2000" dirty="0" smtClean="0">
              <a:effectLst>
                <a:outerShdw blurRad="38100" dist="38100" dir="2700000" algn="tl">
                  <a:srgbClr val="000000"/>
                </a:outerShdw>
              </a:effectLst>
              <a:latin typeface="+mn-lt"/>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4473</TotalTime>
  <Words>7011</Words>
  <Application>Microsoft Office PowerPoint</Application>
  <PresentationFormat>On-screen Show (4:3)</PresentationFormat>
  <Paragraphs>936</Paragraphs>
  <Slides>29</Slides>
  <Notes>29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2" baseType="lpstr">
      <vt:lpstr>Arial</vt:lpstr>
      <vt:lpstr>ＭＳ Ｐゴシック</vt:lpstr>
      <vt:lpstr>Palatino Linotype</vt:lpstr>
      <vt:lpstr>Century Gothic</vt:lpstr>
      <vt:lpstr>Courier New</vt:lpstr>
      <vt:lpstr>Times New Roman</vt:lpstr>
      <vt:lpstr>Baskerville Bold Italic</vt:lpstr>
      <vt:lpstr>Wingdings</vt:lpstr>
      <vt:lpstr>Corbel</vt:lpstr>
      <vt:lpstr>Calibri</vt:lpstr>
      <vt:lpstr>Times</vt:lpstr>
      <vt:lpstr>Executive</vt:lpstr>
      <vt:lpstr>Microsoft Word Document</vt:lpstr>
      <vt:lpstr>PowerPoint Presentation</vt:lpstr>
      <vt:lpstr>Chapter 17</vt:lpstr>
      <vt:lpstr>Security Awareness, Training,  and Education</vt:lpstr>
      <vt:lpstr>Benefits to Organizations</vt:lpstr>
      <vt:lpstr>      Human Factors</vt:lpstr>
      <vt:lpstr>PowerPoint Presentation</vt:lpstr>
      <vt:lpstr>Table 17.1    Comparative Framework </vt:lpstr>
      <vt:lpstr>Awareness</vt:lpstr>
      <vt:lpstr>PowerPoint Presentation</vt:lpstr>
      <vt:lpstr>Training</vt:lpstr>
      <vt:lpstr>Education</vt:lpstr>
      <vt:lpstr>Employment Practices and Policies</vt:lpstr>
      <vt:lpstr>Security in the Hiring Process</vt:lpstr>
      <vt:lpstr>Employment Agreements</vt:lpstr>
      <vt:lpstr>During Employment</vt:lpstr>
      <vt:lpstr>Termination of Employment</vt:lpstr>
      <vt:lpstr>Email and Internet Use Policies</vt:lpstr>
      <vt:lpstr>Suggested Policies</vt:lpstr>
      <vt:lpstr>Security Incident Response </vt:lpstr>
      <vt:lpstr>Computer Security Incident Response Team (CSIRT)</vt:lpstr>
      <vt:lpstr>Security Incidents</vt:lpstr>
      <vt:lpstr>PowerPoint Presentation</vt:lpstr>
      <vt:lpstr>Detecting Incidents</vt:lpstr>
      <vt:lpstr>Triage Function</vt:lpstr>
      <vt:lpstr>Responding to Incidents</vt:lpstr>
      <vt:lpstr>PowerPoint Presentation</vt:lpstr>
      <vt:lpstr>Documenting Incidents</vt:lpstr>
      <vt:lpstr>Table 17.3     Examples of Possible Information Flow to  and from  the Incident Handling Service </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14 Lecture Overheads</dc:subject>
  <dc:creator>Dr Lawrie Brown</dc:creator>
  <cp:keywords/>
  <dc:description/>
  <cp:lastModifiedBy>Jacoby, Meghan M</cp:lastModifiedBy>
  <cp:revision>118</cp:revision>
  <cp:lastPrinted>2007-07-13T01:03:27Z</cp:lastPrinted>
  <dcterms:created xsi:type="dcterms:W3CDTF">2012-04-18T20:22:11Z</dcterms:created>
  <dcterms:modified xsi:type="dcterms:W3CDTF">2017-11-30T15:54:14Z</dcterms:modified>
  <cp:category/>
</cp:coreProperties>
</file>