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8" r:id="rId1"/>
  </p:sldMasterIdLst>
  <p:notesMasterIdLst>
    <p:notesMasterId r:id="rId46"/>
  </p:notesMasterIdLst>
  <p:sldIdLst>
    <p:sldId id="333" r:id="rId2"/>
    <p:sldId id="334" r:id="rId3"/>
    <p:sldId id="674" r:id="rId4"/>
    <p:sldId id="675" r:id="rId5"/>
    <p:sldId id="736" r:id="rId6"/>
    <p:sldId id="735" r:id="rId7"/>
    <p:sldId id="747" r:id="rId8"/>
    <p:sldId id="746" r:id="rId9"/>
    <p:sldId id="757" r:id="rId10"/>
    <p:sldId id="759" r:id="rId11"/>
    <p:sldId id="681" r:id="rId12"/>
    <p:sldId id="737" r:id="rId13"/>
    <p:sldId id="730" r:id="rId14"/>
    <p:sldId id="682" r:id="rId15"/>
    <p:sldId id="744" r:id="rId16"/>
    <p:sldId id="686" r:id="rId17"/>
    <p:sldId id="720" r:id="rId18"/>
    <p:sldId id="719" r:id="rId19"/>
    <p:sldId id="718" r:id="rId20"/>
    <p:sldId id="729" r:id="rId21"/>
    <p:sldId id="721" r:id="rId22"/>
    <p:sldId id="722" r:id="rId23"/>
    <p:sldId id="723" r:id="rId24"/>
    <p:sldId id="724" r:id="rId25"/>
    <p:sldId id="740" r:id="rId26"/>
    <p:sldId id="728" r:id="rId27"/>
    <p:sldId id="731" r:id="rId28"/>
    <p:sldId id="748" r:id="rId29"/>
    <p:sldId id="725" r:id="rId30"/>
    <p:sldId id="754" r:id="rId31"/>
    <p:sldId id="738" r:id="rId32"/>
    <p:sldId id="691" r:id="rId33"/>
    <p:sldId id="692" r:id="rId34"/>
    <p:sldId id="733" r:id="rId35"/>
    <p:sldId id="693" r:id="rId36"/>
    <p:sldId id="694" r:id="rId37"/>
    <p:sldId id="695" r:id="rId38"/>
    <p:sldId id="732" r:id="rId39"/>
    <p:sldId id="755" r:id="rId40"/>
    <p:sldId id="756" r:id="rId41"/>
    <p:sldId id="743" r:id="rId42"/>
    <p:sldId id="705" r:id="rId43"/>
    <p:sldId id="716" r:id="rId44"/>
    <p:sldId id="750" r:id="rId45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1636" autoAdjust="0"/>
  </p:normalViewPr>
  <p:slideViewPr>
    <p:cSldViewPr>
      <p:cViewPr>
        <p:scale>
          <a:sx n="80" d="100"/>
          <a:sy n="80" d="100"/>
        </p:scale>
        <p:origin x="161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261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 smtClean="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43132B69-9C71-4ECA-BDED-CC34D4C803B7}" type="datetimeFigureOut">
              <a:rPr lang="en-US"/>
              <a:pPr>
                <a:defRPr/>
              </a:pPr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CD0D88-AB5B-4A17-8D99-82907F637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142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34FB5F7-46A7-4FD2-B6B0-A9CE45A6ABBD}" type="slidenum">
              <a:rPr lang="en-US" altLang="he-IL" sz="1200"/>
              <a:pPr/>
              <a:t>7</a:t>
            </a:fld>
            <a:endParaRPr lang="en-US" altLang="he-IL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425" y="3221038"/>
            <a:ext cx="7905750" cy="305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he-IL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436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0BED05D-3109-4492-95B1-E56285C2E09A}" type="slidenum">
              <a:rPr lang="en-US" altLang="he-IL" sz="1200"/>
              <a:pPr/>
              <a:t>36</a:t>
            </a:fld>
            <a:endParaRPr lang="en-US" altLang="he-IL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425" y="3221038"/>
            <a:ext cx="7905750" cy="305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he-IL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713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704615A-EC77-4980-A90C-36669F74A4BD}" type="slidenum">
              <a:rPr lang="en-US" altLang="he-IL" sz="1200"/>
              <a:pPr/>
              <a:t>37</a:t>
            </a:fld>
            <a:endParaRPr lang="en-US" altLang="he-IL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425" y="3221038"/>
            <a:ext cx="7905750" cy="305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he-IL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23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pl-PL" dirty="0" smtClean="0"/>
              <a:t>max(c(1,2,NA,5))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l-PL" dirty="0" smtClean="0"/>
              <a:t>max(c(1,2,Inf,5))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l-PL" dirty="0" smtClean="0"/>
              <a:t>max(c(1,2,NA,5), na.rm = TRUE)</a:t>
            </a: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airquality</a:t>
            </a:r>
            <a:r>
              <a:rPr lang="en-US" dirty="0" smtClea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is.na(</a:t>
            </a:r>
            <a:r>
              <a:rPr lang="en-US" dirty="0" err="1" smtClean="0"/>
              <a:t>airquality$Ozone</a:t>
            </a:r>
            <a:r>
              <a:rPr lang="en-US" dirty="0" smtClea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which(!</a:t>
            </a:r>
            <a:r>
              <a:rPr lang="en-US" dirty="0" err="1" smtClean="0"/>
              <a:t>complete.cases</a:t>
            </a:r>
            <a:r>
              <a:rPr lang="en-US" dirty="0" smtClean="0"/>
              <a:t>(</a:t>
            </a:r>
            <a:r>
              <a:rPr lang="en-US" dirty="0" err="1" smtClean="0"/>
              <a:t>airquality</a:t>
            </a:r>
            <a:r>
              <a:rPr lang="en-US" dirty="0" smtClean="0"/>
              <a:t>))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which(is.na(</a:t>
            </a:r>
            <a:r>
              <a:rPr lang="en-US" dirty="0" err="1" smtClean="0"/>
              <a:t>airquality</a:t>
            </a:r>
            <a:r>
              <a:rPr lang="en-US" dirty="0" smtClean="0"/>
              <a:t>), </a:t>
            </a:r>
            <a:r>
              <a:rPr lang="en-US" dirty="0" err="1" smtClean="0"/>
              <a:t>arr.ind</a:t>
            </a:r>
            <a:r>
              <a:rPr lang="en-US" dirty="0" smtClean="0"/>
              <a:t> = TRUE)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D0D88-AB5B-4A17-8D99-82907F637556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499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AA89BEB-9AC6-4643-8C68-A5A45989969A}" type="slidenum">
              <a:rPr lang="en-US" altLang="he-IL" sz="1200"/>
              <a:pPr/>
              <a:t>14</a:t>
            </a:fld>
            <a:endParaRPr lang="en-US" altLang="he-IL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425" y="3221038"/>
            <a:ext cx="7905750" cy="305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he-IL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81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he-IL" smtClean="0">
                <a:latin typeface="Times" panose="02020603050405020304" pitchFamily="18" charset="0"/>
              </a:rPr>
              <a:t>Horizontal line in box is median (Q2)</a:t>
            </a:r>
          </a:p>
          <a:p>
            <a:r>
              <a:rPr lang="en-US" altLang="he-IL" smtClean="0">
                <a:latin typeface="Times" panose="02020603050405020304" pitchFamily="18" charset="0"/>
              </a:rPr>
              <a:t>Top and bottom of plot are always Q1 and Q3</a:t>
            </a:r>
          </a:p>
          <a:p>
            <a:r>
              <a:rPr lang="en-US" altLang="he-IL" smtClean="0">
                <a:latin typeface="Times" panose="02020603050405020304" pitchFamily="18" charset="0"/>
              </a:rPr>
              <a:t>Whiskers can mean several things: usually these are the minimum and maximum of all of the data</a:t>
            </a:r>
          </a:p>
          <a:p>
            <a:r>
              <a:rPr lang="en-US" altLang="he-IL" smtClean="0">
                <a:latin typeface="Times" panose="02020603050405020304" pitchFamily="18" charset="0"/>
              </a:rPr>
              <a:t>Values outside this range are pkptted as outliers (circles)</a:t>
            </a:r>
            <a:endParaRPr lang="he-IL" altLang="he-IL" smtClean="0">
              <a:latin typeface="Times" panose="02020603050405020304" pitchFamily="1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EA0BDC4-21D0-4A29-A71A-81BA68283A76}" type="slidenum">
              <a:rPr lang="en-US" altLang="he-IL" sz="1200"/>
              <a:pPr/>
              <a:t>16</a:t>
            </a:fld>
            <a:endParaRPr lang="en-US" altLang="he-IL" sz="1200"/>
          </a:p>
        </p:txBody>
      </p:sp>
    </p:spTree>
    <p:extLst>
      <p:ext uri="{BB962C8B-B14F-4D97-AF65-F5344CB8AC3E}">
        <p14:creationId xmlns:p14="http://schemas.microsoft.com/office/powerpoint/2010/main" val="415608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34FB5F7-46A7-4FD2-B6B0-A9CE45A6ABBD}" type="slidenum">
              <a:rPr lang="en-US" altLang="he-IL" sz="1200"/>
              <a:pPr/>
              <a:t>19</a:t>
            </a:fld>
            <a:endParaRPr lang="en-US" altLang="he-IL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425" y="3221038"/>
            <a:ext cx="7905750" cy="305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he-IL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430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36 42 100 28 17 12 9 4 1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D0D88-AB5B-4A17-8D99-82907F637556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399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D0D88-AB5B-4A17-8D99-82907F637556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964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C519743-4BE7-40F7-9CA0-EF0596F39316}" type="slidenum">
              <a:rPr lang="en-US" altLang="he-IL" sz="1200"/>
              <a:pPr/>
              <a:t>33</a:t>
            </a:fld>
            <a:endParaRPr lang="en-US" altLang="he-IL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425" y="3221038"/>
            <a:ext cx="7905750" cy="305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he-IL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52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04F7388-3D76-495E-97EC-5840CF32C565}" type="slidenum">
              <a:rPr lang="en-US" altLang="he-IL" sz="1200"/>
              <a:pPr/>
              <a:t>35</a:t>
            </a:fld>
            <a:endParaRPr lang="en-US" altLang="he-IL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425" y="3221038"/>
            <a:ext cx="7905750" cy="305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he-IL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54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969599-B8A2-42AD-9F29-B44667E0D18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4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EB5FB0-247E-41F9-AD87-1041688E9A8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83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853D80-2348-4BF9-8718-8C6A7E1A588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58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ACD65-5B8C-4EFC-95A4-3CDADBE66BB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D96950-646D-4C61-ACE5-9A561975C4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94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817DE-4078-426E-8023-E58F7BCC94A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0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48DB39-9739-41D9-9A51-65F7915A600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23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825004-FA77-47E3-85C0-5B6542999D9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06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DE0C64-D267-4B20-BB48-C0CDB2F43CE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94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C0ABD-B1B2-4B74-85E6-DDA35015872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00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3B81-7573-4E26-A52A-566EBCC79C8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26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D114D-8AF6-4C16-9D37-38B8F7A7266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43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8D5359-C19D-4270-B2D7-8642F5C1B16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85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AF4E2B-2192-4B67-91D2-F4302F18905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84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CPSC 375</a:t>
            </a:r>
            <a:br>
              <a:rPr lang="en-US" dirty="0" smtClean="0"/>
            </a:br>
            <a:r>
              <a:rPr lang="en-US" dirty="0"/>
              <a:t>Introduction to Data Science and Big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Anand </a:t>
            </a:r>
            <a:r>
              <a:rPr lang="en-US" dirty="0" err="1" smtClean="0"/>
              <a:t>Panangadan</a:t>
            </a:r>
            <a:endParaRPr lang="en-US" dirty="0" smtClean="0"/>
          </a:p>
          <a:p>
            <a:r>
              <a:rPr lang="en-US" dirty="0" smtClean="0"/>
              <a:t>apanangadan@fullerton.edu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7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he-IL" dirty="0" smtClean="0"/>
              <a:t>Numerical vs Categorical Variables</a:t>
            </a:r>
            <a:endParaRPr lang="en-US" altLang="he-IL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he-IL" sz="2400" dirty="0" smtClean="0"/>
              <a:t>Numerical variables</a:t>
            </a:r>
            <a:endParaRPr lang="en-US" altLang="he-IL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he-IL" sz="2000" dirty="0" smtClean="0"/>
              <a:t>Values can be </a:t>
            </a:r>
            <a:r>
              <a:rPr lang="en-US" altLang="he-IL" sz="2000" dirty="0" smtClean="0">
                <a:solidFill>
                  <a:srgbClr val="C00000"/>
                </a:solidFill>
              </a:rPr>
              <a:t>ordered</a:t>
            </a:r>
            <a:r>
              <a:rPr lang="en-US" altLang="he-IL" sz="2000" dirty="0" smtClean="0"/>
              <a:t>, i.e</a:t>
            </a:r>
            <a:r>
              <a:rPr lang="en-US" altLang="he-IL" sz="2000" dirty="0" smtClean="0"/>
              <a:t>., there is a natural ordering between the values</a:t>
            </a:r>
            <a:endParaRPr lang="en-US" altLang="he-IL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he-IL" sz="2000" dirty="0" smtClean="0"/>
              <a:t>E.g., Age (younger/old), Weight (lighter/heavier)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2000" dirty="0" smtClean="0"/>
              <a:t>Can calculate averages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2000" dirty="0" smtClean="0"/>
              <a:t>Also called </a:t>
            </a:r>
            <a:r>
              <a:rPr lang="en-US" altLang="he-IL" sz="2000" dirty="0" smtClean="0">
                <a:solidFill>
                  <a:srgbClr val="C00000"/>
                </a:solidFill>
              </a:rPr>
              <a:t>Ordinal</a:t>
            </a:r>
            <a:r>
              <a:rPr lang="en-US" altLang="he-IL" sz="2000" dirty="0" smtClean="0"/>
              <a:t> variables</a:t>
            </a:r>
            <a:endParaRPr lang="en-US" altLang="he-IL" sz="2000" dirty="0" smtClean="0"/>
          </a:p>
          <a:p>
            <a:pPr>
              <a:lnSpc>
                <a:spcPct val="90000"/>
              </a:lnSpc>
            </a:pPr>
            <a:r>
              <a:rPr lang="en-US" altLang="he-IL" sz="2400" dirty="0" smtClean="0"/>
              <a:t>Categorical variables</a:t>
            </a:r>
            <a:endParaRPr lang="en-US" altLang="he-IL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he-IL" sz="2000" dirty="0" smtClean="0"/>
              <a:t>There is no natural ordering between the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2000" dirty="0" smtClean="0"/>
              <a:t>E.g., Marital status: </a:t>
            </a:r>
            <a:r>
              <a:rPr lang="en-US" altLang="he-IL" sz="2000" i="1" dirty="0" smtClean="0"/>
              <a:t>Single</a:t>
            </a:r>
            <a:r>
              <a:rPr lang="en-US" altLang="he-IL" sz="2000" dirty="0" smtClean="0"/>
              <a:t>, </a:t>
            </a:r>
            <a:r>
              <a:rPr lang="en-US" altLang="he-IL" sz="2000" i="1" dirty="0" smtClean="0"/>
              <a:t>Married</a:t>
            </a:r>
            <a:r>
              <a:rPr lang="en-US" altLang="he-IL" sz="2000" dirty="0" smtClean="0"/>
              <a:t>, </a:t>
            </a:r>
            <a:r>
              <a:rPr lang="en-US" altLang="he-IL" sz="2000" i="1" dirty="0" smtClean="0"/>
              <a:t>Divorced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2000" dirty="0" smtClean="0"/>
              <a:t>E.g., Color: </a:t>
            </a:r>
            <a:r>
              <a:rPr lang="en-US" altLang="he-IL" sz="2000" i="1" dirty="0" smtClean="0"/>
              <a:t>red</a:t>
            </a:r>
            <a:r>
              <a:rPr lang="en-US" altLang="he-IL" sz="2000" dirty="0" smtClean="0"/>
              <a:t>, </a:t>
            </a:r>
            <a:r>
              <a:rPr lang="en-US" altLang="he-IL" sz="2000" i="1" dirty="0" smtClean="0"/>
              <a:t>blue</a:t>
            </a:r>
            <a:r>
              <a:rPr lang="en-US" altLang="he-IL" sz="2000" dirty="0" smtClean="0"/>
              <a:t>, </a:t>
            </a:r>
            <a:r>
              <a:rPr lang="en-US" altLang="he-IL" sz="2000" i="1" dirty="0" smtClean="0"/>
              <a:t>green</a:t>
            </a:r>
            <a:r>
              <a:rPr lang="en-US" altLang="he-IL" sz="2000" dirty="0" smtClean="0"/>
              <a:t>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2000" dirty="0" smtClean="0"/>
              <a:t>E.g</a:t>
            </a:r>
            <a:r>
              <a:rPr lang="en-US" altLang="he-IL" sz="2000" dirty="0" smtClean="0"/>
              <a:t>., Species: </a:t>
            </a:r>
            <a:r>
              <a:rPr lang="en-US" altLang="he-IL" sz="2000" dirty="0" err="1" smtClean="0"/>
              <a:t>iris$Species</a:t>
            </a:r>
            <a:r>
              <a:rPr lang="en-US" altLang="he-IL" sz="2000" dirty="0" smtClean="0"/>
              <a:t>: </a:t>
            </a:r>
            <a:r>
              <a:rPr lang="en-US" altLang="he-IL" sz="2000" i="1" dirty="0" err="1" smtClean="0"/>
              <a:t>setosa</a:t>
            </a:r>
            <a:r>
              <a:rPr lang="en-US" altLang="he-IL" sz="2000" dirty="0" smtClean="0"/>
              <a:t>, </a:t>
            </a:r>
            <a:r>
              <a:rPr lang="en-US" altLang="he-IL" sz="2000" i="1" dirty="0" smtClean="0"/>
              <a:t>versicolor</a:t>
            </a:r>
            <a:r>
              <a:rPr lang="en-US" altLang="he-IL" sz="2000" dirty="0" smtClean="0"/>
              <a:t>, </a:t>
            </a:r>
            <a:r>
              <a:rPr lang="en-US" altLang="he-IL" sz="2000" i="1" dirty="0" err="1" smtClean="0"/>
              <a:t>virginica</a:t>
            </a:r>
            <a:endParaRPr lang="en-US" altLang="he-IL" sz="2000" i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he-IL" sz="2000" dirty="0" smtClean="0"/>
              <a:t>Cannot called averages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2000" dirty="0" smtClean="0"/>
              <a:t>Also called </a:t>
            </a:r>
            <a:r>
              <a:rPr lang="en-US" altLang="he-IL" sz="2000" dirty="0" smtClean="0">
                <a:solidFill>
                  <a:srgbClr val="C00000"/>
                </a:solidFill>
              </a:rPr>
              <a:t>Nominal</a:t>
            </a:r>
            <a:r>
              <a:rPr lang="en-US" altLang="he-IL" sz="2000" dirty="0" smtClean="0"/>
              <a:t> variables</a:t>
            </a:r>
            <a:endParaRPr lang="en-US" altLang="he-IL" sz="2000" dirty="0" smtClean="0"/>
          </a:p>
        </p:txBody>
      </p:sp>
      <p:sp>
        <p:nvSpPr>
          <p:cNvPr id="8196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61FE81-EB1C-4223-AFAB-BC667946F539}" type="slidenum">
              <a:rPr lang="en-US" altLang="he-IL" sz="1400"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he-IL" sz="14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8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mtClean="0"/>
              <a:t>Single Variable Visualization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he-IL" sz="2400" dirty="0" smtClean="0"/>
              <a:t>Numerical </a:t>
            </a:r>
            <a:r>
              <a:rPr lang="en-US" altLang="he-IL" sz="2400" dirty="0" smtClean="0"/>
              <a:t>variable: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2000" dirty="0" smtClean="0"/>
              <a:t>Histogram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2000" dirty="0" smtClean="0"/>
              <a:t>Box plot</a:t>
            </a:r>
          </a:p>
          <a:p>
            <a:pPr>
              <a:lnSpc>
                <a:spcPct val="90000"/>
              </a:lnSpc>
            </a:pPr>
            <a:r>
              <a:rPr lang="en-US" altLang="he-IL" sz="2400" dirty="0" smtClean="0"/>
              <a:t>Categorical variable:</a:t>
            </a:r>
            <a:endParaRPr lang="en-US" altLang="he-IL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he-IL" sz="2000" dirty="0" smtClean="0"/>
              <a:t>Bar graph</a:t>
            </a:r>
          </a:p>
        </p:txBody>
      </p:sp>
      <p:sp>
        <p:nvSpPr>
          <p:cNvPr id="8196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61FE81-EB1C-4223-AFAB-BC667946F539}" type="slidenum">
              <a:rPr lang="en-US" altLang="he-IL" sz="1400"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he-IL" sz="14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5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mtClean="0"/>
              <a:t>Single Variable Visualization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49363"/>
            <a:ext cx="7772400" cy="1676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he-IL" sz="2400" dirty="0" smtClean="0"/>
              <a:t>Histogram: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2000" dirty="0" smtClean="0"/>
              <a:t>Shows center, variability, skewness, modality, outliers, or strange patterns.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2000" dirty="0" smtClean="0"/>
              <a:t>Bin width and position matter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2000" dirty="0" smtClean="0"/>
              <a:t>Beware of real zeros</a:t>
            </a:r>
          </a:p>
        </p:txBody>
      </p:sp>
      <p:sp>
        <p:nvSpPr>
          <p:cNvPr id="8196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61FE81-EB1C-4223-AFAB-BC667946F539}" type="slidenum">
              <a:rPr lang="en-US" altLang="he-IL" sz="1400"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he-IL" sz="1400">
              <a:latin typeface="Times" panose="02020603050405020304" pitchFamily="18" charset="0"/>
            </a:endParaRPr>
          </a:p>
        </p:txBody>
      </p:sp>
      <p:pic>
        <p:nvPicPr>
          <p:cNvPr id="8197" name="Picture 6" descr="Histogram with wide bins" title="Histogram with wide bi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3352800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7" descr="Histogram with medium wide bins" title="Histogram with medium wide bi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76600"/>
            <a:ext cx="34036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8" descr="Histogram with narrow bins" title="Histogram with narrow bi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3352800"/>
            <a:ext cx="3219450" cy="257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9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airquality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(x=Ozone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43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mtClean="0"/>
              <a:t>Issues with Histograms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327525"/>
          </a:xfrm>
        </p:spPr>
        <p:txBody>
          <a:bodyPr/>
          <a:lstStyle/>
          <a:p>
            <a:pPr eaLnBrk="1" hangingPunct="1"/>
            <a:r>
              <a:rPr lang="en-US" altLang="he-IL" sz="2400" dirty="0" smtClean="0"/>
              <a:t>For small data sets, histograms can be misleading.  </a:t>
            </a:r>
          </a:p>
          <a:p>
            <a:pPr lvl="1" eaLnBrk="1" hangingPunct="1"/>
            <a:r>
              <a:rPr lang="en-US" altLang="he-IL" sz="2000" dirty="0" smtClean="0"/>
              <a:t>Small changes in the data, bins, or anchor can deceive</a:t>
            </a:r>
          </a:p>
          <a:p>
            <a:pPr eaLnBrk="1" hangingPunct="1"/>
            <a:endParaRPr lang="en-US" altLang="he-IL" sz="2400" dirty="0" smtClean="0"/>
          </a:p>
          <a:p>
            <a:pPr eaLnBrk="1" hangingPunct="1"/>
            <a:r>
              <a:rPr lang="en-US" altLang="he-IL" sz="2400" dirty="0" smtClean="0"/>
              <a:t>For large data sets, histograms can be quite effective at illustrating general properties of the distribution.</a:t>
            </a:r>
          </a:p>
          <a:p>
            <a:pPr eaLnBrk="1" hangingPunct="1"/>
            <a:endParaRPr lang="en-US" altLang="he-IL" sz="2400" dirty="0" smtClean="0"/>
          </a:p>
          <a:p>
            <a:pPr eaLnBrk="1" hangingPunct="1"/>
            <a:r>
              <a:rPr lang="en-US" altLang="he-IL" sz="2400" dirty="0" smtClean="0"/>
              <a:t>Histograms </a:t>
            </a:r>
            <a:r>
              <a:rPr lang="en-US" altLang="he-IL" sz="2400" dirty="0" smtClean="0"/>
              <a:t>only </a:t>
            </a:r>
            <a:r>
              <a:rPr lang="en-US" altLang="he-IL" sz="2400" dirty="0" smtClean="0"/>
              <a:t>work with </a:t>
            </a:r>
            <a:r>
              <a:rPr lang="en-US" altLang="he-IL" sz="2400" dirty="0" smtClean="0"/>
              <a:t>one </a:t>
            </a:r>
            <a:r>
              <a:rPr lang="en-US" altLang="he-IL" sz="2400" dirty="0" smtClean="0"/>
              <a:t>variable at a time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FCEEBA-6977-4B35-826A-720A7AA19E3B}" type="slidenum">
              <a:rPr lang="en-US" altLang="he-IL" sz="1400"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he-IL" sz="14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9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Consider the data </a:t>
            </a:r>
            <a:r>
              <a:rPr lang="en-US" dirty="0" smtClean="0">
                <a:solidFill>
                  <a:srgbClr val="C00000"/>
                </a:solidFill>
              </a:rPr>
              <a:t>iris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Create a histogram of </a:t>
            </a:r>
            <a:r>
              <a:rPr lang="en-US" dirty="0" err="1" smtClean="0"/>
              <a:t>Petal.Length</a:t>
            </a:r>
            <a:r>
              <a:rPr lang="en-US" dirty="0" smtClean="0"/>
              <a:t>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Try different values of </a:t>
            </a:r>
            <a:r>
              <a:rPr lang="en-US" dirty="0" err="1" smtClean="0"/>
              <a:t>binwidth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Save final plot as a PNG file and add it to your Google Doc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1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mtClean="0"/>
              <a:t>Boxplots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3886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e-IL" sz="2000" dirty="0" smtClean="0"/>
              <a:t>Shows a lot of information about a variable in one plot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1800" dirty="0" smtClean="0"/>
              <a:t>Median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1800" dirty="0" smtClean="0"/>
              <a:t>Inter-quartile range (IQR)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1800" dirty="0" smtClean="0"/>
              <a:t>Outliers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1800" dirty="0" smtClean="0"/>
              <a:t>Range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1800" dirty="0" smtClean="0"/>
              <a:t>Skewness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e-IL" sz="2000" dirty="0" smtClean="0"/>
              <a:t>Negatives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1800" dirty="0" err="1" smtClean="0"/>
              <a:t>Overplotting</a:t>
            </a:r>
            <a:r>
              <a:rPr lang="en-US" altLang="he-IL" sz="18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1800" dirty="0" smtClean="0"/>
              <a:t>Hard to tell </a:t>
            </a:r>
            <a:r>
              <a:rPr lang="en-US" altLang="he-IL" sz="1800" dirty="0" smtClean="0"/>
              <a:t>shape of distribution</a:t>
            </a:r>
            <a:endParaRPr lang="en-US" altLang="he-IL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he-IL" sz="1800" dirty="0" smtClean="0"/>
              <a:t>no standard implementation in software (many options for whiskers, outliers)</a:t>
            </a:r>
          </a:p>
          <a:p>
            <a:pPr lvl="1" eaLnBrk="1" hangingPunct="1">
              <a:lnSpc>
                <a:spcPct val="90000"/>
              </a:lnSpc>
            </a:pPr>
            <a:endParaRPr lang="en-US" altLang="he-IL" sz="1800" dirty="0" smtClean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9D2B62-76F5-4398-937A-CA8B095E801F}" type="slidenum">
              <a:rPr lang="en-US" altLang="he-IL" sz="1400"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he-IL" sz="1400">
              <a:latin typeface="Times" panose="02020603050405020304" pitchFamily="18" charset="0"/>
            </a:endParaRPr>
          </a:p>
        </p:txBody>
      </p:sp>
      <p:pic>
        <p:nvPicPr>
          <p:cNvPr id="13317" name="Picture 3" descr="A box plot" title="A box 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550" y="1219200"/>
            <a:ext cx="39862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109187" y="2971800"/>
            <a:ext cx="10358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“Hinges”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>
          <a:xfrm flipH="1" flipV="1">
            <a:off x="7620001" y="3048000"/>
            <a:ext cx="489186" cy="10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1"/>
          </p:cNvCxnSpPr>
          <p:nvPr/>
        </p:nvCxnSpPr>
        <p:spPr>
          <a:xfrm flipH="1">
            <a:off x="7620001" y="3156466"/>
            <a:ext cx="489186" cy="45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52654" y="3214697"/>
            <a:ext cx="125386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“Whiskers”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5406523" y="2354267"/>
            <a:ext cx="1299077" cy="1045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</p:cNvCxnSpPr>
          <p:nvPr/>
        </p:nvCxnSpPr>
        <p:spPr>
          <a:xfrm>
            <a:off x="5406523" y="3399363"/>
            <a:ext cx="1299077" cy="86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72000" y="4938477"/>
            <a:ext cx="92845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 flipV="1">
            <a:off x="5500459" y="4572000"/>
            <a:ext cx="1487479" cy="55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5500459" y="5123143"/>
            <a:ext cx="1487479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3"/>
          </p:cNvCxnSpPr>
          <p:nvPr/>
        </p:nvCxnSpPr>
        <p:spPr>
          <a:xfrm flipV="1">
            <a:off x="5500459" y="4753811"/>
            <a:ext cx="1487479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boxplot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graphical display of the </a:t>
            </a:r>
            <a:r>
              <a:rPr lang="en-US" b="1" dirty="0"/>
              <a:t>five-number </a:t>
            </a:r>
            <a:r>
              <a:rPr lang="en-US" b="1" dirty="0" smtClean="0"/>
              <a:t>summary</a:t>
            </a:r>
            <a:endParaRPr lang="en-US" b="1" dirty="0"/>
          </a:p>
          <a:p>
            <a:pPr marL="342900" indent="-342900"/>
            <a:endParaRPr lang="en-US" b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dirty="0"/>
              <a:t>Boxplots</a:t>
            </a:r>
          </a:p>
        </p:txBody>
      </p:sp>
    </p:spTree>
    <p:extLst>
      <p:ext uri="{BB962C8B-B14F-4D97-AF65-F5344CB8AC3E}">
        <p14:creationId xmlns:p14="http://schemas.microsoft.com/office/powerpoint/2010/main" val="188219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17638"/>
            <a:ext cx="4482353" cy="3877815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 smtClean="0"/>
              <a:t>Median (50% value)</a:t>
            </a:r>
          </a:p>
          <a:p>
            <a:pPr marL="342900" indent="-342900"/>
            <a:r>
              <a:rPr lang="en-US" dirty="0" smtClean="0"/>
              <a:t>Quartiles</a:t>
            </a:r>
          </a:p>
          <a:p>
            <a:pPr lvl="1" indent="-342900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and 3</a:t>
            </a:r>
            <a:r>
              <a:rPr lang="en-US" baseline="30000" dirty="0" smtClean="0"/>
              <a:t>rd</a:t>
            </a:r>
            <a:r>
              <a:rPr lang="en-US" dirty="0" smtClean="0"/>
              <a:t> quartiles: 25% and 75% values</a:t>
            </a:r>
          </a:p>
          <a:p>
            <a:pPr marL="342900" indent="-342900"/>
            <a:r>
              <a:rPr lang="en-US" dirty="0" smtClean="0"/>
              <a:t>Extremes: maximum </a:t>
            </a:r>
            <a:r>
              <a:rPr lang="en-US" dirty="0"/>
              <a:t>and </a:t>
            </a:r>
            <a:r>
              <a:rPr lang="en-US" dirty="0" smtClean="0"/>
              <a:t>minimum</a:t>
            </a:r>
            <a:r>
              <a:rPr lang="en-US" dirty="0"/>
              <a:t> </a:t>
            </a:r>
            <a:r>
              <a:rPr lang="en-US" dirty="0" smtClean="0"/>
              <a:t>of the expected </a:t>
            </a:r>
            <a:r>
              <a:rPr lang="en-US" dirty="0" smtClean="0">
                <a:solidFill>
                  <a:srgbClr val="FF0000"/>
                </a:solidFill>
              </a:rPr>
              <a:t>valid</a:t>
            </a:r>
            <a:r>
              <a:rPr lang="en-US" dirty="0" smtClean="0"/>
              <a:t> points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dirty="0"/>
              <a:t>Five-Number Summary</a:t>
            </a:r>
          </a:p>
        </p:txBody>
      </p:sp>
      <p:graphicFrame>
        <p:nvGraphicFramePr>
          <p:cNvPr id="4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645975"/>
              </p:ext>
            </p:extLst>
          </p:nvPr>
        </p:nvGraphicFramePr>
        <p:xfrm>
          <a:off x="5562600" y="1674506"/>
          <a:ext cx="3048000" cy="365760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11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Statistic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11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extLst>
                  <a:ext uri="{0D108BD9-81ED-4DB2-BD59-A6C34878D82A}">
                    <a16:rowId xmlns:a16="http://schemas.microsoft.com/office/drawing/2014/main" val="417597871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11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Max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11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8.67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11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Q3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11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2.93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11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Median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11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1.90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11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Q1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11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1.15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11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Min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11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0.20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7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 smtClean="0"/>
              <a:t>Skewness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295400"/>
            <a:ext cx="7772400" cy="4724400"/>
          </a:xfrm>
        </p:spPr>
        <p:txBody>
          <a:bodyPr>
            <a:normAutofit/>
          </a:bodyPr>
          <a:lstStyle/>
          <a:p>
            <a:pPr lvl="2" eaLnBrk="1" hangingPunct="1">
              <a:lnSpc>
                <a:spcPct val="90000"/>
              </a:lnSpc>
            </a:pPr>
            <a:endParaRPr lang="en-US" altLang="he-IL" sz="1800" dirty="0">
              <a:sym typeface="Symbol" panose="05050102010706020507" pitchFamily="18" charset="2"/>
            </a:endParaRPr>
          </a:p>
          <a:p>
            <a:pPr marL="914400" lvl="2" indent="0" eaLnBrk="1" hangingPunct="1">
              <a:lnSpc>
                <a:spcPct val="90000"/>
              </a:lnSpc>
              <a:buNone/>
            </a:pPr>
            <a:endParaRPr lang="en-US" altLang="he-IL" sz="1800" dirty="0">
              <a:sym typeface="Symbol" panose="05050102010706020507" pitchFamily="18" charset="2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he-IL" sz="1800" dirty="0" smtClean="0">
              <a:sym typeface="Symbol" panose="05050102010706020507" pitchFamily="18" charset="2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he-IL" sz="1800" dirty="0">
              <a:sym typeface="Symbol" panose="05050102010706020507" pitchFamily="18" charset="2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he-IL" sz="1800" dirty="0" smtClean="0">
              <a:sym typeface="Symbol" panose="05050102010706020507" pitchFamily="18" charset="2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he-IL" sz="1800" dirty="0">
              <a:sym typeface="Symbol" panose="05050102010706020507" pitchFamily="18" charset="2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he-IL" sz="1800" dirty="0" smtClean="0">
              <a:sym typeface="Symbol" panose="05050102010706020507" pitchFamily="18" charset="2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he-IL" sz="1800" dirty="0">
              <a:sym typeface="Symbol" panose="05050102010706020507" pitchFamily="18" charset="2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he-IL" sz="1800" dirty="0" smtClean="0">
              <a:sym typeface="Symbol" panose="05050102010706020507" pitchFamily="18" charset="2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he-IL" sz="1800" dirty="0">
              <a:sym typeface="Symbol" panose="05050102010706020507" pitchFamily="18" charset="2"/>
            </a:endParaRPr>
          </a:p>
          <a:p>
            <a:pPr marL="914400" lvl="2" indent="0" eaLnBrk="1" hangingPunct="1">
              <a:lnSpc>
                <a:spcPct val="90000"/>
              </a:lnSpc>
              <a:buNone/>
            </a:pPr>
            <a:endParaRPr lang="en-US" altLang="he-IL" sz="1800" dirty="0" smtClean="0">
              <a:sym typeface="Symbol" panose="05050102010706020507" pitchFamily="18" charset="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he-IL" sz="1800" dirty="0" smtClean="0">
              <a:sym typeface="Symbol" panose="05050102010706020507" pitchFamily="18" charset="2"/>
            </a:endParaRP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2E33F8-9989-4979-9094-52BAC627F432}" type="slidenum">
              <a:rPr lang="en-US" altLang="he-IL" sz="1400"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he-IL" sz="1400">
              <a:latin typeface="Times" panose="02020603050405020304" pitchFamily="18" charset="0"/>
            </a:endParaRPr>
          </a:p>
        </p:txBody>
      </p:sp>
      <p:pic>
        <p:nvPicPr>
          <p:cNvPr id="3" name="Picture 2" descr="symmetric, skewed right, skewed left" title="Three histograms showing skew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63" y="2133600"/>
            <a:ext cx="71723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What </a:t>
            </a:r>
            <a:r>
              <a:rPr lang="en-US" dirty="0" smtClean="0"/>
              <a:t>we </a:t>
            </a:r>
            <a:r>
              <a:rPr lang="en-US" dirty="0"/>
              <a:t>w</a:t>
            </a:r>
            <a:r>
              <a:rPr lang="en-US" dirty="0" smtClean="0"/>
              <a:t>ill cover today</a:t>
            </a:r>
            <a:endParaRPr lang="en-US" dirty="0"/>
          </a:p>
        </p:txBody>
      </p:sp>
      <p:sp>
        <p:nvSpPr>
          <p:cNvPr id="25609" name="Rectangle 9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Exploratory Data Analysis</a:t>
            </a:r>
          </a:p>
          <a:p>
            <a:pPr lvl="1">
              <a:defRPr/>
            </a:pPr>
            <a:r>
              <a:rPr lang="en-US" dirty="0" smtClean="0"/>
              <a:t>In R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8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69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en-US" smtClean="0">
                <a:latin typeface="Helvetica Neue Light" charset="0"/>
              </a:rPr>
              <a:t>Identifying Outliers</a:t>
            </a:r>
          </a:p>
        </p:txBody>
      </p:sp>
      <p:sp>
        <p:nvSpPr>
          <p:cNvPr id="23555" name="TextBox 7"/>
          <p:cNvSpPr txBox="1">
            <a:spLocks noChangeArrowheads="1"/>
          </p:cNvSpPr>
          <p:nvPr/>
        </p:nvSpPr>
        <p:spPr bwMode="auto">
          <a:xfrm>
            <a:off x="457200" y="981075"/>
            <a:ext cx="78184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elvetica Neue" charset="0"/>
                <a:ea typeface="MS PGothic" panose="020B0600070205080204" pitchFamily="34" charset="-128"/>
                <a:cs typeface="Helvetica Neue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Helvetica Neue" charset="0"/>
                <a:ea typeface="MS PGothic" panose="020B0600070205080204" pitchFamily="34" charset="-128"/>
                <a:cs typeface="Helvetica Neue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elvetica Neue" charset="0"/>
                <a:ea typeface="MS PGothic" panose="020B0600070205080204" pitchFamily="34" charset="-128"/>
                <a:cs typeface="Helvetica Neue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Helvetica Neue" charset="0"/>
                <a:ea typeface="MS PGothic" panose="020B0600070205080204" pitchFamily="34" charset="-128"/>
                <a:cs typeface="Helvetica Neue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Helvetica Neue" charset="0"/>
                <a:ea typeface="MS PGothic" panose="020B0600070205080204" pitchFamily="34" charset="-128"/>
                <a:cs typeface="Helvetica Neu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Helvetica Neue" charset="0"/>
                <a:ea typeface="MS PGothic" panose="020B0600070205080204" pitchFamily="34" charset="-128"/>
                <a:cs typeface="Helvetica Neu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Helvetica Neue" charset="0"/>
                <a:ea typeface="MS PGothic" panose="020B0600070205080204" pitchFamily="34" charset="-128"/>
                <a:cs typeface="Helvetica Neu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Helvetica Neue" charset="0"/>
                <a:ea typeface="MS PGothic" panose="020B0600070205080204" pitchFamily="34" charset="-128"/>
                <a:cs typeface="Helvetica Neu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Helvetica Neue" charset="0"/>
                <a:ea typeface="MS PGothic" panose="020B0600070205080204" pitchFamily="34" charset="-128"/>
                <a:cs typeface="Helvetica Neu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In addition to serving as a measure of spread, the interquartile range (</a:t>
            </a:r>
            <a:r>
              <a:rPr lang="en-US" altLang="en-US" sz="2000" i="1" dirty="0">
                <a:latin typeface="Arial" panose="020B0604020202020204" pitchFamily="34" charset="0"/>
              </a:rPr>
              <a:t>IQR</a:t>
            </a:r>
            <a:r>
              <a:rPr lang="en-US" altLang="en-US" sz="2000" dirty="0">
                <a:latin typeface="Arial" panose="020B0604020202020204" pitchFamily="34" charset="0"/>
              </a:rPr>
              <a:t>) is used as part of a rule of thumb for identifying outliers.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9300" y="2032000"/>
            <a:ext cx="7400925" cy="1016000"/>
          </a:xfrm>
          <a:prstGeom prst="rect">
            <a:avLst/>
          </a:prstGeom>
          <a:solidFill>
            <a:srgbClr val="D7E9C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rgbClr val="800000"/>
                </a:solidFill>
              </a:rPr>
              <a:t>The 1.5 x</a:t>
            </a:r>
            <a:r>
              <a:rPr lang="en-US" sz="2000" b="1" i="1" dirty="0" smtClean="0">
                <a:solidFill>
                  <a:srgbClr val="800000"/>
                </a:solidFill>
              </a:rPr>
              <a:t> IQR </a:t>
            </a:r>
            <a:r>
              <a:rPr lang="en-US" sz="2000" b="1" dirty="0" smtClean="0">
                <a:solidFill>
                  <a:srgbClr val="800000"/>
                </a:solidFill>
              </a:rPr>
              <a:t>Rule for Outliers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sz="2000" dirty="0" smtClean="0"/>
              <a:t>Call an observation an outlier if it falls more than 1.5 x </a:t>
            </a:r>
            <a:r>
              <a:rPr lang="en-US" sz="2000" i="1" dirty="0" smtClean="0"/>
              <a:t>IQR</a:t>
            </a:r>
            <a:r>
              <a:rPr lang="en-US" sz="2000" dirty="0" smtClean="0"/>
              <a:t> above the third quartile or below the first quartile.</a:t>
            </a: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540543" y="3505200"/>
            <a:ext cx="7818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elvetica Neue" charset="0"/>
                <a:ea typeface="MS PGothic" panose="020B0600070205080204" pitchFamily="34" charset="-128"/>
                <a:cs typeface="Helvetica Neue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Helvetica Neue" charset="0"/>
                <a:ea typeface="MS PGothic" panose="020B0600070205080204" pitchFamily="34" charset="-128"/>
                <a:cs typeface="Helvetica Neue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elvetica Neue" charset="0"/>
                <a:ea typeface="MS PGothic" panose="020B0600070205080204" pitchFamily="34" charset="-128"/>
                <a:cs typeface="Helvetica Neue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Helvetica Neue" charset="0"/>
                <a:ea typeface="MS PGothic" panose="020B0600070205080204" pitchFamily="34" charset="-128"/>
                <a:cs typeface="Helvetica Neue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Helvetica Neue" charset="0"/>
                <a:ea typeface="MS PGothic" panose="020B0600070205080204" pitchFamily="34" charset="-128"/>
                <a:cs typeface="Helvetica Neu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Helvetica Neue" charset="0"/>
                <a:ea typeface="MS PGothic" panose="020B0600070205080204" pitchFamily="34" charset="-128"/>
                <a:cs typeface="Helvetica Neu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Helvetica Neue" charset="0"/>
                <a:ea typeface="MS PGothic" panose="020B0600070205080204" pitchFamily="34" charset="-128"/>
                <a:cs typeface="Helvetica Neu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Helvetica Neue" charset="0"/>
                <a:ea typeface="MS PGothic" panose="020B0600070205080204" pitchFamily="34" charset="-128"/>
                <a:cs typeface="Helvetica Neu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Helvetica Neue" charset="0"/>
                <a:ea typeface="MS PGothic" panose="020B0600070205080204" pitchFamily="34" charset="-128"/>
                <a:cs typeface="Helvetica Neu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Interquartile </a:t>
            </a:r>
            <a:r>
              <a:rPr lang="en-US" altLang="en-US" sz="2000" dirty="0">
                <a:latin typeface="Arial" panose="020B0604020202020204" pitchFamily="34" charset="0"/>
              </a:rPr>
              <a:t>range (</a:t>
            </a:r>
            <a:r>
              <a:rPr lang="en-US" altLang="en-US" sz="2000" i="1" dirty="0">
                <a:latin typeface="Arial" panose="020B0604020202020204" pitchFamily="34" charset="0"/>
              </a:rPr>
              <a:t>IQR</a:t>
            </a:r>
            <a:r>
              <a:rPr lang="en-US" altLang="en-US" sz="2000" dirty="0">
                <a:latin typeface="Arial" panose="020B0604020202020204" pitchFamily="34" charset="0"/>
              </a:rPr>
              <a:t>) </a:t>
            </a:r>
            <a:r>
              <a:rPr lang="en-US" altLang="en-US" sz="2000" dirty="0" smtClean="0">
                <a:latin typeface="Arial" panose="020B0604020202020204" pitchFamily="34" charset="0"/>
              </a:rPr>
              <a:t>= 0.75 quantile – 0.25 quantile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40543" y="4333513"/>
            <a:ext cx="7818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elvetica Neue" charset="0"/>
                <a:ea typeface="MS PGothic" panose="020B0600070205080204" pitchFamily="34" charset="-128"/>
                <a:cs typeface="Helvetica Neue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Helvetica Neue" charset="0"/>
                <a:ea typeface="MS PGothic" panose="020B0600070205080204" pitchFamily="34" charset="-128"/>
                <a:cs typeface="Helvetica Neue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elvetica Neue" charset="0"/>
                <a:ea typeface="MS PGothic" panose="020B0600070205080204" pitchFamily="34" charset="-128"/>
                <a:cs typeface="Helvetica Neue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Helvetica Neue" charset="0"/>
                <a:ea typeface="MS PGothic" panose="020B0600070205080204" pitchFamily="34" charset="-128"/>
                <a:cs typeface="Helvetica Neue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Helvetica Neue" charset="0"/>
                <a:ea typeface="MS PGothic" panose="020B0600070205080204" pitchFamily="34" charset="-128"/>
                <a:cs typeface="Helvetica Neu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Helvetica Neue" charset="0"/>
                <a:ea typeface="MS PGothic" panose="020B0600070205080204" pitchFamily="34" charset="-128"/>
                <a:cs typeface="Helvetica Neu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Helvetica Neue" charset="0"/>
                <a:ea typeface="MS PGothic" panose="020B0600070205080204" pitchFamily="34" charset="-128"/>
                <a:cs typeface="Helvetica Neu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Helvetica Neue" charset="0"/>
                <a:ea typeface="MS PGothic" panose="020B0600070205080204" pitchFamily="34" charset="-128"/>
                <a:cs typeface="Helvetica Neu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Helvetica Neue" charset="0"/>
                <a:ea typeface="MS PGothic" panose="020B0600070205080204" pitchFamily="34" charset="-128"/>
                <a:cs typeface="Helvetica Neu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Only a rule of thumb – not </a:t>
            </a:r>
            <a:r>
              <a:rPr lang="en-US" altLang="en-US" sz="2000" dirty="0">
                <a:latin typeface="Arial" panose="020B0604020202020204" pitchFamily="34" charset="0"/>
              </a:rPr>
              <a:t>every identified data </a:t>
            </a:r>
            <a:r>
              <a:rPr lang="en-US" altLang="en-US" sz="2000" dirty="0" smtClean="0">
                <a:latin typeface="Arial" panose="020B0604020202020204" pitchFamily="34" charset="0"/>
              </a:rPr>
              <a:t>point is an outlier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6409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3948953" cy="387781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Draw </a:t>
            </a:r>
            <a:r>
              <a:rPr lang="en-US" dirty="0"/>
              <a:t>a single vertical axis spanning the range of the </a:t>
            </a:r>
            <a:r>
              <a:rPr lang="en-US" dirty="0" smtClean="0"/>
              <a:t>data</a:t>
            </a:r>
          </a:p>
          <a:p>
            <a:pPr marL="457200" indent="-457200">
              <a:buAutoNum type="arabicPeriod"/>
            </a:pPr>
            <a:r>
              <a:rPr lang="en-US" dirty="0" smtClean="0"/>
              <a:t>Mark the median</a:t>
            </a:r>
          </a:p>
          <a:p>
            <a:pPr marL="457200" indent="-457200">
              <a:buAutoNum type="arabicPeriod"/>
            </a:pPr>
            <a:r>
              <a:rPr lang="en-US" dirty="0" smtClean="0"/>
              <a:t>Draw “hinges” </a:t>
            </a:r>
            <a:r>
              <a:rPr lang="en-US" dirty="0"/>
              <a:t>at the lower and upper quartiles 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Then </a:t>
            </a:r>
            <a:r>
              <a:rPr lang="en-US" dirty="0"/>
              <a:t>connect them with vertical lines to form </a:t>
            </a:r>
            <a:r>
              <a:rPr lang="en-US" dirty="0" smtClean="0"/>
              <a:t>the “box”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Boxplots</a:t>
            </a:r>
            <a:endParaRPr lang="en-US" dirty="0"/>
          </a:p>
        </p:txBody>
      </p:sp>
      <p:pic>
        <p:nvPicPr>
          <p:cNvPr id="4" name="Picture 6" descr="Constructing a box plot" title="Constructing a box 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57400"/>
            <a:ext cx="2574925" cy="426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8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295400"/>
            <a:ext cx="4253753" cy="4876800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  <a:buClr>
                <a:schemeClr val="hlink"/>
              </a:buClr>
              <a:buFontTx/>
              <a:buAutoNum type="arabicPeriod" startAt="2"/>
            </a:pPr>
            <a:r>
              <a:rPr lang="en-US" sz="2200" dirty="0"/>
              <a:t>Draw “fences” around the main part of the data.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</a:pPr>
            <a:r>
              <a:rPr lang="en-US" dirty="0"/>
              <a:t>The upper fence is 1.5*(IQR) above the upper quartile.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</a:pPr>
            <a:r>
              <a:rPr lang="en-US" dirty="0"/>
              <a:t>The lower fence is 1.5*(IQR) below the lower quartile.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</a:pPr>
            <a:r>
              <a:rPr lang="en-US" sz="2400" dirty="0"/>
              <a:t>Note: the fences only help with constructing the boxplot and should not appear in the final display.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dirty="0"/>
              <a:t>Constructing Boxplots (cont.)</a:t>
            </a:r>
          </a:p>
        </p:txBody>
      </p:sp>
      <p:pic>
        <p:nvPicPr>
          <p:cNvPr id="4" name="Picture 6" descr="Constructing a box plot" title="Constructing a box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33053"/>
            <a:ext cx="297815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6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3567953" cy="4304853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90000"/>
              </a:lnSpc>
              <a:buClr>
                <a:schemeClr val="hlink"/>
              </a:buClr>
              <a:buFontTx/>
              <a:buAutoNum type="arabicPeriod" startAt="3"/>
            </a:pPr>
            <a:r>
              <a:rPr lang="en-US" dirty="0"/>
              <a:t>Use the fences to grow “whiskers.” 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</a:pPr>
            <a:r>
              <a:rPr lang="en-US" dirty="0"/>
              <a:t>Draw lines from the ends of the box up and down to the </a:t>
            </a:r>
            <a:r>
              <a:rPr lang="en-US" i="1" dirty="0"/>
              <a:t>most extreme data values </a:t>
            </a:r>
            <a:r>
              <a:rPr lang="en-US" i="1" dirty="0">
                <a:solidFill>
                  <a:srgbClr val="FF0000"/>
                </a:solidFill>
              </a:rPr>
              <a:t>found within the fences</a:t>
            </a:r>
            <a:r>
              <a:rPr lang="en-US" dirty="0"/>
              <a:t>.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</a:pPr>
            <a:r>
              <a:rPr lang="en-US" dirty="0"/>
              <a:t>If a data value falls outside one of the fences, we do </a:t>
            </a:r>
            <a:r>
              <a:rPr lang="en-US" i="1" dirty="0"/>
              <a:t>not</a:t>
            </a:r>
            <a:r>
              <a:rPr lang="en-US" dirty="0"/>
              <a:t> connect it with a whisker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dirty="0"/>
              <a:t>Constructing Boxplots (cont.)</a:t>
            </a:r>
          </a:p>
        </p:txBody>
      </p:sp>
      <p:pic>
        <p:nvPicPr>
          <p:cNvPr id="4" name="Picture 6" descr="Constructing a box plot" title="Constructing a box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094689"/>
            <a:ext cx="3040063" cy="4217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85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3644153" cy="3877815"/>
          </a:xfrm>
        </p:spPr>
        <p:txBody>
          <a:bodyPr>
            <a:normAutofit fontScale="85000" lnSpcReduction="20000"/>
          </a:bodyPr>
          <a:lstStyle/>
          <a:p>
            <a:pPr marL="533400" indent="-533400">
              <a:buClr>
                <a:schemeClr val="hlink"/>
              </a:buClr>
              <a:buFontTx/>
              <a:buAutoNum type="arabicPeriod" startAt="4"/>
            </a:pPr>
            <a:r>
              <a:rPr lang="en-US" dirty="0"/>
              <a:t>Add the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outliers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by displaying any data values beyond the fences with special symbols.</a:t>
            </a:r>
          </a:p>
          <a:p>
            <a:pPr marL="914400" lvl="1" indent="-457200">
              <a:buClr>
                <a:schemeClr val="tx1"/>
              </a:buClr>
            </a:pPr>
            <a:r>
              <a:rPr lang="en-US" dirty="0"/>
              <a:t>We often use a different symbol for “far outliers” that are farther than 3 IQRs from the quartiles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dirty="0"/>
              <a:t>Constructing Boxplots (cont.)</a:t>
            </a:r>
          </a:p>
        </p:txBody>
      </p:sp>
      <p:pic>
        <p:nvPicPr>
          <p:cNvPr id="4" name="Picture 6" descr="Constructing a box plot" title="Constructing a box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057400"/>
            <a:ext cx="3036888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9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a boxplot of 9 values:</a:t>
            </a:r>
          </a:p>
          <a:p>
            <a:pPr marL="0" indent="0">
              <a:buNone/>
            </a:pPr>
            <a:r>
              <a:rPr lang="en-US" dirty="0" smtClean="0"/>
              <a:t>36, 42, 100, 28, 17, 12, 9, 4, </a:t>
            </a:r>
            <a:r>
              <a:rPr lang="en-US" dirty="0"/>
              <a:t>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31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 in ggplot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geom_boxplot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Hinges </a:t>
            </a:r>
            <a:r>
              <a:rPr lang="en-US" dirty="0" smtClean="0"/>
              <a:t>are at </a:t>
            </a:r>
            <a:r>
              <a:rPr lang="en-US" dirty="0"/>
              <a:t>the </a:t>
            </a:r>
            <a:r>
              <a:rPr lang="en-US" dirty="0" smtClean="0"/>
              <a:t>25% </a:t>
            </a:r>
            <a:r>
              <a:rPr lang="en-US" dirty="0"/>
              <a:t>and </a:t>
            </a:r>
            <a:r>
              <a:rPr lang="en-US" dirty="0" smtClean="0"/>
              <a:t>75% </a:t>
            </a:r>
            <a:r>
              <a:rPr lang="en-US" dirty="0"/>
              <a:t>quartiles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upper whisker extends from the hinge to the highest value that is within 1.5 * IQR of the </a:t>
            </a:r>
            <a:r>
              <a:rPr lang="en-US" dirty="0" smtClean="0"/>
              <a:t>hinge</a:t>
            </a:r>
          </a:p>
          <a:p>
            <a:r>
              <a:rPr lang="en-US" dirty="0" smtClean="0"/>
              <a:t>The </a:t>
            </a:r>
            <a:r>
              <a:rPr lang="en-US" dirty="0"/>
              <a:t>lower whisker extends from the hinge to the lowest value within 1.5 * IQR of the hinge.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beyond the end of the whiskers are outliers and plotted as </a:t>
            </a:r>
            <a:r>
              <a:rPr lang="en-US" dirty="0" smtClean="0"/>
              <a:t>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67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 of iris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(data=iris)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(y=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Sepal.Width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88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a boxplot of these 9 values</a:t>
            </a:r>
          </a:p>
          <a:p>
            <a:pPr marL="457200" lvl="1" indent="0">
              <a:buNone/>
            </a:pPr>
            <a:r>
              <a:rPr lang="en-US" dirty="0" smtClean="0"/>
              <a:t>8,11,17,36,25,24,1,20,64</a:t>
            </a:r>
          </a:p>
          <a:p>
            <a:r>
              <a:rPr lang="en-US" dirty="0" smtClean="0"/>
              <a:t>Create the boxplot using ggplot</a:t>
            </a:r>
          </a:p>
          <a:p>
            <a:r>
              <a:rPr lang="en-US" dirty="0" smtClean="0"/>
              <a:t>Save plot as PNG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6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Boxplots vs Histograms</a:t>
            </a:r>
            <a:endParaRPr lang="en-US" sz="3600" dirty="0"/>
          </a:p>
        </p:txBody>
      </p:sp>
      <p:pic>
        <p:nvPicPr>
          <p:cNvPr id="4" name="Picture 6" descr="A histogram" title="A histo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819400"/>
            <a:ext cx="3896093" cy="2871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A boxplot" title="A box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19400"/>
            <a:ext cx="1926049" cy="280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40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Exploratory Data </a:t>
            </a:r>
            <a:r>
              <a:rPr lang="en-US" dirty="0" smtClean="0"/>
              <a:t>Analysis 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irst step to </a:t>
            </a:r>
            <a:r>
              <a:rPr lang="en-US" dirty="0"/>
              <a:t>building a </a:t>
            </a:r>
            <a:r>
              <a:rPr lang="en-US" dirty="0" smtClean="0"/>
              <a:t>model</a:t>
            </a:r>
          </a:p>
          <a:p>
            <a:r>
              <a:rPr lang="en-US" altLang="he-IL" dirty="0"/>
              <a:t>Data-driven (model-free)</a:t>
            </a:r>
          </a:p>
          <a:p>
            <a:r>
              <a:rPr lang="en-US" altLang="he-IL" dirty="0" smtClean="0"/>
              <a:t>Goal</a:t>
            </a:r>
            <a:r>
              <a:rPr lang="en-US" altLang="he-IL" dirty="0"/>
              <a:t>:  get a general sense of the data  </a:t>
            </a:r>
          </a:p>
          <a:p>
            <a:pPr lvl="1"/>
            <a:r>
              <a:rPr lang="en-US" dirty="0"/>
              <a:t>Getting your hands “dirty” with the </a:t>
            </a:r>
            <a:r>
              <a:rPr lang="en-US" dirty="0" smtClean="0"/>
              <a:t>data</a:t>
            </a:r>
          </a:p>
          <a:p>
            <a:pPr>
              <a:lnSpc>
                <a:spcPct val="90000"/>
              </a:lnSpc>
            </a:pPr>
            <a:r>
              <a:rPr lang="en-US" altLang="he-IL" dirty="0" smtClean="0"/>
              <a:t>Interactive </a:t>
            </a:r>
            <a:r>
              <a:rPr lang="en-US" altLang="he-IL" dirty="0"/>
              <a:t>and visual</a:t>
            </a:r>
          </a:p>
          <a:p>
            <a:pPr lvl="1">
              <a:lnSpc>
                <a:spcPct val="90000"/>
              </a:lnSpc>
            </a:pPr>
            <a:r>
              <a:rPr lang="en-US" altLang="he-IL" dirty="0"/>
              <a:t>Humans are good at pattern </a:t>
            </a:r>
            <a:r>
              <a:rPr lang="en-US" altLang="he-IL" dirty="0" smtClean="0"/>
              <a:t>recognition</a:t>
            </a:r>
            <a:endParaRPr lang="en-US" alt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6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Explore the </a:t>
            </a:r>
            <a:r>
              <a:rPr lang="en-US" dirty="0" err="1" smtClean="0"/>
              <a:t>airquality</a:t>
            </a:r>
            <a:r>
              <a:rPr lang="en-US" dirty="0" smtClean="0"/>
              <a:t> dataset</a:t>
            </a:r>
          </a:p>
          <a:p>
            <a:pPr lvl="1"/>
            <a:r>
              <a:rPr lang="en-US" dirty="0" smtClean="0"/>
              <a:t>How many variables, size of the data, …</a:t>
            </a:r>
          </a:p>
          <a:p>
            <a:pPr lvl="2"/>
            <a:r>
              <a:rPr lang="en-US" dirty="0" smtClean="0"/>
              <a:t>Is this Big Data?</a:t>
            </a:r>
          </a:p>
          <a:p>
            <a:pPr lvl="1"/>
            <a:r>
              <a:rPr lang="en-US" dirty="0" smtClean="0"/>
              <a:t>Summary statistics</a:t>
            </a:r>
          </a:p>
          <a:p>
            <a:pPr lvl="1"/>
            <a:r>
              <a:rPr lang="en-US" dirty="0" smtClean="0"/>
              <a:t>Is there missing data? Which variables are most affected?</a:t>
            </a:r>
          </a:p>
          <a:p>
            <a:pPr lvl="1"/>
            <a:r>
              <a:rPr lang="en-US" dirty="0" smtClean="0"/>
              <a:t>Visualize each variable individually</a:t>
            </a:r>
          </a:p>
          <a:p>
            <a:pPr lvl="2"/>
            <a:r>
              <a:rPr lang="en-US" dirty="0" smtClean="0"/>
              <a:t>Are there outliers?</a:t>
            </a:r>
          </a:p>
          <a:p>
            <a:pPr lvl="1"/>
            <a:r>
              <a:rPr lang="en-US" dirty="0" smtClean="0"/>
              <a:t>Store results in a Google Doc on the shared folder</a:t>
            </a:r>
          </a:p>
          <a:p>
            <a:pPr lvl="1"/>
            <a:r>
              <a:rPr lang="en-US" dirty="0" smtClean="0"/>
              <a:t>Should any variable(s) be converted to a factor?</a:t>
            </a:r>
          </a:p>
          <a:p>
            <a:pPr lvl="2"/>
            <a:r>
              <a:rPr lang="en-US" dirty="0" smtClean="0"/>
              <a:t>Which ones?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13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 smtClean="0"/>
              <a:t>Pairs of Variables Visualization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It is almost always more interesting to compare groups 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altLang="he-IL" sz="2400" dirty="0" smtClean="0"/>
              <a:t>Two </a:t>
            </a:r>
            <a:r>
              <a:rPr lang="en-US" altLang="he-IL" sz="2400" dirty="0" smtClean="0"/>
              <a:t>numerical </a:t>
            </a:r>
            <a:r>
              <a:rPr lang="en-US" altLang="he-IL" sz="2400" dirty="0" smtClean="0"/>
              <a:t>variables:</a:t>
            </a:r>
          </a:p>
          <a:p>
            <a:pPr lvl="1">
              <a:lnSpc>
                <a:spcPct val="90000"/>
              </a:lnSpc>
            </a:pPr>
            <a:r>
              <a:rPr lang="en-US" altLang="he-IL" sz="2000" dirty="0" smtClean="0"/>
              <a:t>Scatterplot</a:t>
            </a:r>
          </a:p>
          <a:p>
            <a:pPr>
              <a:lnSpc>
                <a:spcPct val="90000"/>
              </a:lnSpc>
            </a:pPr>
            <a:r>
              <a:rPr lang="en-US" altLang="he-IL" sz="2400" dirty="0" smtClean="0"/>
              <a:t>One </a:t>
            </a:r>
            <a:r>
              <a:rPr lang="en-US" altLang="he-IL" sz="2400" dirty="0"/>
              <a:t>numerical </a:t>
            </a:r>
            <a:r>
              <a:rPr lang="en-US" altLang="he-IL" sz="2400" dirty="0" smtClean="0"/>
              <a:t>variable, one </a:t>
            </a:r>
            <a:r>
              <a:rPr lang="en-US" altLang="he-IL" sz="2400" dirty="0" smtClean="0"/>
              <a:t>categorical </a:t>
            </a:r>
            <a:r>
              <a:rPr lang="en-US" altLang="he-IL" sz="2400" dirty="0"/>
              <a:t>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2000" dirty="0" smtClean="0"/>
              <a:t>Box plot</a:t>
            </a:r>
          </a:p>
          <a:p>
            <a:pPr>
              <a:lnSpc>
                <a:spcPct val="90000"/>
              </a:lnSpc>
            </a:pPr>
            <a:r>
              <a:rPr lang="en-US" altLang="he-IL" sz="2400" dirty="0" smtClean="0"/>
              <a:t>Two </a:t>
            </a:r>
            <a:r>
              <a:rPr lang="en-US" altLang="he-IL" sz="2400" dirty="0"/>
              <a:t>categorical </a:t>
            </a:r>
            <a:r>
              <a:rPr lang="en-US" altLang="he-IL" sz="2400" dirty="0" smtClean="0"/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2000" dirty="0" smtClean="0"/>
              <a:t>Bar graph</a:t>
            </a:r>
          </a:p>
        </p:txBody>
      </p:sp>
      <p:sp>
        <p:nvSpPr>
          <p:cNvPr id="8196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61FE81-EB1C-4223-AFAB-BC667946F539}" type="slidenum">
              <a:rPr lang="en-US" altLang="he-IL" sz="1400"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he-IL" sz="14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6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 smtClean="0"/>
              <a:t>Two </a:t>
            </a:r>
            <a:r>
              <a:rPr lang="en-US" altLang="he-IL" dirty="0" smtClean="0"/>
              <a:t>Numerical </a:t>
            </a:r>
            <a:r>
              <a:rPr lang="en-US" altLang="he-IL" dirty="0" smtClean="0"/>
              <a:t>Variables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467600" cy="1371600"/>
          </a:xfrm>
        </p:spPr>
        <p:txBody>
          <a:bodyPr/>
          <a:lstStyle/>
          <a:p>
            <a:pPr eaLnBrk="1" hangingPunct="1"/>
            <a:r>
              <a:rPr lang="en-US" altLang="he-IL" smtClean="0"/>
              <a:t>For two numeric variables, the scatterplot is the obvious choice</a:t>
            </a:r>
          </a:p>
        </p:txBody>
      </p:sp>
      <p:sp>
        <p:nvSpPr>
          <p:cNvPr id="18436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C6F141-935A-4E51-B126-242A637C63D3}" type="slidenum">
              <a:rPr lang="en-US" altLang="he-IL" sz="1400"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he-IL" sz="1400">
              <a:latin typeface="Times" panose="02020603050405020304" pitchFamily="18" charset="0"/>
            </a:endParaRPr>
          </a:p>
        </p:txBody>
      </p:sp>
      <p:pic>
        <p:nvPicPr>
          <p:cNvPr id="18438" name="Picture 5" descr="Scatterplot" title="Scatter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38400"/>
            <a:ext cx="4160838" cy="38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8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8" descr="Scatterplot with outliers" title="Scatterplot with outliers"/>
          <p:cNvGrpSpPr>
            <a:grpSpLocks/>
          </p:cNvGrpSpPr>
          <p:nvPr/>
        </p:nvGrpSpPr>
        <p:grpSpPr bwMode="auto">
          <a:xfrm>
            <a:off x="2590800" y="3352800"/>
            <a:ext cx="6151563" cy="3090863"/>
            <a:chOff x="2667000" y="2362200"/>
            <a:chExt cx="6151563" cy="3852863"/>
          </a:xfrm>
        </p:grpSpPr>
        <p:pic>
          <p:nvPicPr>
            <p:cNvPr id="19464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2362200"/>
              <a:ext cx="4160838" cy="3852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5" name="AutoShape 6"/>
            <p:cNvSpPr>
              <a:spLocks noChangeArrowheads="1"/>
            </p:cNvSpPr>
            <p:nvPr/>
          </p:nvSpPr>
          <p:spPr bwMode="auto">
            <a:xfrm>
              <a:off x="5334000" y="4648200"/>
              <a:ext cx="1066800" cy="914400"/>
            </a:xfrm>
            <a:prstGeom prst="octagon">
              <a:avLst>
                <a:gd name="adj" fmla="val 2928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e-IL" altLang="he-IL" sz="2400">
                <a:latin typeface="Times" panose="02020603050405020304" pitchFamily="18" charset="0"/>
              </a:endParaRPr>
            </a:p>
          </p:txBody>
        </p:sp>
        <p:sp>
          <p:nvSpPr>
            <p:cNvPr id="19466" name="Line 7"/>
            <p:cNvSpPr>
              <a:spLocks noChangeShapeType="1"/>
            </p:cNvSpPr>
            <p:nvPr/>
          </p:nvSpPr>
          <p:spPr bwMode="auto">
            <a:xfrm>
              <a:off x="6400800" y="51054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Text Box 12"/>
            <p:cNvSpPr txBox="1">
              <a:spLocks noChangeArrowheads="1"/>
            </p:cNvSpPr>
            <p:nvPr/>
          </p:nvSpPr>
          <p:spPr bwMode="auto">
            <a:xfrm>
              <a:off x="7620000" y="5029200"/>
              <a:ext cx="1198563" cy="383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400" dirty="0" smtClean="0">
                  <a:latin typeface="Lucida Bright" panose="02040602050505020304" pitchFamily="18" charset="0"/>
                </a:rPr>
                <a:t>outliers?</a:t>
              </a:r>
              <a:endParaRPr lang="en-US" altLang="he-IL" sz="2400" dirty="0">
                <a:latin typeface="Times" panose="02020603050405020304" pitchFamily="18" charset="0"/>
              </a:endParaRPr>
            </a:p>
          </p:txBody>
        </p:sp>
      </p:grp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 smtClean="0"/>
              <a:t>Scatterplots</a:t>
            </a:r>
            <a:endParaRPr lang="en-US" altLang="he-IL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e-IL" sz="2000" dirty="0" smtClean="0"/>
              <a:t>standard tool to display relation between 2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1800" dirty="0" smtClean="0"/>
              <a:t>e.g. y-axis = response, x-axis = suspected indicator</a:t>
            </a:r>
          </a:p>
          <a:p>
            <a:pPr lvl="1" eaLnBrk="1" hangingPunct="1">
              <a:lnSpc>
                <a:spcPct val="90000"/>
              </a:lnSpc>
            </a:pPr>
            <a:endParaRPr lang="en-US" altLang="he-IL" sz="1800" dirty="0" smtClean="0"/>
          </a:p>
          <a:p>
            <a:pPr eaLnBrk="1" hangingPunct="1">
              <a:lnSpc>
                <a:spcPct val="90000"/>
              </a:lnSpc>
            </a:pPr>
            <a:endParaRPr lang="en-US" altLang="he-IL" sz="2000" dirty="0" smtClean="0"/>
          </a:p>
        </p:txBody>
      </p:sp>
      <p:sp>
        <p:nvSpPr>
          <p:cNvPr id="19461" name="Content Placeholder 16"/>
          <p:cNvSpPr>
            <a:spLocks noGrp="1"/>
          </p:cNvSpPr>
          <p:nvPr>
            <p:ph sz="half" idx="2"/>
          </p:nvPr>
        </p:nvSpPr>
        <p:spPr>
          <a:xfrm>
            <a:off x="5181600" y="1524794"/>
            <a:ext cx="3810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e-IL" sz="2000" dirty="0" smtClean="0"/>
              <a:t>Questions to answer: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1800" dirty="0" err="1" smtClean="0"/>
              <a:t>x,y</a:t>
            </a:r>
            <a:r>
              <a:rPr lang="en-US" altLang="he-IL" sz="1800" dirty="0" smtClean="0"/>
              <a:t> related?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e-IL" sz="1600" dirty="0" smtClean="0"/>
              <a:t>linear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e-IL" sz="1600" dirty="0" smtClean="0"/>
              <a:t>quadratic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e-IL" sz="1600" dirty="0" smtClean="0"/>
              <a:t>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1800" dirty="0" smtClean="0"/>
              <a:t>variance(y) depend on x?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1800" dirty="0" smtClean="0"/>
              <a:t>outliers present?</a:t>
            </a:r>
          </a:p>
          <a:p>
            <a:endParaRPr lang="en-US" altLang="he-IL" dirty="0" smtClean="0"/>
          </a:p>
        </p:txBody>
      </p:sp>
      <p:sp>
        <p:nvSpPr>
          <p:cNvPr id="194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4FC7F2-C7C2-49FB-9840-97741C46393F}" type="slidenum">
              <a:rPr lang="en-US" altLang="he-IL" sz="1400"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he-IL" sz="1400">
              <a:latin typeface="Times" panose="02020603050405020304" pitchFamily="18" charset="0"/>
            </a:endParaRPr>
          </a:p>
        </p:txBody>
      </p:sp>
      <p:sp>
        <p:nvSpPr>
          <p:cNvPr id="19463" name="Text Box 5"/>
          <p:cNvSpPr txBox="1">
            <a:spLocks noChangeArrowheads="1"/>
          </p:cNvSpPr>
          <p:nvPr/>
        </p:nvSpPr>
        <p:spPr bwMode="auto">
          <a:xfrm>
            <a:off x="5103813" y="2082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he-IL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1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Scatterplots of iris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relationship between variables?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11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he-IL" smtClean="0"/>
              <a:t>Scatter Plot: No apparent relationship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840661-A594-4B39-BC01-EBD733A7CA0F}" type="slidenum">
              <a:rPr lang="en-US" altLang="he-IL" sz="1400"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he-IL" sz="1400">
              <a:latin typeface="Times" panose="02020603050405020304" pitchFamily="18" charset="0"/>
            </a:endParaRPr>
          </a:p>
        </p:txBody>
      </p:sp>
      <p:pic>
        <p:nvPicPr>
          <p:cNvPr id="20484" name="Picture 3" descr="Scatterplot with no apparent relationship between variables" title="Scatterplot with no apparent relationship between variab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371600"/>
            <a:ext cx="58293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25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mtClean="0"/>
              <a:t>Scatter Plot: Linear relationship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E32313-C2DF-47CB-B988-F7862C5CC0BF}" type="slidenum">
              <a:rPr lang="en-US" altLang="he-IL" sz="1400"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he-IL" sz="1400">
              <a:latin typeface="Times" panose="02020603050405020304" pitchFamily="18" charset="0"/>
            </a:endParaRPr>
          </a:p>
        </p:txBody>
      </p:sp>
      <p:pic>
        <p:nvPicPr>
          <p:cNvPr id="21508" name="Picture 3" descr="Scatterplot with linear relationship between variables" title="Scatterplot with linear relationship between variab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096000" cy="449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1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mtClean="0"/>
              <a:t>Scatter Plot: Quadratic relationship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AF4530-2895-47A9-878D-7CFFEEBD7B45}" type="slidenum">
              <a:rPr lang="en-US" altLang="he-IL" sz="1400"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he-IL" sz="1400">
              <a:latin typeface="Times" panose="02020603050405020304" pitchFamily="18" charset="0"/>
            </a:endParaRPr>
          </a:p>
        </p:txBody>
      </p:sp>
      <p:pic>
        <p:nvPicPr>
          <p:cNvPr id="22532" name="Picture 3" descr="Scatterplot with quadratic relationship between variables" title="Scatterplot with quadratic relationship between variab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248400" cy="447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One </a:t>
            </a:r>
            <a:r>
              <a:rPr lang="en-US" sz="3200" dirty="0" smtClean="0"/>
              <a:t>numerical </a:t>
            </a:r>
            <a:r>
              <a:rPr lang="en-US" sz="3200" dirty="0"/>
              <a:t>variable, one </a:t>
            </a:r>
            <a:r>
              <a:rPr lang="en-US" sz="3200" dirty="0" smtClean="0"/>
              <a:t>categorical </a:t>
            </a:r>
            <a:r>
              <a:rPr lang="en-US" sz="3200" dirty="0" smtClean="0"/>
              <a:t>variable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(data=iris)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Sepal.Width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x=Species))</a:t>
            </a:r>
          </a:p>
          <a:p>
            <a:r>
              <a:rPr lang="en-US" dirty="0" smtClean="0"/>
              <a:t>Categorical </a:t>
            </a:r>
            <a:r>
              <a:rPr lang="en-US" dirty="0"/>
              <a:t>variable</a:t>
            </a:r>
          </a:p>
          <a:p>
            <a:pPr lvl="1"/>
            <a:r>
              <a:rPr lang="en-US" dirty="0"/>
              <a:t>Factor in R</a:t>
            </a:r>
          </a:p>
          <a:p>
            <a:pPr lvl="1"/>
            <a:r>
              <a:rPr lang="en-US" dirty="0"/>
              <a:t>Takes one of a small set of values</a:t>
            </a:r>
          </a:p>
          <a:p>
            <a:r>
              <a:rPr lang="en-US" dirty="0" smtClean="0"/>
              <a:t>Box plot</a:t>
            </a:r>
            <a:endParaRPr lang="en-US" dirty="0"/>
          </a:p>
          <a:p>
            <a:pPr lvl="1"/>
            <a:r>
              <a:rPr lang="en-US" dirty="0"/>
              <a:t>x-axis is categorical variable</a:t>
            </a:r>
          </a:p>
          <a:p>
            <a:pPr lvl="1"/>
            <a:r>
              <a:rPr lang="en-US" dirty="0"/>
              <a:t>y-axis is </a:t>
            </a:r>
            <a:r>
              <a:rPr lang="en-US" dirty="0" smtClean="0"/>
              <a:t>numerical</a:t>
            </a:r>
            <a:endParaRPr lang="en-US" dirty="0"/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4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Two </a:t>
            </a:r>
            <a:r>
              <a:rPr lang="en-US" sz="3200" dirty="0" smtClean="0"/>
              <a:t>categorical </a:t>
            </a:r>
            <a:r>
              <a:rPr lang="en-US" sz="3200" dirty="0" smtClean="0"/>
              <a:t>variables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Stacked/dodged bar graph</a:t>
            </a: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(data=mpg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(x=class, fill=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(data=mpg)+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(x=class, fill=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 position = "dodge")</a:t>
            </a:r>
          </a:p>
        </p:txBody>
      </p:sp>
      <p:pic>
        <p:nvPicPr>
          <p:cNvPr id="7" name="Picture 6" descr="The bars are placed next to each other" title="Dodged bar graph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9" y="3933825"/>
            <a:ext cx="3850309" cy="2817000"/>
          </a:xfrm>
          <a:prstGeom prst="rect">
            <a:avLst/>
          </a:prstGeom>
        </p:spPr>
      </p:pic>
      <p:pic>
        <p:nvPicPr>
          <p:cNvPr id="8" name="Picture 7" descr="The bars are stacked over each other" title="Stacked bar grap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145400"/>
            <a:ext cx="3850309" cy="281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EDA?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gain </a:t>
            </a:r>
            <a:r>
              <a:rPr lang="en-US" dirty="0"/>
              <a:t>intuition about the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Sanity checking</a:t>
            </a:r>
          </a:p>
          <a:p>
            <a:pPr lvl="1"/>
            <a:r>
              <a:rPr lang="en-US" dirty="0" smtClean="0"/>
              <a:t>Is the data as expected?</a:t>
            </a:r>
          </a:p>
          <a:p>
            <a:pPr lvl="1"/>
            <a:r>
              <a:rPr lang="en-US" dirty="0" smtClean="0"/>
              <a:t>Are the ranges of variables as expected?</a:t>
            </a:r>
          </a:p>
          <a:p>
            <a:pPr>
              <a:lnSpc>
                <a:spcPct val="90000"/>
              </a:lnSpc>
            </a:pPr>
            <a:r>
              <a:rPr lang="en-US" altLang="he-IL" sz="2600" dirty="0"/>
              <a:t>detect outliers     (e.g. assess data quality)</a:t>
            </a:r>
          </a:p>
          <a:p>
            <a:pPr>
              <a:lnSpc>
                <a:spcPct val="90000"/>
              </a:lnSpc>
            </a:pPr>
            <a:r>
              <a:rPr lang="en-US" altLang="he-IL" sz="2600" dirty="0"/>
              <a:t>test assumptions (e.g. normal distributions or skewed?)</a:t>
            </a:r>
          </a:p>
          <a:p>
            <a:pPr>
              <a:lnSpc>
                <a:spcPct val="90000"/>
              </a:lnSpc>
            </a:pPr>
            <a:r>
              <a:rPr lang="en-US" altLang="he-IL" sz="2600" dirty="0"/>
              <a:t>identify useful raw data &amp; transforms (e.g. log(x))</a:t>
            </a:r>
          </a:p>
          <a:p>
            <a:r>
              <a:rPr lang="en-US" dirty="0" smtClean="0"/>
              <a:t>Is there missing data?</a:t>
            </a:r>
          </a:p>
          <a:p>
            <a:r>
              <a:rPr lang="en-US" dirty="0" smtClean="0"/>
              <a:t>What is the scale of the data?</a:t>
            </a:r>
          </a:p>
          <a:p>
            <a:pPr lvl="1"/>
            <a:r>
              <a:rPr lang="en-US" dirty="0" smtClean="0"/>
              <a:t>Is it Big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12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Explore the </a:t>
            </a:r>
            <a:r>
              <a:rPr lang="en-US" dirty="0" err="1" smtClean="0">
                <a:solidFill>
                  <a:srgbClr val="C00000"/>
                </a:solidFill>
              </a:rPr>
              <a:t>airquality</a:t>
            </a:r>
            <a:r>
              <a:rPr lang="en-US" dirty="0" smtClean="0"/>
              <a:t> dataset</a:t>
            </a:r>
          </a:p>
          <a:p>
            <a:pPr lvl="1"/>
            <a:r>
              <a:rPr lang="en-US" dirty="0" smtClean="0"/>
              <a:t>How many variables, size of the data, …</a:t>
            </a:r>
          </a:p>
          <a:p>
            <a:pPr lvl="2"/>
            <a:r>
              <a:rPr lang="en-US" dirty="0" smtClean="0"/>
              <a:t>Is this Big Data?</a:t>
            </a:r>
          </a:p>
          <a:p>
            <a:pPr lvl="1"/>
            <a:r>
              <a:rPr lang="en-US" dirty="0" smtClean="0"/>
              <a:t>Summary statistics</a:t>
            </a:r>
          </a:p>
          <a:p>
            <a:pPr lvl="1"/>
            <a:r>
              <a:rPr lang="en-US" dirty="0" smtClean="0"/>
              <a:t>Is there missing data? Which variables are most affected?</a:t>
            </a:r>
          </a:p>
          <a:p>
            <a:pPr lvl="1"/>
            <a:r>
              <a:rPr lang="en-US" dirty="0" smtClean="0"/>
              <a:t>Visualize each variable individually</a:t>
            </a:r>
          </a:p>
          <a:p>
            <a:pPr lvl="2"/>
            <a:r>
              <a:rPr lang="en-US" dirty="0" smtClean="0"/>
              <a:t>Are there outliers?</a:t>
            </a:r>
          </a:p>
          <a:p>
            <a:pPr lvl="1"/>
            <a:r>
              <a:rPr lang="en-US" dirty="0" smtClean="0"/>
              <a:t>Should any variable(s) be converted to a factor?</a:t>
            </a:r>
          </a:p>
          <a:p>
            <a:pPr lvl="2"/>
            <a:r>
              <a:rPr lang="en-US" dirty="0" smtClean="0"/>
              <a:t>Which ones?</a:t>
            </a:r>
          </a:p>
          <a:p>
            <a:pPr lvl="2"/>
            <a:r>
              <a:rPr lang="en-US" dirty="0" smtClean="0"/>
              <a:t>Convert these to a </a:t>
            </a:r>
            <a:r>
              <a:rPr lang="en-US" dirty="0" smtClean="0"/>
              <a:t>factor</a:t>
            </a:r>
          </a:p>
          <a:p>
            <a:pPr lvl="1"/>
            <a:r>
              <a:rPr lang="en-US" dirty="0"/>
              <a:t>Visualize </a:t>
            </a:r>
            <a:r>
              <a:rPr lang="en-US" dirty="0" smtClean="0"/>
              <a:t>any 5 pairs </a:t>
            </a:r>
            <a:r>
              <a:rPr lang="en-US" dirty="0"/>
              <a:t>of variables of the </a:t>
            </a:r>
            <a:r>
              <a:rPr lang="en-US" dirty="0" err="1"/>
              <a:t>airquality</a:t>
            </a:r>
            <a:r>
              <a:rPr lang="en-US" dirty="0"/>
              <a:t> dataset</a:t>
            </a:r>
          </a:p>
          <a:p>
            <a:pPr lvl="2"/>
            <a:r>
              <a:rPr lang="en-US" dirty="0"/>
              <a:t>Choose the appropriate plot for each pair</a:t>
            </a:r>
          </a:p>
          <a:p>
            <a:r>
              <a:rPr lang="en-US" dirty="0"/>
              <a:t>Store </a:t>
            </a:r>
            <a:r>
              <a:rPr lang="en-US" dirty="0" smtClean="0"/>
              <a:t>work </a:t>
            </a:r>
            <a:r>
              <a:rPr lang="en-US" dirty="0"/>
              <a:t>in a Google Doc on the shared </a:t>
            </a:r>
            <a:r>
              <a:rPr lang="en-US" dirty="0" smtClean="0"/>
              <a:t>folder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8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3581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he-IL" smtClean="0"/>
              <a:t>More than two variables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28956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e-IL" sz="2000" dirty="0" smtClean="0"/>
              <a:t>Pairwise scatterplots</a:t>
            </a:r>
            <a:endParaRPr lang="en-US" altLang="he-IL" sz="2000" dirty="0" smtClean="0">
              <a:latin typeface="Andale Mono" charset="0"/>
            </a:endParaRPr>
          </a:p>
          <a:p>
            <a:pPr eaLnBrk="1" hangingPunct="1"/>
            <a:endParaRPr lang="en-US" altLang="he-IL" sz="2000" dirty="0" smtClean="0">
              <a:latin typeface="Andale Mono" charset="0"/>
            </a:endParaRPr>
          </a:p>
          <a:p>
            <a:pPr eaLnBrk="1" hangingPunct="1"/>
            <a:endParaRPr lang="en-US" altLang="he-IL" sz="2000" dirty="0" smtClean="0">
              <a:latin typeface="Andale Mono" charset="0"/>
            </a:endParaRPr>
          </a:p>
          <a:p>
            <a:pPr eaLnBrk="1" hangingPunct="1">
              <a:buFontTx/>
              <a:buNone/>
            </a:pPr>
            <a:endParaRPr lang="en-US" altLang="he-IL" sz="2000" dirty="0" smtClean="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961F51-8624-4F62-91D3-946DA0660462}" type="slidenum">
              <a:rPr lang="en-US" altLang="he-IL" sz="1400"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he-IL" sz="1400">
              <a:latin typeface="Times" panose="02020603050405020304" pitchFamily="18" charset="0"/>
            </a:endParaRPr>
          </a:p>
        </p:txBody>
      </p:sp>
      <p:pic>
        <p:nvPicPr>
          <p:cNvPr id="32773" name="Picture 4" descr="Scatterplots between all pairs of variables" title="Scatterplots between all pairs of vari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14300"/>
            <a:ext cx="5003800" cy="67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6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he-IL" dirty="0"/>
              <a:t>Summary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Summarize </a:t>
            </a:r>
            <a:r>
              <a:rPr lang="en-US" dirty="0" smtClean="0"/>
              <a:t>numerical </a:t>
            </a:r>
            <a:r>
              <a:rPr lang="en-US" dirty="0" smtClean="0"/>
              <a:t>variable values</a:t>
            </a:r>
          </a:p>
          <a:p>
            <a:pPr lvl="1"/>
            <a:r>
              <a:rPr lang="en-US" dirty="0" smtClean="0"/>
              <a:t>mean, median, 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apply() function in R</a:t>
            </a:r>
          </a:p>
          <a:p>
            <a:pPr lvl="1"/>
            <a:r>
              <a:rPr lang="en-US" dirty="0" smtClean="0"/>
              <a:t>apply(data, dimension, function)</a:t>
            </a:r>
          </a:p>
          <a:p>
            <a:pPr lvl="1"/>
            <a:r>
              <a:rPr lang="en-US" dirty="0" smtClean="0"/>
              <a:t>Dimension:</a:t>
            </a:r>
          </a:p>
          <a:p>
            <a:pPr lvl="2"/>
            <a:r>
              <a:rPr lang="en-US" dirty="0" smtClean="0"/>
              <a:t>1: rows</a:t>
            </a:r>
          </a:p>
          <a:p>
            <a:pPr lvl="2"/>
            <a:r>
              <a:rPr lang="en-US" dirty="0" smtClean="0"/>
              <a:t>2: cols</a:t>
            </a:r>
          </a:p>
          <a:p>
            <a:pPr lvl="1"/>
            <a:r>
              <a:rPr lang="en-US" dirty="0" smtClean="0"/>
              <a:t>Function:</a:t>
            </a:r>
          </a:p>
          <a:p>
            <a:pPr lvl="2"/>
            <a:r>
              <a:rPr lang="en-US" dirty="0" smtClean="0"/>
              <a:t>Mean</a:t>
            </a:r>
          </a:p>
          <a:p>
            <a:pPr lvl="2"/>
            <a:r>
              <a:rPr lang="en-US" dirty="0" smtClean="0"/>
              <a:t>median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275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 summary statistics of iris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ean(iris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# doesn’t work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apply(iris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2, mean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# doesn’t work</a:t>
            </a:r>
          </a:p>
          <a:p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apply(iris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[,1:4], 2, mean)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562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1077559" y="-48471"/>
            <a:ext cx="8229600" cy="1143000"/>
          </a:xfrm>
        </p:spPr>
        <p:txBody>
          <a:bodyPr/>
          <a:lstStyle/>
          <a:p>
            <a:r>
              <a:rPr lang="en-US" dirty="0" smtClean="0"/>
              <a:t>The Data Science Process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676399" y="4576493"/>
            <a:ext cx="2849569" cy="447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Formatting, Cleaning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50095" y="5543368"/>
            <a:ext cx="818667" cy="552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Data</a:t>
            </a:r>
            <a:endParaRPr lang="en-US" sz="3600" dirty="0"/>
          </a:p>
        </p:txBody>
      </p:sp>
      <p:sp>
        <p:nvSpPr>
          <p:cNvPr id="28" name="Up Arrow 27"/>
          <p:cNvSpPr/>
          <p:nvPr/>
        </p:nvSpPr>
        <p:spPr>
          <a:xfrm>
            <a:off x="2800114" y="5032566"/>
            <a:ext cx="376148" cy="5108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701159" y="3609618"/>
            <a:ext cx="2631330" cy="447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Exploratory Data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Up Arrow 30"/>
          <p:cNvSpPr/>
          <p:nvPr/>
        </p:nvSpPr>
        <p:spPr>
          <a:xfrm>
            <a:off x="2800114" y="4065691"/>
            <a:ext cx="376148" cy="5108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>
            <a:off x="2740971" y="3109374"/>
            <a:ext cx="376148" cy="5108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25968" y="4574433"/>
            <a:ext cx="2290053" cy="447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 integration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847011" y="2666175"/>
            <a:ext cx="1919564" cy="447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1" name="Left Arrow 40"/>
          <p:cNvSpPr/>
          <p:nvPr/>
        </p:nvSpPr>
        <p:spPr>
          <a:xfrm>
            <a:off x="3766575" y="5562496"/>
            <a:ext cx="759394" cy="4143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87979" y="1654912"/>
            <a:ext cx="2842461" cy="447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 Visualization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Up Arrow 43"/>
          <p:cNvSpPr/>
          <p:nvPr/>
        </p:nvSpPr>
        <p:spPr>
          <a:xfrm>
            <a:off x="2721136" y="2132074"/>
            <a:ext cx="376148" cy="5108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erson looking at visualization results" title="Person looking at visualization resul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618" y="1144351"/>
            <a:ext cx="529140" cy="59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Magnetic Disk 1"/>
          <p:cNvSpPr/>
          <p:nvPr/>
        </p:nvSpPr>
        <p:spPr>
          <a:xfrm>
            <a:off x="2133600" y="5562496"/>
            <a:ext cx="1632975" cy="6859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Storage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8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Exploratory Data </a:t>
            </a:r>
            <a:r>
              <a:rPr lang="en-US" dirty="0" smtClean="0"/>
              <a:t>Analysis 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ystematically </a:t>
            </a:r>
            <a:r>
              <a:rPr lang="en-US" dirty="0"/>
              <a:t>going through the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Generating summary </a:t>
            </a:r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Evaluating data quality</a:t>
            </a:r>
            <a:endParaRPr lang="en-US" dirty="0"/>
          </a:p>
          <a:p>
            <a:pPr lvl="1"/>
            <a:r>
              <a:rPr lang="en-US" dirty="0" smtClean="0"/>
              <a:t>Visualizing each variable</a:t>
            </a:r>
          </a:p>
          <a:p>
            <a:pPr lvl="1"/>
            <a:r>
              <a:rPr lang="en-US" dirty="0" smtClean="0"/>
              <a:t>Visualizing </a:t>
            </a:r>
            <a:r>
              <a:rPr lang="en-US" dirty="0"/>
              <a:t>all pairwise relationships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4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 smtClean="0"/>
              <a:t>Summary Statistics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417638"/>
            <a:ext cx="7772400" cy="51800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he-IL" sz="2400" i="1" dirty="0" smtClean="0"/>
              <a:t>not</a:t>
            </a:r>
            <a:r>
              <a:rPr lang="en-US" altLang="he-IL" sz="2400" dirty="0" smtClean="0"/>
              <a:t> visual</a:t>
            </a:r>
          </a:p>
          <a:p>
            <a:pPr eaLnBrk="1" hangingPunct="1">
              <a:lnSpc>
                <a:spcPct val="90000"/>
              </a:lnSpc>
            </a:pPr>
            <a:endParaRPr lang="en-US" altLang="he-IL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he-IL" sz="2400" dirty="0" smtClean="0"/>
              <a:t>sample statistics of data X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2000" dirty="0" smtClean="0"/>
              <a:t>mean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2000" dirty="0" smtClean="0">
                <a:sym typeface="Symbol" panose="05050102010706020507" pitchFamily="18" charset="2"/>
              </a:rPr>
              <a:t>median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2000" dirty="0" smtClean="0">
                <a:sym typeface="Symbol" panose="05050102010706020507" pitchFamily="18" charset="2"/>
              </a:rPr>
              <a:t>quartiles of sorted </a:t>
            </a:r>
            <a:r>
              <a:rPr lang="en-US" altLang="he-IL" sz="2000" b="1" dirty="0" smtClean="0">
                <a:sym typeface="Symbol" panose="05050102010706020507" pitchFamily="18" charset="2"/>
              </a:rPr>
              <a:t>X</a:t>
            </a:r>
            <a:r>
              <a:rPr lang="en-US" altLang="he-IL" sz="2000" dirty="0" smtClean="0">
                <a:sym typeface="Symbol" panose="05050102010706020507" pitchFamily="18" charset="2"/>
              </a:rPr>
              <a:t>: Q1 value = </a:t>
            </a:r>
            <a:r>
              <a:rPr lang="en-US" altLang="he-IL" sz="2000" b="1" dirty="0" smtClean="0">
                <a:sym typeface="Symbol" panose="05050102010706020507" pitchFamily="18" charset="2"/>
              </a:rPr>
              <a:t>X</a:t>
            </a:r>
            <a:r>
              <a:rPr lang="en-US" altLang="he-IL" sz="2000" baseline="-25000" dirty="0" smtClean="0">
                <a:sym typeface="Symbol" panose="05050102010706020507" pitchFamily="18" charset="2"/>
              </a:rPr>
              <a:t>0.25n</a:t>
            </a:r>
            <a:r>
              <a:rPr lang="en-US" altLang="he-IL" sz="2000" dirty="0" smtClean="0">
                <a:sym typeface="Symbol" panose="05050102010706020507" pitchFamily="18" charset="2"/>
              </a:rPr>
              <a:t> , Q3 value = </a:t>
            </a:r>
            <a:r>
              <a:rPr lang="en-US" altLang="he-IL" sz="2000" b="1" dirty="0" smtClean="0">
                <a:sym typeface="Symbol" panose="05050102010706020507" pitchFamily="18" charset="2"/>
              </a:rPr>
              <a:t>X</a:t>
            </a:r>
            <a:r>
              <a:rPr lang="en-US" altLang="he-IL" sz="2000" baseline="-25000" dirty="0" smtClean="0">
                <a:sym typeface="Symbol" panose="05050102010706020507" pitchFamily="18" charset="2"/>
              </a:rPr>
              <a:t>0.75 n</a:t>
            </a:r>
            <a:r>
              <a:rPr lang="en-US" altLang="he-IL" sz="2000" dirty="0" smtClean="0">
                <a:sym typeface="Symbol" panose="05050102010706020507" pitchFamily="18" charset="2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e-IL" sz="1800" dirty="0" smtClean="0">
                <a:sym typeface="Symbol" panose="05050102010706020507" pitchFamily="18" charset="2"/>
              </a:rPr>
              <a:t>interquartile range:   value(Q3) - value(Q1)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e-IL" sz="1800" dirty="0" smtClean="0">
                <a:sym typeface="Symbol" panose="05050102010706020507" pitchFamily="18" charset="2"/>
              </a:rPr>
              <a:t>IQR()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2000" dirty="0" smtClean="0">
                <a:sym typeface="Symbol" panose="05050102010706020507" pitchFamily="18" charset="2"/>
              </a:rPr>
              <a:t>Variance</a:t>
            </a:r>
          </a:p>
          <a:p>
            <a:pPr lvl="1">
              <a:lnSpc>
                <a:spcPct val="90000"/>
              </a:lnSpc>
            </a:pPr>
            <a:r>
              <a:rPr lang="en-US" altLang="he-IL" sz="2000" dirty="0">
                <a:sym typeface="Symbol" panose="05050102010706020507" pitchFamily="18" charset="2"/>
              </a:rPr>
              <a:t>mode: most common value in </a:t>
            </a:r>
            <a:r>
              <a:rPr lang="en-US" altLang="he-IL" sz="2000" dirty="0" smtClean="0">
                <a:sym typeface="Symbol" panose="05050102010706020507" pitchFamily="18" charset="2"/>
              </a:rPr>
              <a:t>X</a:t>
            </a:r>
          </a:p>
          <a:p>
            <a:pPr lvl="1">
              <a:lnSpc>
                <a:spcPct val="90000"/>
              </a:lnSpc>
            </a:pPr>
            <a:endParaRPr lang="en-US" altLang="he-IL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he-IL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summary(iris)</a:t>
            </a:r>
            <a:endParaRPr lang="en-US" altLang="he-IL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he-IL" sz="2000" dirty="0" smtClean="0">
              <a:sym typeface="Symbol" panose="05050102010706020507" pitchFamily="18" charset="2"/>
            </a:endParaRP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2E33F8-9989-4979-9094-52BAC627F432}" type="slidenum">
              <a:rPr lang="en-US" altLang="he-IL" sz="1400"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he-IL" sz="14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17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he-IL" dirty="0" smtClean="0"/>
              <a:t>Data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there missing data?</a:t>
            </a:r>
          </a:p>
          <a:p>
            <a:pPr lvl="1"/>
            <a:r>
              <a:rPr lang="en-US" dirty="0" smtClean="0"/>
              <a:t>Count the </a:t>
            </a:r>
            <a:r>
              <a:rPr lang="en-US" dirty="0" smtClean="0"/>
              <a:t>NAs</a:t>
            </a:r>
            <a:endParaRPr lang="en-US" dirty="0" smtClean="0"/>
          </a:p>
          <a:p>
            <a:pPr lvl="1"/>
            <a:r>
              <a:rPr lang="en-US" dirty="0" smtClean="0"/>
              <a:t>Possible that missing values are not stored as NA</a:t>
            </a:r>
          </a:p>
          <a:p>
            <a:pPr lvl="2"/>
            <a:r>
              <a:rPr lang="en-US" dirty="0" smtClean="0"/>
              <a:t>Instead, 0 or -1 or something that cannot be a valid value</a:t>
            </a:r>
          </a:p>
          <a:p>
            <a:r>
              <a:rPr lang="en-US" dirty="0" smtClean="0"/>
              <a:t>Are there outliers?</a:t>
            </a:r>
          </a:p>
          <a:p>
            <a:r>
              <a:rPr lang="en-US" dirty="0" smtClean="0"/>
              <a:t>Check for each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30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Some special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07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dirty="0" smtClean="0"/>
              <a:t>: </a:t>
            </a:r>
            <a:r>
              <a:rPr lang="en-GB" b="0" dirty="0" smtClean="0"/>
              <a:t>Not </a:t>
            </a:r>
            <a:r>
              <a:rPr lang="en-GB" b="0" dirty="0"/>
              <a:t>Available (placeholder for a missing value).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 smtClean="0"/>
              <a:t>: e</a:t>
            </a:r>
            <a:r>
              <a:rPr lang="en-GB" b="0" dirty="0" smtClean="0"/>
              <a:t>mpty value</a:t>
            </a:r>
            <a:endParaRPr lang="en-GB" b="0" dirty="0"/>
          </a:p>
          <a:p>
            <a:pPr>
              <a:lnSpc>
                <a:spcPct val="150000"/>
              </a:lnSpc>
            </a:pPr>
            <a:r>
              <a:rPr lang="en-GB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GB" dirty="0" smtClean="0"/>
              <a:t>: </a:t>
            </a:r>
            <a:r>
              <a:rPr lang="en-GB" b="0" dirty="0" smtClean="0"/>
              <a:t>Infinity</a:t>
            </a:r>
            <a:endParaRPr lang="en-GB" b="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is.na</a:t>
            </a:r>
            <a:r>
              <a:rPr lang="en-GB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b="0" dirty="0"/>
              <a:t>, </a:t>
            </a:r>
            <a:r>
              <a:rPr lang="en-GB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is.null</a:t>
            </a:r>
            <a:r>
              <a:rPr lang="en-GB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b="0" dirty="0"/>
              <a:t>and </a:t>
            </a:r>
            <a:r>
              <a:rPr lang="en-GB" b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is.infinite</a:t>
            </a:r>
            <a:r>
              <a:rPr lang="en-GB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 smtClean="0"/>
              <a:t>to identify </a:t>
            </a:r>
            <a:r>
              <a:rPr lang="en-GB" b="0" dirty="0"/>
              <a:t>missing, empty and infinite values in </a:t>
            </a:r>
            <a:r>
              <a:rPr lang="en-GB" b="0" dirty="0" smtClean="0"/>
              <a:t>data </a:t>
            </a:r>
            <a:endParaRPr lang="en-GB" b="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complete.cases</a:t>
            </a:r>
            <a:r>
              <a:rPr lang="en-GB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b="0" dirty="0" smtClean="0"/>
              <a:t>to </a:t>
            </a:r>
            <a:r>
              <a:rPr lang="en-GB" b="0" dirty="0"/>
              <a:t>identify the </a:t>
            </a:r>
            <a:r>
              <a:rPr lang="en-GB" b="0" dirty="0" smtClean="0"/>
              <a:t>rows </a:t>
            </a:r>
            <a:r>
              <a:rPr lang="en-GB" b="0" dirty="0"/>
              <a:t>in a </a:t>
            </a:r>
            <a:r>
              <a:rPr lang="en-GB" b="0" dirty="0" smtClean="0"/>
              <a:t>data </a:t>
            </a:r>
            <a:r>
              <a:rPr lang="en-GB" b="0" dirty="0"/>
              <a:t>frame that </a:t>
            </a:r>
            <a:r>
              <a:rPr lang="en-GB" b="0" dirty="0" smtClean="0"/>
              <a:t>are complete (no missing values)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Many functions give NA if </a:t>
            </a:r>
            <a:r>
              <a:rPr lang="en-GB" i="1" dirty="0" smtClean="0">
                <a:solidFill>
                  <a:srgbClr val="C00000"/>
                </a:solidFill>
              </a:rPr>
              <a:t>any</a:t>
            </a:r>
            <a:r>
              <a:rPr lang="en-GB" dirty="0" smtClean="0"/>
              <a:t> of the inputs is NA</a:t>
            </a:r>
          </a:p>
          <a:p>
            <a:pPr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 smtClean="0"/>
              <a:t>E.g.: </a:t>
            </a:r>
            <a:r>
              <a:rPr lang="en-GB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mean(x)</a:t>
            </a:r>
          </a:p>
          <a:p>
            <a:pPr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 smtClean="0"/>
              <a:t>Give parameter </a:t>
            </a:r>
            <a:r>
              <a:rPr lang="en-GB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.rm=TRUE</a:t>
            </a:r>
            <a:r>
              <a:rPr lang="en-GB" dirty="0" smtClean="0"/>
              <a:t> to remove the NAs in the input</a:t>
            </a:r>
          </a:p>
          <a:p>
            <a:pPr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E.g.: mean(x,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na.rm=TRUE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b="0" dirty="0"/>
          </a:p>
          <a:p>
            <a:pPr>
              <a:lnSpc>
                <a:spcPct val="150000"/>
              </a:lnSpc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36030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1610</Words>
  <Application>Microsoft Office PowerPoint</Application>
  <PresentationFormat>On-screen Show (4:3)</PresentationFormat>
  <Paragraphs>333</Paragraphs>
  <Slides>44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8" baseType="lpstr">
      <vt:lpstr>MS PGothic</vt:lpstr>
      <vt:lpstr>MS PGothic</vt:lpstr>
      <vt:lpstr>Andale Mono</vt:lpstr>
      <vt:lpstr>Arial</vt:lpstr>
      <vt:lpstr>Calibri</vt:lpstr>
      <vt:lpstr>Courier New</vt:lpstr>
      <vt:lpstr>Helvetica Neue</vt:lpstr>
      <vt:lpstr>Helvetica Neue Light</vt:lpstr>
      <vt:lpstr>Lucida Bright</vt:lpstr>
      <vt:lpstr>Symbol</vt:lpstr>
      <vt:lpstr>Times</vt:lpstr>
      <vt:lpstr>Times New Roman</vt:lpstr>
      <vt:lpstr>Wingdings</vt:lpstr>
      <vt:lpstr>1_Office Theme</vt:lpstr>
      <vt:lpstr>CPSC 375 Introduction to Data Science and Big Data Analytics</vt:lpstr>
      <vt:lpstr>What we will cover today</vt:lpstr>
      <vt:lpstr>Exploratory Data Analysis (EDA)</vt:lpstr>
      <vt:lpstr>Why EDA?</vt:lpstr>
      <vt:lpstr>The Data Science Process</vt:lpstr>
      <vt:lpstr>Exploratory Data Analysis (EDA)</vt:lpstr>
      <vt:lpstr>Summary Statistics</vt:lpstr>
      <vt:lpstr>Data quality</vt:lpstr>
      <vt:lpstr>Some special values</vt:lpstr>
      <vt:lpstr>Numerical vs Categorical Variables</vt:lpstr>
      <vt:lpstr>Single Variable Visualization</vt:lpstr>
      <vt:lpstr>Single Variable Visualization</vt:lpstr>
      <vt:lpstr>R code</vt:lpstr>
      <vt:lpstr>Issues with Histograms</vt:lpstr>
      <vt:lpstr>Classwork</vt:lpstr>
      <vt:lpstr>Boxplots</vt:lpstr>
      <vt:lpstr>Making Boxplots</vt:lpstr>
      <vt:lpstr>The Five-Number Summary</vt:lpstr>
      <vt:lpstr>Skewness</vt:lpstr>
      <vt:lpstr>Identifying Outliers</vt:lpstr>
      <vt:lpstr>Constructing Boxplots</vt:lpstr>
      <vt:lpstr>Constructing Boxplots (cont.)</vt:lpstr>
      <vt:lpstr>Constructing Boxplots (cont.)</vt:lpstr>
      <vt:lpstr>Constructing Boxplots (cont.)</vt:lpstr>
      <vt:lpstr>Demonstration</vt:lpstr>
      <vt:lpstr>Boxplot in ggplot</vt:lpstr>
      <vt:lpstr>Boxplots of iris variables</vt:lpstr>
      <vt:lpstr>Classwork</vt:lpstr>
      <vt:lpstr>Boxplots vs Histograms</vt:lpstr>
      <vt:lpstr>Classwork</vt:lpstr>
      <vt:lpstr>Pairs of Variables Visualization</vt:lpstr>
      <vt:lpstr>Two Numerical Variables</vt:lpstr>
      <vt:lpstr>Scatterplots</vt:lpstr>
      <vt:lpstr>Scatterplots of iris variables</vt:lpstr>
      <vt:lpstr>Scatter Plot: No apparent relationship</vt:lpstr>
      <vt:lpstr>Scatter Plot: Linear relationship</vt:lpstr>
      <vt:lpstr>Scatter Plot: Quadratic relationship</vt:lpstr>
      <vt:lpstr>One numerical variable, one categorical variable</vt:lpstr>
      <vt:lpstr>Two categorical variables</vt:lpstr>
      <vt:lpstr>Classwork</vt:lpstr>
      <vt:lpstr>Classwork (contd.)</vt:lpstr>
      <vt:lpstr>More than two variables</vt:lpstr>
      <vt:lpstr>Summary Statistics</vt:lpstr>
      <vt:lpstr>Generate summary statistics of iris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</cp:revision>
  <dcterms:created xsi:type="dcterms:W3CDTF">2012-09-13T21:52:26Z</dcterms:created>
  <dcterms:modified xsi:type="dcterms:W3CDTF">2021-06-07T23:25:35Z</dcterms:modified>
</cp:coreProperties>
</file>