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60"/>
  </p:notesMasterIdLst>
  <p:sldIdLst>
    <p:sldId id="333" r:id="rId2"/>
    <p:sldId id="334" r:id="rId3"/>
    <p:sldId id="725" r:id="rId4"/>
    <p:sldId id="731" r:id="rId5"/>
    <p:sldId id="732" r:id="rId6"/>
    <p:sldId id="745" r:id="rId7"/>
    <p:sldId id="746" r:id="rId8"/>
    <p:sldId id="826" r:id="rId9"/>
    <p:sldId id="748" r:id="rId10"/>
    <p:sldId id="749" r:id="rId11"/>
    <p:sldId id="773" r:id="rId12"/>
    <p:sldId id="825" r:id="rId13"/>
    <p:sldId id="762" r:id="rId14"/>
    <p:sldId id="765" r:id="rId15"/>
    <p:sldId id="766" r:id="rId16"/>
    <p:sldId id="767" r:id="rId17"/>
    <p:sldId id="790" r:id="rId18"/>
    <p:sldId id="794" r:id="rId19"/>
    <p:sldId id="806" r:id="rId20"/>
    <p:sldId id="818" r:id="rId21"/>
    <p:sldId id="824" r:id="rId22"/>
    <p:sldId id="837" r:id="rId23"/>
    <p:sldId id="792" r:id="rId24"/>
    <p:sldId id="829" r:id="rId25"/>
    <p:sldId id="805" r:id="rId26"/>
    <p:sldId id="795" r:id="rId27"/>
    <p:sldId id="796" r:id="rId28"/>
    <p:sldId id="797" r:id="rId29"/>
    <p:sldId id="833" r:id="rId30"/>
    <p:sldId id="807" r:id="rId31"/>
    <p:sldId id="840" r:id="rId32"/>
    <p:sldId id="808" r:id="rId33"/>
    <p:sldId id="827" r:id="rId34"/>
    <p:sldId id="828" r:id="rId35"/>
    <p:sldId id="819" r:id="rId36"/>
    <p:sldId id="834" r:id="rId37"/>
    <p:sldId id="831" r:id="rId38"/>
    <p:sldId id="799" r:id="rId39"/>
    <p:sldId id="832" r:id="rId40"/>
    <p:sldId id="830" r:id="rId41"/>
    <p:sldId id="817" r:id="rId42"/>
    <p:sldId id="793" r:id="rId43"/>
    <p:sldId id="801" r:id="rId44"/>
    <p:sldId id="841" r:id="rId45"/>
    <p:sldId id="821" r:id="rId46"/>
    <p:sldId id="822" r:id="rId47"/>
    <p:sldId id="838" r:id="rId48"/>
    <p:sldId id="842" r:id="rId49"/>
    <p:sldId id="839" r:id="rId50"/>
    <p:sldId id="846" r:id="rId51"/>
    <p:sldId id="843" r:id="rId52"/>
    <p:sldId id="835" r:id="rId53"/>
    <p:sldId id="845" r:id="rId54"/>
    <p:sldId id="803" r:id="rId55"/>
    <p:sldId id="820" r:id="rId56"/>
    <p:sldId id="844" r:id="rId57"/>
    <p:sldId id="823" r:id="rId58"/>
    <p:sldId id="836" r:id="rId5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1636" autoAdjust="0"/>
  </p:normalViewPr>
  <p:slideViewPr>
    <p:cSldViewPr>
      <p:cViewPr varScale="1"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346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3129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468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080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irisStdRes</a:t>
            </a:r>
            <a:r>
              <a:rPr lang="en-US" alt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%&gt;% filter(</a:t>
            </a:r>
            <a:r>
              <a:rPr lang="en-US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200" baseline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&gt; 2 | </a:t>
            </a:r>
            <a:r>
              <a:rPr lang="en-US" altLang="en-US" sz="1200" baseline="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200" baseline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&lt; -2)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1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27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6487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5889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4193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26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2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9520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1707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5543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731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403C79-F238-4647-8857-B8D2F0386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8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01950" y="4219575"/>
            <a:ext cx="4328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i="1"/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94263" y="4219575"/>
            <a:ext cx="4568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i="1"/>
              <a:t>X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197475" y="4435475"/>
            <a:ext cx="32380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dirty="0" smtClean="0"/>
              <a:t>1</a:t>
            </a:r>
            <a:endParaRPr lang="en-US" altLang="en-US" sz="2200" b="1" dirty="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3766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1957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latin typeface="Symbol" panose="05050102010706020507" pitchFamily="18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941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802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32238" y="4435475"/>
            <a:ext cx="32380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/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38688" y="4435475"/>
            <a:ext cx="32380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/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Linear Regression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54063" y="1819275"/>
            <a:ext cx="78565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</a:t>
            </a:r>
            <a:r>
              <a:rPr lang="en-US" altLang="en-US" dirty="0" smtClean="0"/>
              <a:t>etween </a:t>
            </a:r>
            <a:r>
              <a:rPr lang="en-US" altLang="en-US" dirty="0"/>
              <a:t>v</a:t>
            </a:r>
            <a:r>
              <a:rPr lang="en-US" altLang="en-US" dirty="0" smtClean="0"/>
              <a:t>ariables is </a:t>
            </a:r>
            <a:r>
              <a:rPr lang="en-US" altLang="en-US" dirty="0"/>
              <a:t>a Linear Function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5988" y="5065713"/>
            <a:ext cx="2049462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Dependent (Response) </a:t>
            </a: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Variable</a:t>
            </a:r>
            <a:endParaRPr lang="en-US" altLang="en-US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97475" y="5099050"/>
            <a:ext cx="37338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Independent (Explanatory) Variable 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416924" y="3482305"/>
            <a:ext cx="179705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Slope</a:t>
            </a:r>
            <a:endParaRPr lang="en-US" altLang="en-US" sz="24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798637" y="3509541"/>
            <a:ext cx="220662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Intercept</a:t>
            </a:r>
            <a:endParaRPr lang="en-US" alt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520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327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511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794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632E-39FD-4D2D-837D-63564756E2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Interpretation of Coefficients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1.	Slope</a:t>
            </a:r>
            <a:endParaRPr lang="en-US" altLang="en-US" dirty="0"/>
          </a:p>
          <a:p>
            <a:pPr lvl="1">
              <a:buClr>
                <a:schemeClr val="folHlink"/>
              </a:buClr>
            </a:pPr>
            <a:r>
              <a:rPr lang="en-US" altLang="en-US" dirty="0"/>
              <a:t>per unit change in the dependent variable for each unit change in the independent variable.</a:t>
            </a:r>
          </a:p>
          <a:p>
            <a:pPr marL="0" indent="0">
              <a:buNone/>
            </a:pPr>
            <a:r>
              <a:rPr lang="en-US" altLang="en-US" dirty="0" smtClean="0"/>
              <a:t>2.	Y-Intercept</a:t>
            </a:r>
            <a:endParaRPr lang="en-US" altLang="en-US" dirty="0"/>
          </a:p>
          <a:p>
            <a:pPr lvl="1"/>
            <a:r>
              <a:rPr lang="en-US" altLang="en-US" dirty="0"/>
              <a:t>Average Value of </a:t>
            </a:r>
            <a:r>
              <a:rPr lang="en-US" altLang="en-US" i="1" dirty="0"/>
              <a:t>Y</a:t>
            </a:r>
            <a:r>
              <a:rPr lang="en-US" altLang="en-US" dirty="0"/>
              <a:t> When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4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model relationship between </a:t>
            </a:r>
            <a:r>
              <a:rPr lang="en-US" dirty="0" err="1" smtClean="0"/>
              <a:t>Sepal.Length</a:t>
            </a:r>
            <a:r>
              <a:rPr lang="en-US" dirty="0" smtClean="0"/>
              <a:t> and </a:t>
            </a:r>
            <a:r>
              <a:rPr lang="en-US" dirty="0" err="1" smtClean="0"/>
              <a:t>Sepal.Width</a:t>
            </a:r>
            <a:endParaRPr lang="en-US" dirty="0" smtClean="0"/>
          </a:p>
          <a:p>
            <a:pPr lvl="1"/>
            <a:r>
              <a:rPr lang="en-US" dirty="0" smtClean="0"/>
              <a:t>Draw a scatterplot</a:t>
            </a:r>
          </a:p>
          <a:p>
            <a:pPr lvl="1"/>
            <a:r>
              <a:rPr lang="en-US" dirty="0" smtClean="0"/>
              <a:t>Draw any straight line that fits the data well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geom_abline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geom_abline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5817-C135-4BD7-8403-472ADC4FFB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2020888" y="5045075"/>
            <a:ext cx="35586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1828800" y="4579938"/>
            <a:ext cx="528992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1828800" y="4108450"/>
            <a:ext cx="528992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1828800" y="3641725"/>
            <a:ext cx="528992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2386013" y="5561013"/>
            <a:ext cx="35586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3775075" y="5561013"/>
            <a:ext cx="528992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5265738" y="5561013"/>
            <a:ext cx="528992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6751638" y="5561013"/>
            <a:ext cx="528992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056438" y="5054600"/>
            <a:ext cx="432812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X</a:t>
            </a: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2381250" y="3349625"/>
            <a:ext cx="432812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Y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6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 flipV="1">
            <a:off x="2590800" y="4191000"/>
            <a:ext cx="44196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6477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5638800" y="30480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Slope changed</a:t>
            </a:r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1009650" y="5957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Intercept changed</a:t>
            </a:r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 flipV="1">
            <a:off x="2209800" y="4800600"/>
            <a:ext cx="381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is the best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DE5-4760-4C42-9694-208ED1D6F18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  Least </a:t>
            </a:r>
            <a:r>
              <a:rPr lang="en-US" altLang="en-US" dirty="0" smtClean="0"/>
              <a:t>Squares (LS)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dirty="0"/>
              <a:t>Best Fit</a:t>
            </a:r>
          </a:p>
          <a:p>
            <a:pPr lvl="1"/>
            <a:r>
              <a:rPr lang="en-US" altLang="en-US" dirty="0" smtClean="0"/>
              <a:t>Minimize the difference between </a:t>
            </a:r>
            <a:r>
              <a:rPr lang="en-US" altLang="en-US" dirty="0"/>
              <a:t>Actual Y values &amp; Predicted Y </a:t>
            </a:r>
            <a:r>
              <a:rPr lang="en-US" altLang="en-US" dirty="0" smtClean="0"/>
              <a:t>values. </a:t>
            </a:r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FC0128"/>
                </a:solidFill>
              </a:rPr>
              <a:t>Square the differences</a:t>
            </a:r>
          </a:p>
          <a:p>
            <a:pPr lvl="1"/>
            <a:r>
              <a:rPr lang="en-US" altLang="en-US" dirty="0" smtClean="0"/>
              <a:t>Differences are called “errors” or “residuals”</a:t>
            </a:r>
            <a:endParaRPr lang="en-US" altLang="en-US" dirty="0"/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 altLang="en-US" dirty="0">
              <a:solidFill>
                <a:schemeClr val="folHlink"/>
              </a:solidFill>
            </a:endParaRPr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534873"/>
              </p:ext>
            </p:extLst>
          </p:nvPr>
        </p:nvGraphicFramePr>
        <p:xfrm>
          <a:off x="2667000" y="44196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1003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0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7E9-9C63-468F-ABA0-73A674E73B6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801294"/>
              </p:ext>
            </p:extLst>
          </p:nvPr>
        </p:nvGraphicFramePr>
        <p:xfrm>
          <a:off x="938213" y="2930525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VISIO" r:id="rId4" imgW="3995640" imgH="2131920" progId="Visio.Drawing.4">
                  <p:embed/>
                </p:oleObj>
              </mc:Choice>
              <mc:Fallback>
                <p:oleObj name="VISIO" r:id="rId4" imgW="3995640" imgH="2131920" progId="Visio.Drawing.4">
                  <p:embed/>
                  <p:pic>
                    <p:nvPicPr>
                      <p:cNvPr id="102403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930525"/>
                        <a:ext cx="68770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401471"/>
              </p:ext>
            </p:extLst>
          </p:nvPr>
        </p:nvGraphicFramePr>
        <p:xfrm>
          <a:off x="3780631" y="3069020"/>
          <a:ext cx="1553369" cy="51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Equation" r:id="rId6" imgW="1193760" imgH="253800" progId="Equation.3">
                  <p:embed/>
                </p:oleObj>
              </mc:Choice>
              <mc:Fallback>
                <p:oleObj name="Equation" r:id="rId6" imgW="1193760" imgH="253800" progId="Equation.3">
                  <p:embed/>
                  <p:pic>
                    <p:nvPicPr>
                      <p:cNvPr id="10240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31" y="3069020"/>
                        <a:ext cx="1553369" cy="512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235580"/>
              </p:ext>
            </p:extLst>
          </p:nvPr>
        </p:nvGraphicFramePr>
        <p:xfrm>
          <a:off x="5937250" y="5238137"/>
          <a:ext cx="1301749" cy="4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Equation" r:id="rId8" imgW="888840" imgH="253800" progId="Equation.3">
                  <p:embed/>
                </p:oleObj>
              </mc:Choice>
              <mc:Fallback>
                <p:oleObj name="Equation" r:id="rId8" imgW="888840" imgH="253800" progId="Equation.3">
                  <p:embed/>
                  <p:pic>
                    <p:nvPicPr>
                      <p:cNvPr id="10240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5238137"/>
                        <a:ext cx="1301749" cy="47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785593"/>
              </p:ext>
            </p:extLst>
          </p:nvPr>
        </p:nvGraphicFramePr>
        <p:xfrm>
          <a:off x="1517650" y="1398588"/>
          <a:ext cx="6026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Equation" r:id="rId10" imgW="2527200" imgH="431640" progId="Equation.3">
                  <p:embed/>
                </p:oleObj>
              </mc:Choice>
              <mc:Fallback>
                <p:oleObj name="Equation" r:id="rId10" imgW="2527200" imgH="431640" progId="Equation.3">
                  <p:embed/>
                  <p:pic>
                    <p:nvPicPr>
                      <p:cNvPr id="10240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398588"/>
                        <a:ext cx="6026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6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B582-ED3C-4AD8-B5E0-C58AFF3CF69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LS minimization is efficient!</a:t>
            </a:r>
            <a:endParaRPr lang="en-US" alt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  <a:noFill/>
        </p:spPr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Prediction equation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US" altLang="en-US" sz="2800" dirty="0">
                <a:solidFill>
                  <a:schemeClr val="accent2"/>
                </a:solidFill>
              </a:rPr>
              <a:t>Sample slope</a:t>
            </a: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US" altLang="en-US" sz="2800" dirty="0">
                <a:solidFill>
                  <a:schemeClr val="accent2"/>
                </a:solidFill>
              </a:rPr>
              <a:t>Sample Y - intercept</a:t>
            </a:r>
          </a:p>
          <a:p>
            <a:endParaRPr lang="en-US" altLang="en-US" sz="2800" dirty="0"/>
          </a:p>
        </p:txBody>
      </p:sp>
      <p:graphicFrame>
        <p:nvGraphicFramePr>
          <p:cNvPr id="352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209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352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581400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35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4038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057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352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4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we use 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d</a:t>
            </a:r>
            <a:r>
              <a:rPr lang="en-US" dirty="0" smtClean="0"/>
              <a:t>ependent variable</a:t>
            </a:r>
          </a:p>
          <a:p>
            <a:r>
              <a:rPr lang="en-US" dirty="0" smtClean="0"/>
              <a:t>Dependent variable is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1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lm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/>
              <a:t>y~x</a:t>
            </a:r>
            <a:r>
              <a:rPr lang="en-US" dirty="0" smtClean="0"/>
              <a:t> is formula</a:t>
            </a:r>
          </a:p>
          <a:p>
            <a:pPr lvl="1"/>
            <a:r>
              <a:rPr lang="en-US" dirty="0" err="1" smtClean="0"/>
              <a:t>y,x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of dependent/independent variables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Petal.Length~Petal.Width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data=iris)</a:t>
            </a:r>
          </a:p>
          <a:p>
            <a:r>
              <a:rPr lang="en-US" dirty="0" smtClean="0"/>
              <a:t>Store resulting model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&lt;- 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Petal.Length~Petal.Width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data=iris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m will be used for 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prediction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Summary(lm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iris)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-1.33542 -0.30347 -0.02955  0.25776  1.39453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1.08356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0.07297   14.85   &lt;2e-16 ***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2.22994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0.05140   43.39   &lt;2e-16 ***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‘***’ 0.001 ‘**’ 0.01 ‘*’ 0.05 ‘.’ 0.1 ‘ ’ 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0.4782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148 degrees of freedom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0.9271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Adjusted R-squared:  0.9266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1882 on 1 and 148 DF,  p-value: &lt; 2.2e-16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7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this week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Linear modeling</a:t>
            </a:r>
          </a:p>
          <a:p>
            <a:pPr lvl="1">
              <a:defRPr/>
            </a:pPr>
            <a:r>
              <a:rPr lang="en-US" dirty="0" smtClean="0"/>
              <a:t>In R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from 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m$coefficients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dirty="0" smtClean="0"/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4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Plot the model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(data=iris)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geom_abline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(slope=c[2], intercept=c[1])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“Auto MPG” </a:t>
            </a:r>
            <a:r>
              <a:rPr lang="en-US" dirty="0" smtClean="0"/>
              <a:t>dataset which </a:t>
            </a:r>
            <a:r>
              <a:rPr lang="en-US" dirty="0"/>
              <a:t>“concerns city-cycle fuel consumption in miles per gallon, to be predicted in terms of 3 multivalued discrete and 5 continuous attributes.” The goal is to model mpg given engine displacement and number of cylinders.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autompg.csv</a:t>
            </a:r>
            <a:r>
              <a:rPr lang="en-US" dirty="0"/>
              <a:t> file on </a:t>
            </a:r>
            <a:r>
              <a:rPr lang="en-US" dirty="0" smtClean="0"/>
              <a:t>Canvas </a:t>
            </a:r>
            <a:r>
              <a:rPr lang="en-US" dirty="0"/>
              <a:t>and convert cylinders variable to a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is the dependent variable? Which are the independent variables?</a:t>
            </a:r>
          </a:p>
          <a:p>
            <a:pPr lvl="1" fontAlgn="base"/>
            <a:r>
              <a:rPr lang="en-US" dirty="0"/>
              <a:t>Plot mpg vs. displacement (code, plot)</a:t>
            </a:r>
          </a:p>
          <a:p>
            <a:pPr lvl="1" fontAlgn="base"/>
            <a:r>
              <a:rPr lang="en-US" dirty="0" smtClean="0"/>
              <a:t>Overlay </a:t>
            </a:r>
            <a:r>
              <a:rPr lang="en-US" dirty="0" smtClean="0"/>
              <a:t>best fit line over the dataset (code, plot)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we use 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the “best” fit model a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model?!</a:t>
            </a:r>
          </a:p>
          <a:p>
            <a:r>
              <a:rPr lang="en-US" dirty="0" smtClean="0"/>
              <a:t>Evaluating the model</a:t>
            </a:r>
            <a:endParaRPr lang="en-US" dirty="0"/>
          </a:p>
          <a:p>
            <a:r>
              <a:rPr lang="en-US" dirty="0" smtClean="0"/>
              <a:t>Two conflicting objectives</a:t>
            </a:r>
          </a:p>
          <a:p>
            <a:pPr lvl="1"/>
            <a:r>
              <a:rPr lang="en-US" dirty="0" smtClean="0"/>
              <a:t>Goodness-of-Fit</a:t>
            </a:r>
          </a:p>
          <a:p>
            <a:pPr lvl="2"/>
            <a:r>
              <a:rPr lang="en-US" dirty="0" smtClean="0"/>
              <a:t>We want model to match the data</a:t>
            </a:r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We want model to be “simple”</a:t>
            </a:r>
          </a:p>
          <a:p>
            <a:r>
              <a:rPr lang="en-US" dirty="0" smtClean="0"/>
              <a:t>“Principle of parsimony”</a:t>
            </a:r>
          </a:p>
          <a:p>
            <a:pPr lvl="1"/>
            <a:r>
              <a:rPr lang="en-US" dirty="0" smtClean="0"/>
              <a:t>Find a model that is as simple as possible without sacrificing too much goodness-of-fit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3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the lm models from</a:t>
            </a:r>
          </a:p>
          <a:p>
            <a:pPr lvl="1"/>
            <a:r>
              <a:rPr lang="en-US" dirty="0" err="1" smtClean="0"/>
              <a:t>Petal.Length~Petal.Width</a:t>
            </a:r>
            <a:r>
              <a:rPr lang="en-US" dirty="0" smtClean="0"/>
              <a:t> (good)</a:t>
            </a:r>
            <a:endParaRPr lang="en-US" dirty="0"/>
          </a:p>
          <a:p>
            <a:pPr lvl="1"/>
            <a:r>
              <a:rPr lang="en-US" dirty="0" err="1" smtClean="0"/>
              <a:t>Sepal.Length~Sepal.Width</a:t>
            </a:r>
            <a:r>
              <a:rPr lang="en-US" dirty="0" smtClean="0"/>
              <a:t> (bad)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64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The proportion of total variation (SST) that is explained by the regression (SSR)  is the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Coefficient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of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Determination</a:t>
                </a:r>
                <a:r>
                  <a:rPr lang="en-US" alt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ranges between 0 and 1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higher its value, the more accurate is the regression model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altLang="en-US" dirty="0" smtClean="0"/>
                  <a:t>   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endParaRPr lang="en-US" altLang="en-US" b="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3175000" y="1943100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343400" y="228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175000" y="1104900"/>
            <a:ext cx="0" cy="298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175000" y="4090988"/>
            <a:ext cx="40782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013200" y="31623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3632200" y="3086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165600" y="25527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546600" y="28575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241800" y="24003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622800" y="24765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327400" y="424338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 rot="16200000">
            <a:off x="1606551" y="2840037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4927600" y="2705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851400" y="21717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013200" y="26289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3403600" y="3086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080000" y="18669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831127" y="4767262"/>
            <a:ext cx="784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 least squares regression selects the line with the lowest total sum of squared prediction errors. 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This value is called the Sum of Squares of </a:t>
            </a:r>
            <a:r>
              <a:rPr lang="en-US" altLang="en-US" b="1" dirty="0" smtClean="0"/>
              <a:t>Error (SSE)</a:t>
            </a:r>
          </a:p>
          <a:p>
            <a:pPr>
              <a:spcBef>
                <a:spcPct val="50000"/>
              </a:spcBef>
            </a:pPr>
            <a:r>
              <a:rPr lang="en-US" altLang="en-US" b="1" dirty="0" smtClean="0"/>
              <a:t>This is the “</a:t>
            </a:r>
            <a:r>
              <a:rPr lang="en-US" altLang="en-US" b="1" dirty="0" smtClean="0">
                <a:solidFill>
                  <a:srgbClr val="FF0000"/>
                </a:solidFill>
              </a:rPr>
              <a:t>unexplained</a:t>
            </a:r>
            <a:r>
              <a:rPr lang="en-US" altLang="en-US" b="1" dirty="0" smtClean="0"/>
              <a:t>” variation</a:t>
            </a:r>
            <a:endParaRPr lang="en-US" altLang="en-US" b="1" dirty="0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3441700" y="3162300"/>
            <a:ext cx="0" cy="2714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3670300" y="3162300"/>
            <a:ext cx="0" cy="809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4038600" y="2986088"/>
            <a:ext cx="0" cy="18891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051300" y="2730500"/>
            <a:ext cx="0" cy="2365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203700" y="2628900"/>
            <a:ext cx="0" cy="1873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292600" y="2489200"/>
            <a:ext cx="0" cy="3079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4584700" y="2608263"/>
            <a:ext cx="0" cy="24923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4965700" y="2324100"/>
            <a:ext cx="0" cy="3810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5118100" y="1968500"/>
            <a:ext cx="0" cy="18891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4891088" y="2236788"/>
            <a:ext cx="1587" cy="1047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Squares of Error (SSE)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083050" y="2286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Calculating SSR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2438400" y="10810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2438400" y="3519488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76600" y="24526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2895600" y="26050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429000" y="20716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810000" y="21478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05200" y="19192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886200" y="19954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90800" y="367188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 rot="16200000">
            <a:off x="869951" y="2268537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4191000" y="19812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4114800" y="17526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4343400" y="1447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066800" y="4876800"/>
            <a:ext cx="784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The Sum of Squares Regression (SSR) is the sum of the squared differences between the prediction for each observation and the population mean</a:t>
            </a:r>
            <a:r>
              <a:rPr lang="en-US" altLang="en-US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b="1" dirty="0" smtClean="0"/>
              <a:t>This is the “</a:t>
            </a:r>
            <a:r>
              <a:rPr lang="en-US" altLang="en-US" b="1" dirty="0" smtClean="0">
                <a:solidFill>
                  <a:srgbClr val="FF0000"/>
                </a:solidFill>
              </a:rPr>
              <a:t>explained</a:t>
            </a:r>
            <a:r>
              <a:rPr lang="en-US" altLang="en-US" b="1" dirty="0" smtClean="0"/>
              <a:t>” variation</a:t>
            </a:r>
            <a:endParaRPr lang="en-US" altLang="en-US" b="1" dirty="0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2438400" y="1371600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2466975" y="2144713"/>
            <a:ext cx="2670175" cy="0"/>
          </a:xfrm>
          <a:prstGeom prst="line">
            <a:avLst/>
          </a:prstGeom>
          <a:noFill/>
          <a:ln w="158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81" name="Text Box 21"/>
              <p:cNvSpPr txBox="1">
                <a:spLocks noChangeArrowheads="1"/>
              </p:cNvSpPr>
              <p:nvPr/>
            </p:nvSpPr>
            <p:spPr bwMode="auto">
              <a:xfrm>
                <a:off x="5273675" y="1933575"/>
                <a:ext cx="199843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accent2"/>
                    </a:solidFill>
                  </a:rPr>
                  <a:t>Population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58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75" y="1933575"/>
                <a:ext cx="1998432" cy="369332"/>
              </a:xfrm>
              <a:prstGeom prst="rect">
                <a:avLst/>
              </a:prstGeom>
              <a:blipFill>
                <a:blip r:embed="rId2"/>
                <a:stretch>
                  <a:fillRect l="-2439" t="-8197" r="-11585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4381500" y="1622428"/>
            <a:ext cx="0" cy="503236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152900" y="1841500"/>
            <a:ext cx="0" cy="3063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467100" y="2159000"/>
            <a:ext cx="0" cy="1143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2705100" y="2141538"/>
            <a:ext cx="0" cy="69215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 flipH="1">
            <a:off x="2933700" y="2155825"/>
            <a:ext cx="9525" cy="500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3302000" y="2159000"/>
            <a:ext cx="0" cy="246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4229099" y="1708151"/>
            <a:ext cx="1" cy="4397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3911600" y="1993900"/>
            <a:ext cx="12700" cy="1492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3848100" y="2057400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3543300" y="2159000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Regression (SSR)</a:t>
            </a:r>
          </a:p>
        </p:txBody>
      </p:sp>
    </p:spTree>
    <p:extLst>
      <p:ext uri="{BB962C8B-B14F-4D97-AF65-F5344CB8AC3E}">
        <p14:creationId xmlns:p14="http://schemas.microsoft.com/office/powerpoint/2010/main" val="19863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797300" y="22860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Regression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55" name="Text Box 19"/>
              <p:cNvSpPr txBox="1">
                <a:spLocks noChangeArrowheads="1"/>
              </p:cNvSpPr>
              <p:nvPr/>
            </p:nvSpPr>
            <p:spPr bwMode="auto">
              <a:xfrm>
                <a:off x="647700" y="1600200"/>
                <a:ext cx="7848600" cy="3305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	SSR =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 smtClean="0">
                    <a:cs typeface="Arial" panose="020B0604020202020204" pitchFamily="34" charset="0"/>
                  </a:rPr>
                  <a:t>    </a:t>
                </a:r>
                <a:r>
                  <a:rPr lang="en-US" altLang="en-US" b="1" dirty="0">
                    <a:cs typeface="Arial" panose="020B0604020202020204" pitchFamily="34" charset="0"/>
                  </a:rPr>
                  <a:t>(measure of explained variation)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>
                  <a:cs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cs typeface="Arial" panose="020B0604020202020204" pitchFamily="34" charset="0"/>
                  </a:rPr>
                  <a:t>	SSE = </a:t>
                </a:r>
                <a14:m>
                  <m:oMath xmlns:m="http://schemas.openxmlformats.org/officeDocument/2006/math">
                    <m:r>
                      <a:rPr lang="en-US" altLang="en-US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 smtClean="0"/>
                  <a:t>     </a:t>
                </a:r>
                <a:r>
                  <a:rPr lang="en-US" altLang="en-US" b="1" dirty="0"/>
                  <a:t>(measure of unexplained variation) 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	SST = SSR + SSE =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/>
                  <a:t> (measure of total variation in y)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>
          <p:sp>
            <p:nvSpPr>
              <p:cNvPr id="6555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600200"/>
                <a:ext cx="7848600" cy="3305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Sum of Squares (SST)</a:t>
            </a:r>
          </a:p>
        </p:txBody>
      </p:sp>
    </p:spTree>
    <p:extLst>
      <p:ext uri="{BB962C8B-B14F-4D97-AF65-F5344CB8AC3E}">
        <p14:creationId xmlns:p14="http://schemas.microsoft.com/office/powerpoint/2010/main" val="37498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Coefficient 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</a:t>
            </a:r>
            <a:r>
              <a:rPr lang="en-US" dirty="0"/>
              <a:t>regression coefficients, when </a:t>
            </a:r>
            <a:r>
              <a:rPr lang="en-US" dirty="0" smtClean="0"/>
              <a:t>estimated using </a:t>
            </a:r>
            <a:r>
              <a:rPr lang="en-US" dirty="0"/>
              <a:t>least-squares, follow a </a:t>
            </a:r>
            <a:r>
              <a:rPr lang="en-US" dirty="0" smtClean="0"/>
              <a:t>t-distribution</a:t>
            </a:r>
          </a:p>
          <a:p>
            <a:r>
              <a:rPr lang="en-US" dirty="0"/>
              <a:t>lm() </a:t>
            </a:r>
            <a:r>
              <a:rPr lang="en-US" dirty="0" smtClean="0"/>
              <a:t>includes the standardized </a:t>
            </a:r>
            <a:r>
              <a:rPr lang="en-US" dirty="0"/>
              <a:t>t value and a p-value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coefficient</a:t>
            </a:r>
          </a:p>
          <a:p>
            <a:r>
              <a:rPr lang="en-US" dirty="0" smtClean="0"/>
              <a:t>The </a:t>
            </a:r>
            <a:r>
              <a:rPr lang="en-US" dirty="0"/>
              <a:t>smaller the p-value, the stronger the evidence </a:t>
            </a:r>
            <a:r>
              <a:rPr lang="en-US" dirty="0" smtClean="0"/>
              <a:t>against the null hypothesis: the coefficient is 0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there is strong evidence </a:t>
            </a:r>
            <a:r>
              <a:rPr lang="en-US" i="1" dirty="0" smtClean="0"/>
              <a:t>for</a:t>
            </a:r>
            <a:r>
              <a:rPr lang="en-US" dirty="0" smtClean="0"/>
              <a:t> the claim that the predictor has an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D573-DFC0-40AE-B05E-C5A9DBBC7A3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Math </a:t>
            </a:r>
            <a:r>
              <a:rPr lang="en-US" altLang="en-US" dirty="0"/>
              <a:t>Model?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4227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Model</a:t>
            </a:r>
          </a:p>
          <a:p>
            <a:pPr lvl="1"/>
            <a:r>
              <a:rPr lang="en-US" altLang="en-US" dirty="0" smtClean="0"/>
              <a:t>Representation of a phenomenon</a:t>
            </a:r>
          </a:p>
          <a:p>
            <a:r>
              <a:rPr lang="en-US" altLang="en-US" dirty="0" smtClean="0"/>
              <a:t>Mathematical model</a:t>
            </a:r>
          </a:p>
          <a:p>
            <a:pPr lvl="1"/>
            <a:r>
              <a:rPr lang="en-US" altLang="en-US" dirty="0" smtClean="0"/>
              <a:t>Numerically describe </a:t>
            </a:r>
            <a:r>
              <a:rPr lang="en-US" altLang="en-US" dirty="0"/>
              <a:t>r</a:t>
            </a:r>
            <a:r>
              <a:rPr lang="en-US" altLang="en-US" dirty="0" smtClean="0"/>
              <a:t>elationship </a:t>
            </a:r>
            <a:r>
              <a:rPr lang="en-US" altLang="en-US" dirty="0"/>
              <a:t>between </a:t>
            </a:r>
            <a:r>
              <a:rPr lang="en-US" altLang="en-US" dirty="0" smtClean="0"/>
              <a:t>variables</a:t>
            </a: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1371600" lvl="2" indent="-45720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32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7868-911A-4E6D-9953-895AA9D8F53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Regression </a:t>
            </a:r>
            <a:r>
              <a:rPr lang="en-US" altLang="en-US" dirty="0" smtClean="0"/>
              <a:t>Diagnostics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three conditions required for the validity of the regression analysis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 variable is normally </a:t>
            </a:r>
            <a:r>
              <a:rPr lang="en-US" altLang="en-US" dirty="0" smtClean="0"/>
              <a:t>distributed</a:t>
            </a: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 variance is </a:t>
            </a:r>
            <a:r>
              <a:rPr lang="en-US" altLang="en-US" dirty="0" smtClean="0"/>
              <a:t>independent </a:t>
            </a:r>
            <a:r>
              <a:rPr lang="en-US" altLang="en-US" dirty="0"/>
              <a:t>of </a:t>
            </a:r>
            <a:r>
              <a:rPr lang="en-US" altLang="en-US" dirty="0" smtClean="0"/>
              <a:t>x</a:t>
            </a: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errors are independent of each </a:t>
            </a:r>
            <a:r>
              <a:rPr lang="en-US" altLang="en-US" dirty="0" smtClean="0"/>
              <a:t>other</a:t>
            </a:r>
            <a:endParaRPr lang="en-US" altLang="en-US" dirty="0"/>
          </a:p>
          <a:p>
            <a:r>
              <a:rPr lang="en-US" altLang="en-US" dirty="0"/>
              <a:t>How can we diagnose violations of these conditions?</a:t>
            </a:r>
          </a:p>
        </p:txBody>
      </p:sp>
    </p:spTree>
    <p:extLst>
      <p:ext uri="{BB962C8B-B14F-4D97-AF65-F5344CB8AC3E}">
        <p14:creationId xmlns:p14="http://schemas.microsoft.com/office/powerpoint/2010/main" val="20018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Prediction equation: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 = x </a:t>
            </a:r>
            <a:r>
              <a:rPr lang="en-US" dirty="0"/>
              <a:t>* </a:t>
            </a:r>
            <a:r>
              <a:rPr lang="en-US" dirty="0" smtClean="0"/>
              <a:t>c[2</a:t>
            </a:r>
            <a:r>
              <a:rPr lang="en-US" dirty="0"/>
              <a:t>] + </a:t>
            </a:r>
            <a:r>
              <a:rPr lang="en-US" dirty="0" smtClean="0"/>
              <a:t>c[1]: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fitted.values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y –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x*c[2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Same 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residuals(m)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  Residual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Examine </a:t>
            </a:r>
            <a:r>
              <a:rPr lang="en-US" altLang="en-US" dirty="0"/>
              <a:t>the </a:t>
            </a:r>
            <a:r>
              <a:rPr lang="en-US" altLang="en-US" dirty="0" smtClean="0"/>
              <a:t>residuals</a:t>
            </a:r>
            <a:endParaRPr lang="en-US" altLang="en-US" dirty="0"/>
          </a:p>
          <a:p>
            <a:r>
              <a:rPr lang="en-US" altLang="en-US" dirty="0" smtClean="0"/>
              <a:t>Non-normality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smtClean="0"/>
              <a:t>Examine </a:t>
            </a:r>
            <a:r>
              <a:rPr lang="en-US" altLang="en-US" dirty="0"/>
              <a:t>the </a:t>
            </a:r>
            <a:r>
              <a:rPr lang="en-US" altLang="en-US" dirty="0" smtClean="0"/>
              <a:t>residual histogram </a:t>
            </a:r>
            <a:r>
              <a:rPr lang="en-US" altLang="en-US" dirty="0"/>
              <a:t>and look for a bell </a:t>
            </a:r>
            <a:r>
              <a:rPr lang="en-US" altLang="en-US" dirty="0" smtClean="0"/>
              <a:t>shaped curve with </a:t>
            </a:r>
            <a:r>
              <a:rPr lang="en-US" altLang="en-US" dirty="0"/>
              <a:t>a mean close to </a:t>
            </a:r>
            <a:r>
              <a:rPr lang="en-US" altLang="en-US" dirty="0" smtClean="0"/>
              <a:t>zero</a:t>
            </a:r>
          </a:p>
          <a:p>
            <a:pPr lvl="1"/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iris %&gt;%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gplot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905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  Residual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Plot a scatterplot</a:t>
            </a:r>
          </a:p>
          <a:p>
            <a:pPr lvl="1"/>
            <a:r>
              <a:rPr lang="en-US" altLang="en-US" dirty="0" smtClean="0"/>
              <a:t>Residuals vs </a:t>
            </a:r>
            <a:r>
              <a:rPr lang="en-US" altLang="en-US" i="1" dirty="0" smtClean="0"/>
              <a:t>x</a:t>
            </a:r>
          </a:p>
          <a:p>
            <a:pPr lvl="1"/>
            <a:r>
              <a:rPr lang="en-US" altLang="en-US" dirty="0" smtClean="0"/>
              <a:t>Points should appear to be randomly scattered around zero</a:t>
            </a:r>
          </a:p>
          <a:p>
            <a:pPr lvl="1"/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iris %&gt;%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gplot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(mapping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2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Three plots showing residuals versus x values." title="Residual analys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25"/>
            <a:ext cx="9144000" cy="2952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919842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Residuals appear </a:t>
            </a:r>
            <a:r>
              <a:rPr lang="en-US" sz="1400" dirty="0"/>
              <a:t>randomly scattered around zero, and their </a:t>
            </a:r>
            <a:r>
              <a:rPr lang="en-US" sz="1400" dirty="0" smtClean="0"/>
              <a:t>spread</a:t>
            </a:r>
            <a:endParaRPr lang="en-US" sz="1400" dirty="0"/>
          </a:p>
          <a:p>
            <a:r>
              <a:rPr lang="en-US" sz="1400" dirty="0"/>
              <a:t>appears </a:t>
            </a:r>
            <a:r>
              <a:rPr lang="en-US" sz="1400" dirty="0" smtClean="0"/>
              <a:t>constant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89219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systematic behavior in the </a:t>
            </a:r>
            <a:r>
              <a:rPr lang="en-US" sz="1400" dirty="0" smtClean="0"/>
              <a:t>residuals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89219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Residuals scattered </a:t>
            </a:r>
            <a:r>
              <a:rPr lang="en-US" sz="1400" dirty="0"/>
              <a:t>randomly about zero </a:t>
            </a:r>
            <a:r>
              <a:rPr lang="en-US" sz="1400" dirty="0" smtClean="0"/>
              <a:t>but variability </a:t>
            </a:r>
            <a:r>
              <a:rPr lang="en-US" sz="1400" dirty="0"/>
              <a:t>isn’t </a:t>
            </a:r>
            <a:r>
              <a:rPr lang="en-US" sz="1400" dirty="0" smtClean="0"/>
              <a:t>constant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867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homoscedasticity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413" y="5808940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heteroscedasticity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Outliers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Outlier: </a:t>
            </a:r>
            <a:r>
              <a:rPr lang="en-US" altLang="en-US" sz="2800" dirty="0"/>
              <a:t>an observation that is unusually small or </a:t>
            </a:r>
            <a:r>
              <a:rPr lang="en-US" altLang="en-US" sz="2800" dirty="0" smtClean="0"/>
              <a:t>large</a:t>
            </a:r>
            <a:endParaRPr lang="en-US" altLang="en-US" sz="2800" dirty="0"/>
          </a:p>
          <a:p>
            <a:r>
              <a:rPr lang="en-US" altLang="en-US" sz="2800" dirty="0"/>
              <a:t>Several possibilities need to be investigated when an outlier is observed:</a:t>
            </a:r>
          </a:p>
          <a:p>
            <a:pPr lvl="1"/>
            <a:r>
              <a:rPr lang="en-US" altLang="en-US" sz="2400" dirty="0"/>
              <a:t>There was an error in recording the value.</a:t>
            </a:r>
          </a:p>
          <a:p>
            <a:pPr lvl="1"/>
            <a:r>
              <a:rPr lang="en-US" altLang="en-US" sz="2400" dirty="0"/>
              <a:t>The point does not belong in the sample.</a:t>
            </a:r>
          </a:p>
          <a:p>
            <a:pPr lvl="1"/>
            <a:r>
              <a:rPr lang="en-US" altLang="en-US" sz="2400" dirty="0"/>
              <a:t>The observation is valid.</a:t>
            </a:r>
          </a:p>
          <a:p>
            <a:r>
              <a:rPr lang="en-US" altLang="en-US" sz="2800" i="1" dirty="0" smtClean="0"/>
              <a:t>Suspect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 observation is an outlier if its </a:t>
            </a:r>
            <a:endParaRPr lang="en-US" altLang="en-US" sz="2800" dirty="0" smtClean="0"/>
          </a:p>
          <a:p>
            <a:pPr marL="0" indent="0" algn="ctr">
              <a:buNone/>
            </a:pPr>
            <a:r>
              <a:rPr lang="en-US" altLang="en-US" sz="2800" b="1" dirty="0" smtClean="0"/>
              <a:t>|</a:t>
            </a:r>
            <a:r>
              <a:rPr lang="en-US" altLang="en-US" sz="2800" dirty="0" smtClean="0">
                <a:solidFill>
                  <a:srgbClr val="FF0000"/>
                </a:solidFill>
              </a:rPr>
              <a:t>standardized </a:t>
            </a:r>
            <a:r>
              <a:rPr lang="en-US" altLang="en-US" sz="2800" dirty="0">
                <a:solidFill>
                  <a:srgbClr val="FF0000"/>
                </a:solidFill>
              </a:rPr>
              <a:t>residual</a:t>
            </a:r>
            <a:r>
              <a:rPr lang="en-US" altLang="en-US" sz="2800" b="1" dirty="0"/>
              <a:t>|</a:t>
            </a:r>
            <a:r>
              <a:rPr lang="en-US" altLang="en-US" sz="2800" dirty="0"/>
              <a:t> &gt; </a:t>
            </a:r>
            <a:r>
              <a:rPr lang="en-US" altLang="en-US" sz="2800" dirty="0" smtClean="0"/>
              <a:t>2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96A-2EE1-41CA-87E7-ECF106A87E0A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</a:t>
            </a:r>
            <a:r>
              <a:rPr lang="en-US" altLang="en-US" dirty="0" smtClean="0"/>
              <a:t>Standardized Residuals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Consolas" panose="020B0609020204030204" pitchFamily="49" charset="0"/>
              </a:rPr>
              <a:t>mod &lt;- lm(</a:t>
            </a:r>
            <a:r>
              <a:rPr lang="en-US" altLang="en-US" sz="2000" dirty="0" err="1">
                <a:latin typeface="Consolas" panose="020B0609020204030204" pitchFamily="49" charset="0"/>
              </a:rPr>
              <a:t>Petal.Length~Petal.Width</a:t>
            </a:r>
            <a:r>
              <a:rPr lang="en-US" altLang="en-US" sz="2000" dirty="0">
                <a:latin typeface="Consolas" panose="020B0609020204030204" pitchFamily="49" charset="0"/>
              </a:rPr>
              <a:t>, data=iris</a:t>
            </a:r>
            <a:r>
              <a:rPr lang="en-US" alt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rstandard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(mod)</a:t>
            </a:r>
          </a:p>
          <a:p>
            <a:endParaRPr lang="en-US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irisStdRes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&lt;- iris %&gt;%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cbind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stdres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rstandard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(mod))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96A-2EE1-41CA-87E7-ECF106A87E0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4419600"/>
            <a:ext cx="81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Classwork:</a:t>
            </a:r>
          </a:p>
          <a:p>
            <a:r>
              <a:rPr lang="en-US" sz="2000" dirty="0" smtClean="0"/>
              <a:t>Which rows of iris are outliers based on the </a:t>
            </a:r>
            <a:r>
              <a:rPr lang="en-US" sz="2000" dirty="0" err="1" smtClean="0"/>
              <a:t>Petal.Width~Petal.Length</a:t>
            </a:r>
            <a:r>
              <a:rPr lang="en-US" sz="2000" dirty="0" smtClean="0"/>
              <a:t> model?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3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fitted model can be used to make predictions for new </a:t>
            </a:r>
            <a:r>
              <a:rPr lang="en-US" i="1" dirty="0" smtClean="0"/>
              <a:t>x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For accuracy, </a:t>
            </a:r>
            <a:r>
              <a:rPr lang="en-US" i="1" dirty="0" smtClean="0"/>
              <a:t>x</a:t>
            </a:r>
            <a:r>
              <a:rPr lang="en-US" dirty="0" smtClean="0"/>
              <a:t> should be within the range seen in the data used for modeling (interpolation)</a:t>
            </a:r>
          </a:p>
          <a:p>
            <a:r>
              <a:rPr lang="en-US" dirty="0" err="1" smtClean="0"/>
              <a:t>Data.frame</a:t>
            </a:r>
            <a:r>
              <a:rPr lang="en-US" dirty="0" smtClean="0"/>
              <a:t> used for prediction must have the same variable names as in the model</a:t>
            </a:r>
          </a:p>
          <a:p>
            <a:endParaRPr lang="en-US" dirty="0" smtClean="0"/>
          </a:p>
          <a:p>
            <a:r>
              <a:rPr lang="en-US" sz="2000" dirty="0" err="1">
                <a:latin typeface="Consolas" panose="020B0609020204030204" pitchFamily="49" charset="0"/>
              </a:rPr>
              <a:t>predx</a:t>
            </a:r>
            <a:r>
              <a:rPr lang="en-US" sz="2000" dirty="0">
                <a:latin typeface="Consolas" panose="020B0609020204030204" pitchFamily="49" charset="0"/>
              </a:rPr>
              <a:t> &lt;-</a:t>
            </a:r>
            <a:r>
              <a:rPr lang="en-US" sz="2000" dirty="0" err="1" smtClean="0">
                <a:latin typeface="Consolas" panose="020B0609020204030204" pitchFamily="49" charset="0"/>
              </a:rPr>
              <a:t>data.frame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Petal.Width</a:t>
            </a:r>
            <a:r>
              <a:rPr lang="en-US" sz="2000" dirty="0" smtClean="0">
                <a:latin typeface="Consolas" panose="020B0609020204030204" pitchFamily="49" charset="0"/>
              </a:rPr>
              <a:t>=c(0.5, 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2.0))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predict(mod, </a:t>
            </a:r>
            <a:r>
              <a:rPr lang="en-US" sz="2000" dirty="0" err="1" smtClean="0">
                <a:latin typeface="Consolas" panose="020B0609020204030204" pitchFamily="49" charset="0"/>
              </a:rPr>
              <a:t>predx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365500" y="228600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Standard Error of Regression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66800" y="1522413"/>
            <a:ext cx="789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b="1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22" name="Text Box 14"/>
              <p:cNvSpPr txBox="1">
                <a:spLocks noChangeArrowheads="1"/>
              </p:cNvSpPr>
              <p:nvPr/>
            </p:nvSpPr>
            <p:spPr bwMode="auto">
              <a:xfrm>
                <a:off x="2590800" y="4991100"/>
                <a:ext cx="4561899" cy="121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dirty="0" smtClean="0">
                    <a:latin typeface="+mn-lt"/>
                  </a:rPr>
                  <a:t>Standard Error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en-US" dirty="0" smtClean="0">
                  <a:latin typeface="+mn-lt"/>
                </a:endParaRPr>
              </a:p>
              <a:p>
                <a:r>
                  <a:rPr lang="en-US" altLang="en-US" dirty="0" smtClean="0">
                    <a:latin typeface="+mn-lt"/>
                  </a:rPr>
                  <a:t>n = </a:t>
                </a:r>
                <a:r>
                  <a:rPr lang="en-US" altLang="en-US" dirty="0">
                    <a:latin typeface="+mn-lt"/>
                  </a:rPr>
                  <a:t>number of observations in the </a:t>
                </a:r>
                <a:r>
                  <a:rPr lang="en-US" altLang="en-US" dirty="0" smtClean="0">
                    <a:latin typeface="+mn-lt"/>
                  </a:rPr>
                  <a:t>sample </a:t>
                </a:r>
                <a:endParaRPr lang="en-US" altLang="en-US" dirty="0">
                  <a:latin typeface="+mn-lt"/>
                </a:endParaRPr>
              </a:p>
              <a:p>
                <a:r>
                  <a:rPr lang="en-US" altLang="en-US" dirty="0">
                    <a:latin typeface="+mn-lt"/>
                  </a:rPr>
                  <a:t>k </a:t>
                </a:r>
                <a:r>
                  <a:rPr lang="en-US" altLang="en-US" dirty="0" smtClean="0">
                    <a:latin typeface="+mn-lt"/>
                  </a:rPr>
                  <a:t>= </a:t>
                </a:r>
                <a:r>
                  <a:rPr lang="en-US" altLang="en-US" dirty="0">
                    <a:latin typeface="+mn-lt"/>
                  </a:rPr>
                  <a:t>total number of variables in the </a:t>
                </a:r>
                <a:r>
                  <a:rPr lang="en-US" altLang="en-US" dirty="0" smtClean="0">
                    <a:latin typeface="+mn-lt"/>
                  </a:rPr>
                  <a:t>model</a:t>
                </a:r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862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991100"/>
                <a:ext cx="4561899" cy="1210011"/>
              </a:xfrm>
              <a:prstGeom prst="rect">
                <a:avLst/>
              </a:prstGeom>
              <a:blipFill>
                <a:blip r:embed="rId2"/>
                <a:stretch>
                  <a:fillRect l="-1070" b="-75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3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Calculating Standard Error of the regression is used for calculating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C00000"/>
                </a:solidFill>
              </a:rPr>
              <a:t>prediction intervals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confidence intervals</a:t>
            </a:r>
          </a:p>
          <a:p>
            <a:endParaRPr lang="en-US" dirty="0"/>
          </a:p>
          <a:p>
            <a:r>
              <a:rPr lang="en-US" dirty="0"/>
              <a:t>Standard Error = square root of the average prediction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given value of x, the interval estimate </a:t>
            </a:r>
            <a:r>
              <a:rPr lang="en-US" dirty="0" smtClean="0"/>
              <a:t>of </a:t>
            </a:r>
            <a:r>
              <a:rPr lang="en-US" dirty="0"/>
              <a:t>the dependent </a:t>
            </a:r>
            <a:r>
              <a:rPr lang="en-US" dirty="0" smtClean="0"/>
              <a:t>variable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called the </a:t>
            </a:r>
            <a:r>
              <a:rPr lang="en-US" dirty="0" smtClean="0">
                <a:solidFill>
                  <a:srgbClr val="FF0000"/>
                </a:solidFill>
              </a:rPr>
              <a:t>prediction interval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predict(mod, </a:t>
            </a:r>
            <a:r>
              <a:rPr lang="en-US" sz="2800" dirty="0" err="1" smtClean="0">
                <a:latin typeface="Consolas" panose="020B0609020204030204" pitchFamily="49" charset="0"/>
              </a:rPr>
              <a:t>newdata</a:t>
            </a:r>
            <a:r>
              <a:rPr lang="en-US" sz="2800" dirty="0" smtClean="0">
                <a:latin typeface="Consolas" panose="020B0609020204030204" pitchFamily="49" charset="0"/>
              </a:rPr>
              <a:t>=</a:t>
            </a:r>
            <a:r>
              <a:rPr lang="en-US" sz="2800" dirty="0" err="1" smtClean="0">
                <a:latin typeface="Consolas" panose="020B0609020204030204" pitchFamily="49" charset="0"/>
              </a:rPr>
              <a:t>predx</a:t>
            </a:r>
            <a:r>
              <a:rPr lang="en-US" sz="2800" dirty="0" smtClean="0">
                <a:latin typeface="Consolas" panose="020B0609020204030204" pitchFamily="49" charset="0"/>
              </a:rPr>
              <a:t>, interval</a:t>
            </a:r>
            <a:r>
              <a:rPr lang="en-US" sz="2800" dirty="0">
                <a:latin typeface="Consolas" panose="020B0609020204030204" pitchFamily="49" charset="0"/>
              </a:rPr>
              <a:t>="prediction</a:t>
            </a:r>
            <a:r>
              <a:rPr lang="en-US" sz="2800" dirty="0" smtClean="0">
                <a:latin typeface="Consolas" panose="020B0609020204030204" pitchFamily="49" charset="0"/>
              </a:rPr>
              <a:t>", level=0.95)</a:t>
            </a:r>
          </a:p>
          <a:p>
            <a:pPr marL="0" indent="0">
              <a:buNone/>
            </a:pPr>
            <a:r>
              <a:rPr lang="fr-FR" sz="1800" dirty="0" smtClean="0">
                <a:latin typeface="Consolas" panose="020B0609020204030204" pitchFamily="49" charset="0"/>
              </a:rPr>
              <a:t>	fit      </a:t>
            </a:r>
            <a:r>
              <a:rPr lang="fr-FR" sz="1800" dirty="0" err="1">
                <a:latin typeface="Consolas" panose="020B0609020204030204" pitchFamily="49" charset="0"/>
              </a:rPr>
              <a:t>lwr</a:t>
            </a: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upr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1 2.198528 1.247734 3.149323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2 3.313499 2.365144 4.261853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3 5.543439 4.591820 6.495058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11B6-3966-4450-A3EB-29E581AA91F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2643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between one </a:t>
            </a:r>
            <a:r>
              <a:rPr lang="en-US" altLang="en-US" dirty="0">
                <a:solidFill>
                  <a:srgbClr val="CC0000"/>
                </a:solidFill>
              </a:rPr>
              <a:t>dependent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variable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explanatory variable(s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 smtClean="0"/>
              <a:t>Dependent variable is </a:t>
            </a:r>
            <a:r>
              <a:rPr lang="en-US" altLang="en-US" dirty="0" smtClean="0">
                <a:solidFill>
                  <a:srgbClr val="FF0000"/>
                </a:solidFill>
              </a:rPr>
              <a:t>continuous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One </a:t>
            </a:r>
            <a:r>
              <a:rPr lang="en-US" altLang="en-US" dirty="0"/>
              <a:t>equation </a:t>
            </a:r>
            <a:r>
              <a:rPr lang="en-US" altLang="en-US" dirty="0" smtClean="0"/>
              <a:t>describes the relationship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1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a given value of x, the interval estimate for the </a:t>
            </a:r>
            <a:r>
              <a:rPr lang="en-US" sz="2400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 of the dependent </a:t>
            </a:r>
            <a:r>
              <a:rPr lang="en-US" sz="2400" dirty="0" smtClean="0"/>
              <a:t>variable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called the </a:t>
            </a:r>
            <a:r>
              <a:rPr lang="en-US" sz="2400" dirty="0">
                <a:solidFill>
                  <a:srgbClr val="FF0000"/>
                </a:solidFill>
              </a:rPr>
              <a:t>confidence </a:t>
            </a:r>
            <a:r>
              <a:rPr lang="en-US" sz="2400" dirty="0" smtClean="0">
                <a:solidFill>
                  <a:srgbClr val="FF0000"/>
                </a:solidFill>
              </a:rPr>
              <a:t>interval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predict(mod, </a:t>
            </a:r>
            <a:r>
              <a:rPr lang="en-US" sz="2000" dirty="0" err="1" smtClean="0">
                <a:latin typeface="Consolas" panose="020B0609020204030204" pitchFamily="49" charset="0"/>
              </a:rPr>
              <a:t>newdata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latin typeface="Consolas" panose="020B0609020204030204" pitchFamily="49" charset="0"/>
              </a:rPr>
              <a:t>predx</a:t>
            </a:r>
            <a:r>
              <a:rPr lang="en-US" sz="2000" dirty="0" smtClean="0">
                <a:latin typeface="Consolas" panose="020B0609020204030204" pitchFamily="49" charset="0"/>
              </a:rPr>
              <a:t>, interval</a:t>
            </a:r>
            <a:r>
              <a:rPr lang="en-US" sz="2000" dirty="0">
                <a:latin typeface="Consolas" panose="020B0609020204030204" pitchFamily="49" charset="0"/>
              </a:rPr>
              <a:t>="confidence</a:t>
            </a:r>
            <a:r>
              <a:rPr lang="en-US" sz="2000" dirty="0" smtClean="0">
                <a:latin typeface="Consolas" panose="020B0609020204030204" pitchFamily="49" charset="0"/>
              </a:rPr>
              <a:t>", level=0.95)</a:t>
            </a:r>
          </a:p>
          <a:p>
            <a:pPr marL="0" indent="0">
              <a:buNone/>
            </a:pPr>
            <a:r>
              <a:rPr lang="fr-FR" sz="1400" dirty="0" smtClean="0">
                <a:latin typeface="Consolas" panose="020B0609020204030204" pitchFamily="49" charset="0"/>
              </a:rPr>
              <a:t>	fit      </a:t>
            </a:r>
            <a:r>
              <a:rPr lang="fr-FR" sz="1400" dirty="0" err="1">
                <a:latin typeface="Consolas" panose="020B0609020204030204" pitchFamily="49" charset="0"/>
              </a:rPr>
              <a:t>lwr</a:t>
            </a:r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latin typeface="Consolas" panose="020B0609020204030204" pitchFamily="49" charset="0"/>
              </a:rPr>
              <a:t>upr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1 2.198528 2.093655 2.303401</a:t>
            </a: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2 3.313499 3.233728 3.393269</a:t>
            </a: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3 5.543439 5.431339 </a:t>
            </a:r>
            <a:r>
              <a:rPr lang="fr-FR" sz="1400" dirty="0" smtClean="0">
                <a:latin typeface="Consolas" panose="020B0609020204030204" pitchFamily="49" charset="0"/>
              </a:rPr>
              <a:t>5.655539</a:t>
            </a:r>
          </a:p>
          <a:p>
            <a:pPr lvl="0"/>
            <a:r>
              <a:rPr lang="en-US" sz="2400" dirty="0" smtClean="0"/>
              <a:t>Note: the </a:t>
            </a:r>
            <a:r>
              <a:rPr lang="en-US" sz="2400" dirty="0"/>
              <a:t>confidence </a:t>
            </a:r>
            <a:r>
              <a:rPr lang="en-US" sz="2400" dirty="0" smtClean="0"/>
              <a:t>interval is smaller than the prediction interval</a:t>
            </a:r>
          </a:p>
          <a:p>
            <a:pPr lvl="1"/>
            <a:r>
              <a:rPr lang="en-US" sz="2000" dirty="0" smtClean="0"/>
              <a:t>We are more certain of the </a:t>
            </a:r>
            <a:r>
              <a:rPr lang="en-US" sz="2000" i="1" dirty="0" smtClean="0"/>
              <a:t>mean</a:t>
            </a:r>
            <a:r>
              <a:rPr lang="en-US" sz="2000" dirty="0" smtClean="0"/>
              <a:t> predictions than of any </a:t>
            </a:r>
            <a:r>
              <a:rPr lang="en-US" sz="2000" i="1" dirty="0" smtClean="0"/>
              <a:t>one</a:t>
            </a:r>
            <a:r>
              <a:rPr lang="en-US" sz="2000" dirty="0" smtClean="0"/>
              <a:t> prediction</a:t>
            </a:r>
            <a:endParaRPr lang="en-US" sz="2000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1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  Procedure for Regression Diagnostics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Gather </a:t>
            </a:r>
            <a:r>
              <a:rPr lang="en-US" altLang="en-US" sz="2400" dirty="0"/>
              <a:t>data for the </a:t>
            </a:r>
            <a:r>
              <a:rPr lang="en-US" altLang="en-US" sz="2400" dirty="0" smtClean="0"/>
              <a:t>variables </a:t>
            </a:r>
            <a:r>
              <a:rPr lang="en-US" altLang="en-US" sz="2400" dirty="0"/>
              <a:t>in the </a:t>
            </a:r>
            <a:r>
              <a:rPr lang="en-US" altLang="en-US" sz="2400" dirty="0" smtClean="0"/>
              <a:t>model</a:t>
            </a:r>
            <a:endParaRPr lang="en-US" altLang="en-US" sz="2400" dirty="0"/>
          </a:p>
          <a:p>
            <a:r>
              <a:rPr lang="en-US" altLang="en-US" sz="2400" dirty="0"/>
              <a:t>Draw </a:t>
            </a:r>
            <a:r>
              <a:rPr lang="en-US" altLang="en-US" sz="2400" dirty="0" smtClean="0"/>
              <a:t>a scatterplot to </a:t>
            </a:r>
            <a:r>
              <a:rPr lang="en-US" altLang="en-US" sz="2400" dirty="0"/>
              <a:t>determine whether a linear model appears to be </a:t>
            </a:r>
            <a:r>
              <a:rPr lang="en-US" altLang="en-US" sz="2400" dirty="0" smtClean="0"/>
              <a:t>appropriate</a:t>
            </a:r>
            <a:endParaRPr lang="en-US" altLang="en-US" sz="2400" dirty="0"/>
          </a:p>
          <a:p>
            <a:r>
              <a:rPr lang="en-US" altLang="en-US" sz="2400" dirty="0"/>
              <a:t>Determine the regression </a:t>
            </a:r>
            <a:r>
              <a:rPr lang="en-US" altLang="en-US" sz="2400" dirty="0" smtClean="0"/>
              <a:t>equation (lm)</a:t>
            </a:r>
            <a:endParaRPr lang="en-US" altLang="en-US" sz="2400" dirty="0"/>
          </a:p>
          <a:p>
            <a:r>
              <a:rPr lang="en-US" altLang="en-US" sz="2400" dirty="0"/>
              <a:t>Check the required conditions for the </a:t>
            </a:r>
            <a:r>
              <a:rPr lang="en-US" altLang="en-US" sz="2400" dirty="0" smtClean="0"/>
              <a:t>errors (residual analysis)</a:t>
            </a:r>
            <a:endParaRPr lang="en-US" altLang="en-US" sz="2400" dirty="0"/>
          </a:p>
          <a:p>
            <a:r>
              <a:rPr lang="en-US" altLang="en-US" sz="2400" dirty="0"/>
              <a:t>Check the existence of </a:t>
            </a:r>
            <a:r>
              <a:rPr lang="en-US" altLang="en-US" sz="2400" dirty="0" smtClean="0"/>
              <a:t>outliers</a:t>
            </a:r>
            <a:endParaRPr lang="en-US" altLang="en-US" sz="2400" dirty="0"/>
          </a:p>
          <a:p>
            <a:r>
              <a:rPr lang="en-US" altLang="en-US" sz="2400" dirty="0"/>
              <a:t>Assess the model </a:t>
            </a:r>
            <a:r>
              <a:rPr lang="en-US" altLang="en-US" sz="2400" dirty="0" smtClean="0"/>
              <a:t>fit (</a:t>
            </a:r>
            <a:r>
              <a:rPr lang="en-US" altLang="en-US" sz="2400" i="1" dirty="0" smtClean="0"/>
              <a:t>R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If the model fits the data, use the </a:t>
            </a:r>
            <a:r>
              <a:rPr lang="en-US" altLang="en-US" sz="2400" dirty="0" smtClean="0"/>
              <a:t>model to predict new values (predict)</a:t>
            </a:r>
            <a:endParaRPr lang="en-US" altLang="en-US" sz="2400" dirty="0">
              <a:solidFill>
                <a:srgbClr val="FF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2F8-6CCC-4C76-B4E9-2AEE9287AC92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LR important?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Assumptions are reasonable</a:t>
            </a:r>
          </a:p>
          <a:p>
            <a:r>
              <a:rPr lang="en-US" dirty="0" smtClean="0"/>
              <a:t>Model is surprisingly powerful</a:t>
            </a:r>
          </a:p>
          <a:p>
            <a:pPr lvl="1"/>
            <a:r>
              <a:rPr lang="en-US" dirty="0" smtClean="0"/>
              <a:t>Multiple predictor variables</a:t>
            </a:r>
          </a:p>
          <a:p>
            <a:pPr lvl="1"/>
            <a:r>
              <a:rPr lang="en-US" dirty="0" smtClean="0"/>
              <a:t>Can use </a:t>
            </a:r>
            <a:r>
              <a:rPr lang="en-US" smtClean="0"/>
              <a:t>transformed predictors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505200" y="228600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Multiple Linear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More than one independent variable can be used to explain variance in the dependent variable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Multiple </a:t>
                </a:r>
                <a:r>
                  <a:rPr lang="en-US" altLang="en-US" dirty="0"/>
                  <a:t>regression takes the </a:t>
                </a:r>
                <a:r>
                  <a:rPr lang="en-US" altLang="en-US" dirty="0" smtClean="0"/>
                  <a:t>form</a:t>
                </a:r>
              </a:p>
              <a:p>
                <a:pPr marL="457200" lvl="1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en-US" dirty="0" smtClean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>
                    <a:cs typeface="Arial" panose="020B0604020202020204" pitchFamily="34" charset="0"/>
                  </a:rPr>
                  <a:t>k+1: number </a:t>
                </a:r>
                <a:r>
                  <a:rPr lang="en-US" altLang="en-US" dirty="0">
                    <a:cs typeface="Arial" panose="020B0604020202020204" pitchFamily="34" charset="0"/>
                  </a:rPr>
                  <a:t>of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model parameters to estimate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linear model equation relating the three variables from </a:t>
            </a:r>
          </a:p>
          <a:p>
            <a:r>
              <a:rPr lang="en-US" dirty="0" err="1" smtClean="0"/>
              <a:t>Petal.Width</a:t>
            </a:r>
            <a:r>
              <a:rPr lang="en-US" dirty="0" smtClean="0"/>
              <a:t> ~ </a:t>
            </a:r>
            <a:r>
              <a:rPr lang="en-US" dirty="0" err="1" smtClean="0"/>
              <a:t>Petal.Length</a:t>
            </a:r>
            <a:r>
              <a:rPr lang="en-US" dirty="0" smtClean="0"/>
              <a:t> + </a:t>
            </a:r>
            <a:r>
              <a:rPr lang="en-US" dirty="0" err="1" smtClean="0"/>
              <a:t>Sepal.Length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predictors: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categorical variables using 0-1 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</a:p>
          <a:p>
            <a:pPr lvl="1"/>
            <a:r>
              <a:rPr lang="en-US" dirty="0" smtClean="0"/>
              <a:t>Z=0 if value = </a:t>
            </a:r>
            <a:r>
              <a:rPr lang="en-US" dirty="0" err="1" smtClean="0"/>
              <a:t>ClassA</a:t>
            </a:r>
            <a:endParaRPr lang="en-US" dirty="0"/>
          </a:p>
          <a:p>
            <a:pPr lvl="2"/>
            <a:r>
              <a:rPr lang="en-US" dirty="0" smtClean="0"/>
              <a:t>Z=1 if value ≠ </a:t>
            </a:r>
            <a:r>
              <a:rPr lang="en-US" dirty="0" err="1" smtClean="0"/>
              <a:t>ClassA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categorical </a:t>
            </a:r>
            <a:r>
              <a:rPr lang="en-US" dirty="0" smtClean="0"/>
              <a:t>variable takes n values, create</a:t>
            </a:r>
          </a:p>
          <a:p>
            <a:pPr lvl="1"/>
            <a:r>
              <a:rPr lang="en-US" dirty="0" smtClean="0"/>
              <a:t>n-1 binary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predictors: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Species variable in iris dataset</a:t>
            </a:r>
          </a:p>
          <a:p>
            <a:r>
              <a:rPr lang="en-US" dirty="0" smtClean="0"/>
              <a:t>Factor with 3 levels: </a:t>
            </a:r>
            <a:r>
              <a:rPr lang="en-US" i="1" dirty="0" err="1" smtClean="0"/>
              <a:t>setosa</a:t>
            </a:r>
            <a:r>
              <a:rPr lang="en-US" dirty="0" smtClean="0"/>
              <a:t>, </a:t>
            </a:r>
            <a:r>
              <a:rPr lang="en-US" i="1" dirty="0" smtClean="0"/>
              <a:t>versicolor</a:t>
            </a:r>
            <a:r>
              <a:rPr lang="en-US" dirty="0" smtClean="0"/>
              <a:t>, </a:t>
            </a:r>
            <a:r>
              <a:rPr lang="en-US" i="1" dirty="0" err="1" smtClean="0"/>
              <a:t>virginica</a:t>
            </a:r>
            <a:endParaRPr lang="en-US" i="1" dirty="0" smtClean="0"/>
          </a:p>
          <a:p>
            <a:r>
              <a:rPr lang="en-US" dirty="0" err="1" smtClean="0"/>
              <a:t>setosa</a:t>
            </a:r>
            <a:r>
              <a:rPr lang="en-US" dirty="0" smtClean="0"/>
              <a:t> becomes the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no dummy variable</a:t>
            </a:r>
          </a:p>
          <a:p>
            <a:r>
              <a:rPr lang="en-US" dirty="0" smtClean="0"/>
              <a:t>First dummy variable for versicolor</a:t>
            </a:r>
          </a:p>
          <a:p>
            <a:pPr lvl="1"/>
            <a:r>
              <a:rPr lang="en-US" dirty="0" smtClean="0"/>
              <a:t>=1 when Species=versicolor</a:t>
            </a:r>
          </a:p>
          <a:p>
            <a:pPr lvl="1"/>
            <a:r>
              <a:rPr lang="en-US" dirty="0" smtClean="0"/>
              <a:t>=0 otherwise</a:t>
            </a:r>
          </a:p>
          <a:p>
            <a:r>
              <a:rPr lang="en-US" dirty="0" smtClean="0"/>
              <a:t>Second </a:t>
            </a:r>
            <a:r>
              <a:rPr lang="en-US" dirty="0"/>
              <a:t>dummy variable for </a:t>
            </a:r>
            <a:r>
              <a:rPr lang="en-US" dirty="0" err="1" smtClean="0"/>
              <a:t>virginica</a:t>
            </a:r>
            <a:endParaRPr lang="en-US" dirty="0"/>
          </a:p>
          <a:p>
            <a:pPr lvl="1"/>
            <a:r>
              <a:rPr lang="en-US" dirty="0"/>
              <a:t>=1 when </a:t>
            </a:r>
            <a:r>
              <a:rPr lang="en-US" dirty="0" smtClean="0"/>
              <a:t>Species=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r>
              <a:rPr lang="en-US" dirty="0"/>
              <a:t>=0 otherwise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9514"/>
              </p:ext>
            </p:extLst>
          </p:nvPr>
        </p:nvGraphicFramePr>
        <p:xfrm>
          <a:off x="5334000" y="5065713"/>
          <a:ext cx="3352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75944106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34881052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2871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Dummy</a:t>
                      </a:r>
                      <a:r>
                        <a:rPr lang="en-US" baseline="0" dirty="0" smtClean="0"/>
                        <a:t> variable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Dummy variable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0-1 coding of </a:t>
            </a:r>
            <a:r>
              <a:rPr lang="en-US" sz="2400" dirty="0" err="1" smtClean="0"/>
              <a:t>sem</a:t>
            </a:r>
            <a:r>
              <a:rPr lang="en-US" sz="2400" dirty="0" smtClean="0"/>
              <a:t>={Freshman, </a:t>
            </a:r>
            <a:r>
              <a:rPr lang="en-US" sz="2400" dirty="0" err="1" smtClean="0"/>
              <a:t>Soph</a:t>
            </a:r>
            <a:r>
              <a:rPr lang="en-US" sz="2400" dirty="0" smtClean="0"/>
              <a:t>, </a:t>
            </a:r>
            <a:r>
              <a:rPr lang="en-US" sz="2400" dirty="0" smtClean="0"/>
              <a:t>Junior, Senior}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0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 0-1 coding of </a:t>
            </a:r>
            <a:r>
              <a:rPr lang="en-US" sz="2400" dirty="0" err="1" smtClean="0"/>
              <a:t>sem</a:t>
            </a:r>
            <a:r>
              <a:rPr lang="en-US" sz="2400" dirty="0" smtClean="0"/>
              <a:t>={Freshman, </a:t>
            </a:r>
            <a:r>
              <a:rPr lang="en-US" sz="2400" dirty="0" err="1" smtClean="0"/>
              <a:t>Soph</a:t>
            </a:r>
            <a:r>
              <a:rPr lang="en-US" sz="2400" dirty="0" smtClean="0"/>
              <a:t>, </a:t>
            </a:r>
            <a:r>
              <a:rPr lang="en-US" sz="2400" dirty="0" smtClean="0"/>
              <a:t>Junior, Senior}</a:t>
            </a:r>
            <a:endParaRPr lang="en-US" sz="2400" dirty="0" smtClean="0"/>
          </a:p>
          <a:p>
            <a:r>
              <a:rPr lang="en-US" dirty="0" smtClean="0"/>
              <a:t>3 dummy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23621"/>
              </p:ext>
            </p:extLst>
          </p:nvPr>
        </p:nvGraphicFramePr>
        <p:xfrm>
          <a:off x="19812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507179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819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420298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3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semSoph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semSenior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Freshman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9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parallel lines with a categorical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Build a linear model to predict </a:t>
            </a:r>
            <a:r>
              <a:rPr lang="en-US" sz="2000" dirty="0" err="1"/>
              <a:t>Petal.Length</a:t>
            </a:r>
            <a:r>
              <a:rPr lang="en-US" sz="2000" dirty="0"/>
              <a:t> given </a:t>
            </a:r>
            <a:r>
              <a:rPr lang="en-US" sz="2000" dirty="0" err="1"/>
              <a:t>Petal.Width</a:t>
            </a:r>
            <a:r>
              <a:rPr lang="en-US" sz="2000" dirty="0"/>
              <a:t> and </a:t>
            </a:r>
            <a:r>
              <a:rPr lang="en-US" sz="2000" dirty="0" smtClean="0"/>
              <a:t>Species</a:t>
            </a:r>
            <a:endParaRPr lang="en-US" sz="2000" dirty="0"/>
          </a:p>
          <a:p>
            <a:r>
              <a:rPr lang="en-US" sz="2000" dirty="0"/>
              <a:t>What is the linear regression equation</a:t>
            </a:r>
            <a:r>
              <a:rPr lang="en-US" sz="2000" dirty="0" smtClean="0"/>
              <a:t>?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Plot </a:t>
            </a:r>
            <a:r>
              <a:rPr lang="en-US" sz="2400" dirty="0"/>
              <a:t>the linear model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4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5FFA-2057-4318-92DF-99D8EDD0AC4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Steps to modeling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dirty="0" smtClean="0"/>
              <a:t>Define a family of models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Specify the generic pattern of relationship between variables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E.g., Linear, Quadratic, …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dirty="0" smtClean="0"/>
              <a:t>Fit the model to the data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Identify the “best” model from the family of models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Give values to the model parameters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parallel lines with a categorical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Build a linear model to predict </a:t>
            </a:r>
            <a:r>
              <a:rPr lang="en-US" sz="2000" dirty="0" err="1"/>
              <a:t>Petal.Length</a:t>
            </a:r>
            <a:r>
              <a:rPr lang="en-US" sz="2000" dirty="0"/>
              <a:t> given </a:t>
            </a:r>
            <a:r>
              <a:rPr lang="en-US" sz="2000" dirty="0" err="1"/>
              <a:t>Petal.Width</a:t>
            </a:r>
            <a:r>
              <a:rPr lang="en-US" sz="2000" dirty="0"/>
              <a:t> and </a:t>
            </a:r>
            <a:r>
              <a:rPr lang="en-US" sz="2000" dirty="0" smtClean="0"/>
              <a:t>Species</a:t>
            </a:r>
            <a:endParaRPr lang="en-US" sz="2000" dirty="0"/>
          </a:p>
          <a:p>
            <a:r>
              <a:rPr lang="en-US" sz="2000" dirty="0"/>
              <a:t>What is the linear regression equation</a:t>
            </a:r>
            <a:r>
              <a:rPr lang="en-US" sz="2000" dirty="0" smtClean="0"/>
              <a:t>?</a:t>
            </a:r>
          </a:p>
          <a:p>
            <a:r>
              <a:rPr lang="en-US" sz="1800" dirty="0" err="1"/>
              <a:t>Petal.Length</a:t>
            </a:r>
            <a:r>
              <a:rPr lang="en-US" sz="1800" dirty="0"/>
              <a:t> = 1.21140 + (1.01871 * </a:t>
            </a:r>
            <a:r>
              <a:rPr lang="en-US" sz="1800" dirty="0" err="1"/>
              <a:t>Petal.Width</a:t>
            </a:r>
            <a:r>
              <a:rPr lang="en-US" sz="1800" dirty="0"/>
              <a:t>) + (1.69779 * </a:t>
            </a:r>
            <a:r>
              <a:rPr lang="en-US" sz="1800" dirty="0" err="1"/>
              <a:t>Speciesversicolor</a:t>
            </a:r>
            <a:r>
              <a:rPr lang="en-US" sz="1800" dirty="0"/>
              <a:t>) + (2.27669 * </a:t>
            </a:r>
            <a:r>
              <a:rPr lang="en-US" sz="1800" dirty="0" err="1"/>
              <a:t>Speciesvirginica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If (Species == </a:t>
            </a:r>
            <a:r>
              <a:rPr lang="en-US" sz="1800" dirty="0" err="1" smtClean="0"/>
              <a:t>setosa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</a:t>
            </a:r>
            <a:r>
              <a:rPr lang="en-US" sz="1600" strike="sngStrike" dirty="0"/>
              <a:t>(1.69779 * </a:t>
            </a:r>
            <a:r>
              <a:rPr lang="en-US" sz="1600" strike="sngStrike" dirty="0" err="1"/>
              <a:t>Speciesversicolor</a:t>
            </a:r>
            <a:r>
              <a:rPr lang="en-US" sz="1600" strike="sngStrike" dirty="0"/>
              <a:t>) + (2.27669 * </a:t>
            </a:r>
            <a:r>
              <a:rPr lang="en-US" sz="1600" strike="sngStrike" dirty="0" err="1"/>
              <a:t>Speciesvirginica</a:t>
            </a:r>
            <a:r>
              <a:rPr lang="en-US" sz="1600" strike="sngStrike" dirty="0" smtClean="0"/>
              <a:t>)</a:t>
            </a:r>
          </a:p>
          <a:p>
            <a:pPr lvl="1"/>
            <a:r>
              <a:rPr lang="en-US" sz="1600" dirty="0" err="1">
                <a:solidFill>
                  <a:srgbClr val="0070C0"/>
                </a:solidFill>
              </a:rPr>
              <a:t>Petal.Length</a:t>
            </a:r>
            <a:r>
              <a:rPr lang="en-US" sz="1600" dirty="0">
                <a:solidFill>
                  <a:srgbClr val="0070C0"/>
                </a:solidFill>
              </a:rPr>
              <a:t> = 1.21140 + 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endParaRPr lang="en-US" sz="1600" strike="sngStrike" dirty="0">
              <a:solidFill>
                <a:srgbClr val="0070C0"/>
              </a:solidFill>
            </a:endParaRPr>
          </a:p>
          <a:p>
            <a:r>
              <a:rPr lang="en-US" sz="1800" dirty="0" smtClean="0"/>
              <a:t>If (Species == versicolor)</a:t>
            </a:r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(1.69779 * </a:t>
            </a:r>
            <a:r>
              <a:rPr lang="en-US" sz="1600" dirty="0" smtClean="0"/>
              <a:t>1) </a:t>
            </a:r>
            <a:r>
              <a:rPr lang="en-US" sz="1600" dirty="0"/>
              <a:t>+ </a:t>
            </a:r>
            <a:r>
              <a:rPr lang="en-US" sz="1600" strike="sngStrike" dirty="0"/>
              <a:t>(2.27669 * </a:t>
            </a:r>
            <a:r>
              <a:rPr lang="en-US" sz="1600" strike="sngStrike" dirty="0" err="1"/>
              <a:t>Speciesvirginica</a:t>
            </a:r>
            <a:r>
              <a:rPr lang="en-US" sz="1600" strike="sngStrike" dirty="0"/>
              <a:t>)</a:t>
            </a:r>
          </a:p>
          <a:p>
            <a:pPr lvl="1"/>
            <a:r>
              <a:rPr lang="en-US" sz="1600" dirty="0" err="1">
                <a:solidFill>
                  <a:srgbClr val="0070C0"/>
                </a:solidFill>
              </a:rPr>
              <a:t>Petal.Length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(1.21140 +1.69779)+  </a:t>
            </a:r>
            <a:r>
              <a:rPr lang="en-US" sz="1600" dirty="0">
                <a:solidFill>
                  <a:srgbClr val="0070C0"/>
                </a:solidFill>
              </a:rPr>
              <a:t>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 smtClean="0"/>
              <a:t>If (Species ==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</a:t>
            </a:r>
            <a:r>
              <a:rPr lang="en-US" sz="1600" strike="sngStrike" dirty="0"/>
              <a:t>(1.69779 * </a:t>
            </a:r>
            <a:r>
              <a:rPr lang="en-US" sz="1600" strike="sngStrike" dirty="0" smtClean="0"/>
              <a:t>0) </a:t>
            </a:r>
            <a:r>
              <a:rPr lang="en-US" sz="1600" dirty="0"/>
              <a:t>+ (2.27669 * </a:t>
            </a:r>
            <a:r>
              <a:rPr lang="en-US" sz="1600" dirty="0" smtClean="0"/>
              <a:t>1) </a:t>
            </a:r>
          </a:p>
          <a:p>
            <a:pPr lvl="1"/>
            <a:r>
              <a:rPr lang="en-US" sz="1600" dirty="0" err="1" smtClean="0">
                <a:solidFill>
                  <a:srgbClr val="0070C0"/>
                </a:solidFill>
              </a:rPr>
              <a:t>Petal.Length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(1.21140 + 2.27669) + 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sz="1600" dirty="0"/>
          </a:p>
          <a:p>
            <a:r>
              <a:rPr lang="en-US" sz="2400" dirty="0" smtClean="0"/>
              <a:t>Plot </a:t>
            </a:r>
            <a:r>
              <a:rPr lang="en-US" sz="2400" dirty="0"/>
              <a:t>the linear model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parallel lines with a categorical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Species, data = iris)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1.21140    0.06524  18.568  &lt; 2e-16 ***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1.01871    0.15224   6.691 4.41e-10 ***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Speciesversicolor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1.69779    0.18095   9.383  &lt; 2e-16 ***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Speciesvirginica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2.27669    0.28132   8.093 2.08e-13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400" dirty="0" err="1"/>
              <a:t>Petal.Length</a:t>
            </a:r>
            <a:r>
              <a:rPr lang="en-US" sz="1400" dirty="0"/>
              <a:t> = 1.21140+ 1.01871(</a:t>
            </a:r>
            <a:r>
              <a:rPr lang="en-US" sz="1400" dirty="0" err="1"/>
              <a:t>Petal.Width</a:t>
            </a:r>
            <a:r>
              <a:rPr lang="en-US" sz="1400" dirty="0"/>
              <a:t>) + </a:t>
            </a:r>
            <a:r>
              <a:rPr lang="en-US" sz="1400" dirty="0" smtClean="0"/>
              <a:t>1.69779*</a:t>
            </a:r>
            <a:r>
              <a:rPr lang="en-US" sz="1400" dirty="0" err="1" smtClean="0"/>
              <a:t>Speciesveriscolor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 smtClean="0"/>
              <a:t>2.27669*</a:t>
            </a:r>
            <a:r>
              <a:rPr lang="en-US" sz="1400" dirty="0" err="1" smtClean="0"/>
              <a:t>Speciesvirginica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If (Species == </a:t>
            </a:r>
            <a:r>
              <a:rPr lang="en-US" sz="1400" dirty="0" err="1" smtClean="0"/>
              <a:t>setosa</a:t>
            </a:r>
            <a:r>
              <a:rPr lang="en-US" sz="1400" dirty="0" smtClean="0"/>
              <a:t>): {</a:t>
            </a:r>
            <a:r>
              <a:rPr lang="en-US" sz="1400" dirty="0" err="1" smtClean="0"/>
              <a:t>Speciesveriscolor</a:t>
            </a:r>
            <a:r>
              <a:rPr lang="en-US" sz="1400" dirty="0" smtClean="0"/>
              <a:t>=0; </a:t>
            </a:r>
            <a:r>
              <a:rPr lang="en-US" sz="1400" dirty="0" err="1" smtClean="0"/>
              <a:t>Speciesvirginica</a:t>
            </a:r>
            <a:r>
              <a:rPr lang="en-US" sz="1400" dirty="0" smtClean="0"/>
              <a:t>=0}</a:t>
            </a:r>
          </a:p>
          <a:p>
            <a:pPr marL="182880" indent="0">
              <a:buNone/>
            </a:pPr>
            <a:r>
              <a:rPr lang="en-US" sz="1400" dirty="0" err="1"/>
              <a:t>Petal.Length</a:t>
            </a:r>
            <a:r>
              <a:rPr lang="en-US" sz="1400" dirty="0"/>
              <a:t> = 1.21140+ 1.01871(</a:t>
            </a:r>
            <a:r>
              <a:rPr lang="en-US" sz="1400" dirty="0" err="1"/>
              <a:t>Petal.Width</a:t>
            </a:r>
            <a:r>
              <a:rPr lang="en-US" sz="1400" dirty="0"/>
              <a:t>) + </a:t>
            </a:r>
            <a:r>
              <a:rPr lang="en-US" sz="1400" strike="sngStrike" dirty="0"/>
              <a:t>1.69779*</a:t>
            </a:r>
            <a:r>
              <a:rPr lang="en-US" sz="1400" strike="sngStrike" dirty="0" err="1"/>
              <a:t>Speciesveriscolor</a:t>
            </a:r>
            <a:r>
              <a:rPr lang="en-US" sz="1400" strike="sngStrike" dirty="0"/>
              <a:t> + 2.27669*</a:t>
            </a:r>
            <a:r>
              <a:rPr lang="en-US" sz="1400" strike="sngStrike" dirty="0" err="1"/>
              <a:t>Speciesvirginica</a:t>
            </a:r>
            <a:endParaRPr lang="en-US" sz="1400" strike="sngStrike" dirty="0"/>
          </a:p>
          <a:p>
            <a:pPr marL="18288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Petal.Length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1.21140</a:t>
            </a:r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>
                <a:solidFill>
                  <a:srgbClr val="FF0000"/>
                </a:solidFill>
              </a:rPr>
              <a:t>1.01871(</a:t>
            </a:r>
            <a:r>
              <a:rPr lang="en-US" sz="1400" dirty="0" err="1">
                <a:solidFill>
                  <a:srgbClr val="FF0000"/>
                </a:solidFill>
              </a:rPr>
              <a:t>Petal.Width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(Species == </a:t>
            </a:r>
            <a:r>
              <a:rPr lang="en-US" sz="1400" dirty="0" smtClean="0"/>
              <a:t>versicolor):</a:t>
            </a:r>
            <a:r>
              <a:rPr lang="en-US" sz="1400" dirty="0"/>
              <a:t> {</a:t>
            </a:r>
            <a:r>
              <a:rPr lang="en-US" sz="1400" dirty="0" err="1" smtClean="0"/>
              <a:t>Speciesveriscolor</a:t>
            </a:r>
            <a:r>
              <a:rPr lang="en-US" sz="1400" dirty="0" smtClean="0"/>
              <a:t>=1; </a:t>
            </a:r>
            <a:r>
              <a:rPr lang="en-US" sz="1400" dirty="0" err="1"/>
              <a:t>Speciesvirginica</a:t>
            </a:r>
            <a:r>
              <a:rPr lang="en-US" sz="1400" dirty="0"/>
              <a:t>=0}</a:t>
            </a:r>
          </a:p>
          <a:p>
            <a:pPr marL="182880" indent="0">
              <a:buNone/>
            </a:pPr>
            <a:r>
              <a:rPr lang="en-US" sz="1400" dirty="0" err="1"/>
              <a:t>Petal.Length</a:t>
            </a:r>
            <a:r>
              <a:rPr lang="en-US" sz="1400" dirty="0"/>
              <a:t> = 1.21140+ 1.01871(</a:t>
            </a:r>
            <a:r>
              <a:rPr lang="en-US" sz="1400" dirty="0" err="1"/>
              <a:t>Petal.Width</a:t>
            </a:r>
            <a:r>
              <a:rPr lang="en-US" sz="1400" dirty="0"/>
              <a:t>) + </a:t>
            </a:r>
            <a:r>
              <a:rPr lang="en-US" sz="1400" dirty="0" smtClean="0"/>
              <a:t>1.69779*1 </a:t>
            </a:r>
            <a:r>
              <a:rPr lang="en-US" sz="1400" dirty="0"/>
              <a:t>+ </a:t>
            </a:r>
            <a:r>
              <a:rPr lang="en-US" sz="1400" strike="sngStrike" dirty="0" smtClean="0"/>
              <a:t>2.27669*</a:t>
            </a:r>
            <a:r>
              <a:rPr lang="en-US" sz="1400" strike="sngStrike" dirty="0" err="1" smtClean="0"/>
              <a:t>Speciesvirginica</a:t>
            </a:r>
            <a:endParaRPr lang="en-US" sz="1400" strike="sngStrike" dirty="0" smtClean="0"/>
          </a:p>
          <a:p>
            <a:pPr marL="182880" indent="0">
              <a:buNone/>
            </a:pPr>
            <a:r>
              <a:rPr lang="en-US" sz="1400" dirty="0" err="1">
                <a:solidFill>
                  <a:srgbClr val="FF0000"/>
                </a:solidFill>
              </a:rPr>
              <a:t>Petal.Length</a:t>
            </a:r>
            <a:r>
              <a:rPr lang="en-US" sz="1400" dirty="0">
                <a:solidFill>
                  <a:srgbClr val="FF0000"/>
                </a:solidFill>
              </a:rPr>
              <a:t> = (1.21140 + 1.69779) + 1.01871(</a:t>
            </a:r>
            <a:r>
              <a:rPr lang="en-US" sz="1400" dirty="0" err="1">
                <a:solidFill>
                  <a:srgbClr val="FF0000"/>
                </a:solidFill>
              </a:rPr>
              <a:t>Petal.Width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1400" strike="sngStrike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9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the linear model with categorical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lines</a:t>
            </a:r>
          </a:p>
          <a:p>
            <a:pPr lvl="1"/>
            <a:r>
              <a:rPr lang="en-US" dirty="0" smtClean="0"/>
              <a:t>Each dummy variable creates its own line</a:t>
            </a:r>
          </a:p>
          <a:p>
            <a:r>
              <a:rPr lang="en-US" dirty="0" smtClean="0"/>
              <a:t>Example: Species variable in iris dataset</a:t>
            </a:r>
          </a:p>
          <a:p>
            <a:r>
              <a:rPr lang="en-US" dirty="0" smtClean="0"/>
              <a:t>Plot all lines represented by the linear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5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the “Auto MPG” dataset </a:t>
            </a:r>
            <a:r>
              <a:rPr lang="en-US" dirty="0" smtClean="0"/>
              <a:t>on Canvas. </a:t>
            </a:r>
            <a:r>
              <a:rPr lang="en-US" dirty="0"/>
              <a:t>The goal is to model mpg given engine displacement </a:t>
            </a:r>
            <a:r>
              <a:rPr lang="en-US" dirty="0" smtClean="0"/>
              <a:t>(a continuous variable) and </a:t>
            </a:r>
            <a:r>
              <a:rPr lang="en-US" dirty="0"/>
              <a:t>number of </a:t>
            </a:r>
            <a:r>
              <a:rPr lang="en-US" dirty="0" smtClean="0"/>
              <a:t>cylinders (pretend this is a categorical variable). </a:t>
            </a:r>
            <a:endParaRPr lang="en-US" dirty="0"/>
          </a:p>
          <a:p>
            <a:pPr lvl="1"/>
            <a:r>
              <a:rPr lang="en-US" dirty="0"/>
              <a:t>Load the </a:t>
            </a:r>
            <a:r>
              <a:rPr lang="en-US" dirty="0">
                <a:solidFill>
                  <a:srgbClr val="FF0000"/>
                </a:solidFill>
              </a:rPr>
              <a:t>autompg.csv</a:t>
            </a:r>
            <a:r>
              <a:rPr lang="en-US" dirty="0"/>
              <a:t> file on Canvas and convert cylinders variable to a factor</a:t>
            </a:r>
          </a:p>
          <a:p>
            <a:pPr lvl="1" fontAlgn="base"/>
            <a:r>
              <a:rPr lang="en-US" dirty="0"/>
              <a:t>Create a linear model called </a:t>
            </a:r>
            <a:r>
              <a:rPr lang="en-US" dirty="0" err="1"/>
              <a:t>mod_displ_cyl</a:t>
            </a:r>
            <a:r>
              <a:rPr lang="en-US" dirty="0"/>
              <a:t> of mpg vs. displacement and cylinders. </a:t>
            </a:r>
          </a:p>
          <a:p>
            <a:pPr lvl="2" fontAlgn="base"/>
            <a:r>
              <a:rPr lang="en-US" dirty="0"/>
              <a:t>Give R code, output of summary(</a:t>
            </a:r>
            <a:r>
              <a:rPr lang="en-US" dirty="0" err="1"/>
              <a:t>mod_displ_cyl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How many dummy (i.e., 0-1) variables were created in the </a:t>
            </a:r>
            <a:r>
              <a:rPr lang="en-US" dirty="0" smtClean="0"/>
              <a:t>model?</a:t>
            </a:r>
          </a:p>
          <a:p>
            <a:pPr lvl="2" fontAlgn="base"/>
            <a:r>
              <a:rPr lang="en-US" dirty="0" smtClean="0"/>
              <a:t>What </a:t>
            </a:r>
            <a:r>
              <a:rPr lang="en-US" dirty="0"/>
              <a:t>are they called?</a:t>
            </a:r>
          </a:p>
          <a:p>
            <a:pPr lvl="1" fontAlgn="base"/>
            <a:r>
              <a:rPr lang="en-US" dirty="0" smtClean="0"/>
              <a:t>Give </a:t>
            </a:r>
            <a:r>
              <a:rPr lang="en-US" dirty="0"/>
              <a:t>the model equations relating mpg with displacement and cylinders. </a:t>
            </a:r>
          </a:p>
          <a:p>
            <a:pPr lvl="1" fontAlgn="base"/>
            <a:r>
              <a:rPr lang="en-US" dirty="0"/>
              <a:t>Plot mpg vs. displacement and overlay the best fit model. (code, plot</a:t>
            </a:r>
            <a:r>
              <a:rPr lang="en-US" dirty="0" smtClean="0"/>
              <a:t>)</a:t>
            </a:r>
          </a:p>
          <a:p>
            <a:pPr lvl="2" fontAlgn="base"/>
            <a:r>
              <a:rPr lang="en-US" dirty="0" smtClean="0"/>
              <a:t>Hint</a:t>
            </a:r>
            <a:r>
              <a:rPr lang="en-US" dirty="0"/>
              <a:t>: A shortcut: plot the predictions; use </a:t>
            </a:r>
            <a:r>
              <a:rPr lang="en-US" dirty="0" err="1"/>
              <a:t>add_predictions</a:t>
            </a:r>
            <a:r>
              <a:rPr lang="en-US" dirty="0"/>
              <a:t>() and </a:t>
            </a:r>
            <a:r>
              <a:rPr lang="en-US" dirty="0" err="1"/>
              <a:t>geom_line</a:t>
            </a:r>
            <a:r>
              <a:rPr lang="en-US" dirty="0"/>
              <a:t>() and use the color aesthetic for </a:t>
            </a:r>
            <a:r>
              <a:rPr lang="en-US" dirty="0" smtClean="0"/>
              <a:t>cylinders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784600" y="228600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Nonlinear Regression</a:t>
            </a: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4724400" y="2971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644" name="Picture 12" descr="exponen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090738"/>
            <a:ext cx="2959100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5" name="Picture 13" descr="exponential_with_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84388"/>
            <a:ext cx="2971800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203325" y="4926013"/>
            <a:ext cx="743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Nonlinear functions can also be fit as regressions.  Common choices include Power, Logarithmic, Exponential, and Logistic, but any continuous function can be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  a new dependent variable from existing variables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.: z = x^2 </a:t>
                </a:r>
              </a:p>
              <a:p>
                <a:r>
                  <a:rPr lang="en-US" dirty="0" smtClean="0"/>
                  <a:t>Set up new regression equation</a:t>
                </a:r>
              </a:p>
              <a:p>
                <a:pPr lvl="1"/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Equivalent to: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Can even include multiple variables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8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Classwork: nonlinear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For the iris dataset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a linear model to predict </a:t>
            </a:r>
            <a:r>
              <a:rPr lang="en-US" sz="2400" dirty="0" err="1"/>
              <a:t>Petal.Length</a:t>
            </a:r>
            <a:r>
              <a:rPr lang="en-US" sz="2400" dirty="0"/>
              <a:t> </a:t>
            </a:r>
            <a:r>
              <a:rPr lang="en-US" sz="2400" dirty="0" smtClean="0"/>
              <a:t>given:</a:t>
            </a:r>
          </a:p>
          <a:p>
            <a:pPr lvl="1"/>
            <a:r>
              <a:rPr lang="en-US" sz="2000" dirty="0" smtClean="0"/>
              <a:t> </a:t>
            </a:r>
            <a:r>
              <a:rPr lang="en-US" sz="2400" dirty="0" smtClean="0"/>
              <a:t>Petal.Width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What is the linear regression equation?</a:t>
            </a:r>
          </a:p>
          <a:p>
            <a:r>
              <a:rPr lang="en-US" sz="2400" dirty="0"/>
              <a:t>Plot the linear model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Visualize </a:t>
            </a:r>
            <a:r>
              <a:rPr lang="en-US" sz="3200" dirty="0"/>
              <a:t>the model </a:t>
            </a:r>
            <a:r>
              <a:rPr lang="en-US" sz="3200" dirty="0" smtClean="0"/>
              <a:t>with </a:t>
            </a:r>
            <a:r>
              <a:rPr lang="en-US" sz="3200" dirty="0"/>
              <a:t>transformed 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plot both the points and the model?</a:t>
            </a:r>
          </a:p>
          <a:p>
            <a:r>
              <a:rPr lang="en-US" dirty="0" smtClean="0"/>
              <a:t>The linear model is a straight line only with the </a:t>
            </a:r>
            <a:r>
              <a:rPr lang="en-US" dirty="0" smtClean="0">
                <a:solidFill>
                  <a:srgbClr val="FF0000"/>
                </a:solidFill>
              </a:rPr>
              <a:t>transformed</a:t>
            </a:r>
            <a:r>
              <a:rPr lang="en-US" dirty="0" smtClean="0"/>
              <a:t> variables,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the original variables</a:t>
            </a:r>
          </a:p>
          <a:p>
            <a:r>
              <a:rPr lang="en-US" dirty="0" smtClean="0"/>
              <a:t>The “trick”</a:t>
            </a:r>
          </a:p>
          <a:p>
            <a:r>
              <a:rPr lang="en-US" dirty="0" smtClean="0"/>
              <a:t>Create a new dataset just for prediction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data_grid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: creates a data frame with only unique values of the variable </a:t>
            </a:r>
            <a:r>
              <a:rPr lang="en-US" i="1" dirty="0" err="1" smtClean="0"/>
              <a:t>var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29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Visualize </a:t>
            </a:r>
            <a:r>
              <a:rPr lang="en-US" sz="3200" dirty="0"/>
              <a:t>the model </a:t>
            </a:r>
            <a:r>
              <a:rPr lang="en-US" sz="3200" dirty="0" smtClean="0"/>
              <a:t>with </a:t>
            </a:r>
            <a:r>
              <a:rPr lang="en-US" sz="3200" dirty="0"/>
              <a:t>transformed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with useful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dataset with only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values of the independent 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mpg %&gt;%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a new transformed variable as before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mutate(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displ_exp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predictions from the model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overlay a line using the new dataset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(data=mpg)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(mapping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mapping=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8641-A25A-40DD-BAA3-48B1668FCEF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/>
              <a:t>Types of </a:t>
            </a:r>
            <a:br>
              <a:rPr lang="en-US" altLang="en-US"/>
            </a:br>
            <a:r>
              <a:rPr lang="en-US" altLang="en-US"/>
              <a:t>Regression Models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7113" y="1966913"/>
            <a:ext cx="1859484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875088" y="2330450"/>
            <a:ext cx="1242329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883256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Non-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106073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5743575" y="2054225"/>
            <a:ext cx="2380461" cy="459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2+ Explanatory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148388" y="2389188"/>
            <a:ext cx="1534717" cy="459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Variables</a:t>
            </a:r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91033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Multiple</a:t>
            </a: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969963" y="2054225"/>
            <a:ext cx="2200925" cy="459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 Explanatory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1371600" y="2389188"/>
            <a:ext cx="1363195" cy="459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Variable</a:t>
            </a: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883256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Non-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106073" cy="45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Linear</a:t>
            </a: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496855" y="2771775"/>
            <a:ext cx="17995" cy="31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1207" idx="2"/>
          </p:cNvCxnSpPr>
          <p:nvPr/>
        </p:nvCxnSpPr>
        <p:spPr>
          <a:xfrm>
            <a:off x="4496253" y="2789550"/>
            <a:ext cx="2209347" cy="4902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10851" y="4275449"/>
            <a:ext cx="1097536" cy="514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71600" y="4289581"/>
            <a:ext cx="1146379" cy="4967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494338" y="4283075"/>
            <a:ext cx="1058862" cy="50482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3200" y="4283075"/>
            <a:ext cx="1219200" cy="50323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442428" y="2776849"/>
            <a:ext cx="2022037" cy="4854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/>
          <a:p>
            <a:fld id="{FAD24FA4-3734-4360-9D98-870EE7161E5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 altLang="en-US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891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problem of estimating Height given Weight and Age</a:t>
            </a:r>
          </a:p>
          <a:p>
            <a:pPr lvl="1"/>
            <a:r>
              <a:rPr lang="en-US" dirty="0" smtClean="0"/>
              <a:t>What are some linear models for this?</a:t>
            </a:r>
          </a:p>
          <a:p>
            <a:pPr lvl="1"/>
            <a:r>
              <a:rPr lang="en-US" dirty="0" smtClean="0"/>
              <a:t>What are some nonlinear models for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6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C7D-7709-4C3F-A3EA-B429FD39579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Linear Equations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212013" y="6191250"/>
            <a:ext cx="1643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920081"/>
            <a:ext cx="3990975" cy="3886200"/>
          </a:xfrm>
        </p:spPr>
      </p:pic>
    </p:spTree>
    <p:extLst>
      <p:ext uri="{BB962C8B-B14F-4D97-AF65-F5344CB8AC3E}">
        <p14:creationId xmlns:p14="http://schemas.microsoft.com/office/powerpoint/2010/main" val="38358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2765</Words>
  <Application>Microsoft Office PowerPoint</Application>
  <PresentationFormat>On-screen Show (4:3)</PresentationFormat>
  <Paragraphs>509</Paragraphs>
  <Slides>58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1_Office Theme</vt:lpstr>
      <vt:lpstr>Equation</vt:lpstr>
      <vt:lpstr>VISIO</vt:lpstr>
      <vt:lpstr>CPSC 375 Introduction to Data Science and Big Data Analytics</vt:lpstr>
      <vt:lpstr>What we will cover this week</vt:lpstr>
      <vt:lpstr>What is a Math Model?</vt:lpstr>
      <vt:lpstr>Regression Model</vt:lpstr>
      <vt:lpstr>Steps to modeling</vt:lpstr>
      <vt:lpstr>Types of  Regression Models</vt:lpstr>
      <vt:lpstr>Linear Regression Model</vt:lpstr>
      <vt:lpstr>Class work</vt:lpstr>
      <vt:lpstr>Linear Equations</vt:lpstr>
      <vt:lpstr>Linear Regression Model</vt:lpstr>
      <vt:lpstr>Interpretation of Coefficients</vt:lpstr>
      <vt:lpstr>Class work</vt:lpstr>
      <vt:lpstr>Which line is the best fit?</vt:lpstr>
      <vt:lpstr>  Least Squares (LS)</vt:lpstr>
      <vt:lpstr>Least Squares Graphically</vt:lpstr>
      <vt:lpstr>LS minimization is efficient!</vt:lpstr>
      <vt:lpstr>When can we use LM?</vt:lpstr>
      <vt:lpstr>Linear Regression in R</vt:lpstr>
      <vt:lpstr>Summary(lm model)</vt:lpstr>
      <vt:lpstr>Coefficients from lm</vt:lpstr>
      <vt:lpstr>Plot the model</vt:lpstr>
      <vt:lpstr>Class work</vt:lpstr>
      <vt:lpstr>When should we use LM?</vt:lpstr>
      <vt:lpstr>Classwork</vt:lpstr>
      <vt:lpstr>Coefficient of Determination</vt:lpstr>
      <vt:lpstr>Sum of Squares of Error (SSE)</vt:lpstr>
      <vt:lpstr>Sum of Squares Regression (SSR)</vt:lpstr>
      <vt:lpstr>Total Sum of Squares (SST)</vt:lpstr>
      <vt:lpstr>Regression Coefficient Significance Tests</vt:lpstr>
      <vt:lpstr>Regression Diagnostics</vt:lpstr>
      <vt:lpstr>Residuals</vt:lpstr>
      <vt:lpstr>  Residual Analysis</vt:lpstr>
      <vt:lpstr>  Residual Analysis</vt:lpstr>
      <vt:lpstr>PowerPoint Presentation</vt:lpstr>
      <vt:lpstr>  Outliers</vt:lpstr>
      <vt:lpstr>  Standardized Residuals</vt:lpstr>
      <vt:lpstr>Making predictions</vt:lpstr>
      <vt:lpstr>Standard Error</vt:lpstr>
      <vt:lpstr>Prediction interval</vt:lpstr>
      <vt:lpstr>Confidence interval</vt:lpstr>
      <vt:lpstr>  Procedure for Regression Diagnostics</vt:lpstr>
      <vt:lpstr>Why is LR important?</vt:lpstr>
      <vt:lpstr>Multiple Linear Regression</vt:lpstr>
      <vt:lpstr>Classwork</vt:lpstr>
      <vt:lpstr>Transforming predictors: categorical variables</vt:lpstr>
      <vt:lpstr>Transforming predictors: categorical variables</vt:lpstr>
      <vt:lpstr>Classwork</vt:lpstr>
      <vt:lpstr>Classwork</vt:lpstr>
      <vt:lpstr>Multiple parallel lines with a categorical variable</vt:lpstr>
      <vt:lpstr>Multiple parallel lines with a categorical variable</vt:lpstr>
      <vt:lpstr>Multiple parallel lines with a categorical variable</vt:lpstr>
      <vt:lpstr>Visualizing the linear model with categorical variables</vt:lpstr>
      <vt:lpstr>Classwork</vt:lpstr>
      <vt:lpstr>Transforming predictors</vt:lpstr>
      <vt:lpstr>Transforming predictors</vt:lpstr>
      <vt:lpstr>Classwork: nonlinear transformation</vt:lpstr>
      <vt:lpstr>Visualize the model with transformed variable</vt:lpstr>
      <vt:lpstr>Visualize the model with transformed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2021-06-16T22:43:46Z</dcterms:modified>
</cp:coreProperties>
</file>