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76" r:id="rId7"/>
    <p:sldId id="259" r:id="rId8"/>
    <p:sldId id="260" r:id="rId9"/>
    <p:sldId id="258" r:id="rId10"/>
    <p:sldId id="279" r:id="rId11"/>
    <p:sldId id="287" r:id="rId12"/>
    <p:sldId id="277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96" r:id="rId25"/>
    <p:sldId id="298" r:id="rId26"/>
    <p:sldId id="285" r:id="rId27"/>
    <p:sldId id="286" r:id="rId28"/>
    <p:sldId id="281" r:id="rId29"/>
    <p:sldId id="300" r:id="rId30"/>
    <p:sldId id="282" r:id="rId31"/>
    <p:sldId id="304" r:id="rId32"/>
    <p:sldId id="283" r:id="rId33"/>
    <p:sldId id="30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F513AC-2FAE-1338-6B64-C1D5952D32F0}" name="Johannes Lux" initials="JL" userId="Johannes Lux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A6913-C1BF-4F3E-92E4-F849EC3B9E04}" v="23" dt="2022-10-19T17:39:39.126"/>
    <p1510:client id="{4C9AB66B-A699-4C1E-9D83-22C1123961D1}" v="1810" dt="2022-10-19T22:32:30.393"/>
    <p1510:client id="{68A7EB54-E9AD-46B8-AB06-661382831941}" v="3745" dt="2022-10-20T01:05:50.603"/>
    <p1510:client id="{C84C0014-6E2B-4DDD-82D2-3D08422EBA2A}" v="176" dt="2022-10-20T02:47:1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6DF40-386A-7B86-AD6E-EE30A3588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Präsentation Schach-</a:t>
            </a:r>
            <a:r>
              <a:rPr lang="de-DE" err="1"/>
              <a:t>engine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82C92E-C83F-BDF9-E1EB-66800A8C6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Johannes Lux und Moritz Schönenberger</a:t>
            </a:r>
          </a:p>
        </p:txBody>
      </p:sp>
    </p:spTree>
    <p:extLst>
      <p:ext uri="{BB962C8B-B14F-4D97-AF65-F5344CB8AC3E}">
        <p14:creationId xmlns:p14="http://schemas.microsoft.com/office/powerpoint/2010/main" val="143474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6CAA9-C561-1041-B621-D3756121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Zuggenerator: Bauer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AD8669-8399-5E25-95DD-3FC84B7D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Farbe wird überprüft und Vorzeichen gesetzt</a:t>
            </a:r>
          </a:p>
          <a:p>
            <a:r>
              <a:rPr lang="de-DE"/>
              <a:t>Zugmöglichkeiten werden überprüft</a:t>
            </a:r>
          </a:p>
          <a:p>
            <a:pPr lvl="1"/>
            <a:r>
              <a:rPr lang="de-DE"/>
              <a:t>Einzelschritt</a:t>
            </a:r>
          </a:p>
          <a:p>
            <a:pPr lvl="1"/>
            <a:r>
              <a:rPr lang="de-DE"/>
              <a:t>Doppelschritt</a:t>
            </a:r>
          </a:p>
          <a:p>
            <a:pPr lvl="1"/>
            <a:r>
              <a:rPr lang="de-DE"/>
              <a:t>Schlagen nach links</a:t>
            </a:r>
          </a:p>
          <a:p>
            <a:pPr lvl="1"/>
            <a:r>
              <a:rPr lang="de-DE"/>
              <a:t>Schlagen nach rechts</a:t>
            </a:r>
          </a:p>
          <a:p>
            <a:pPr lvl="1"/>
            <a:r>
              <a:rPr lang="de-DE"/>
              <a:t>Schlagen en </a:t>
            </a:r>
            <a:r>
              <a:rPr lang="de-DE" err="1"/>
              <a:t>passant</a:t>
            </a:r>
            <a:endParaRPr lang="de-DE"/>
          </a:p>
          <a:p>
            <a:r>
              <a:rPr lang="de-DE"/>
              <a:t>Für jede Zugmöglichkeit:</a:t>
            </a:r>
          </a:p>
          <a:p>
            <a:pPr lvl="1"/>
            <a:r>
              <a:rPr lang="de-DE"/>
              <a:t>Überprüfe, ob König im Schach zurückgelassen würde</a:t>
            </a:r>
          </a:p>
          <a:p>
            <a:pPr lvl="1"/>
            <a:r>
              <a:rPr lang="de-DE"/>
              <a:t>Überprüfe, ob Umwandlung stattfindet</a:t>
            </a:r>
          </a:p>
          <a:p>
            <a:pPr lvl="1"/>
            <a:r>
              <a:rPr lang="de-DE"/>
              <a:t>Füge sich ergebende Stellung in die Liste von Folgestellungen ein</a:t>
            </a:r>
          </a:p>
        </p:txBody>
      </p:sp>
    </p:spTree>
    <p:extLst>
      <p:ext uri="{BB962C8B-B14F-4D97-AF65-F5344CB8AC3E}">
        <p14:creationId xmlns:p14="http://schemas.microsoft.com/office/powerpoint/2010/main" val="367997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DC04E-EBDC-5D52-AC67-A0FC308B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Zuggenerator: Springer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76429-F583-6263-92D7-3CACAFE1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Prüft 8 Zugmöglichkeiten bei jedem Aufruf ab</a:t>
            </a:r>
          </a:p>
          <a:p>
            <a:r>
              <a:rPr lang="de-DE"/>
              <a:t>Für jede Zugmöglichkeit:</a:t>
            </a:r>
          </a:p>
          <a:p>
            <a:pPr lvl="1"/>
            <a:r>
              <a:rPr lang="de-DE"/>
              <a:t>Überprüfung, ob Zugmöglichkeit das Spielfeld verlassen würde</a:t>
            </a:r>
          </a:p>
          <a:p>
            <a:pPr lvl="1"/>
            <a:r>
              <a:rPr lang="de-DE"/>
              <a:t>Überprüfung, ob Feld besetzt ist:</a:t>
            </a:r>
          </a:p>
          <a:p>
            <a:pPr lvl="2"/>
            <a:r>
              <a:rPr lang="de-DE"/>
              <a:t>Eigene Farbe: Zug nicht möglich</a:t>
            </a:r>
          </a:p>
          <a:p>
            <a:pPr lvl="2"/>
            <a:r>
              <a:rPr lang="de-DE"/>
              <a:t>Andere Farbe: Zug ist möglich mit Schlagen</a:t>
            </a:r>
          </a:p>
          <a:p>
            <a:pPr lvl="1"/>
            <a:r>
              <a:rPr lang="de-DE"/>
              <a:t>Überprüfung, ob König im Schach zurückgelassen wird</a:t>
            </a:r>
          </a:p>
          <a:p>
            <a:pPr lvl="1"/>
            <a:r>
              <a:rPr lang="de-DE"/>
              <a:t>Wenn geschlagen wurde: Halbzüge zurücksetzen</a:t>
            </a:r>
          </a:p>
          <a:p>
            <a:pPr lvl="1"/>
            <a:r>
              <a:rPr lang="de-DE"/>
              <a:t>Folgestellung in Ergebnisliste einfügen</a:t>
            </a:r>
          </a:p>
        </p:txBody>
      </p:sp>
      <p:pic>
        <p:nvPicPr>
          <p:cNvPr id="5" name="Grafik 4" descr="Ein Bild, das Platz enthält.&#10;&#10;Automatisch generierte Beschreibung">
            <a:extLst>
              <a:ext uri="{FF2B5EF4-FFF2-40B4-BE49-F238E27FC236}">
                <a16:creationId xmlns:a16="http://schemas.microsoft.com/office/drawing/2014/main" id="{C5E894B6-A8AC-1429-966C-B034EA15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28" y="527457"/>
            <a:ext cx="2397967" cy="23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8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DBF88B-B659-E1DC-825C-6584389E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891" y="523003"/>
            <a:ext cx="2832874" cy="28328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11BB5E-B1EB-A216-42A1-B9A47CFB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Zuggenerator: König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1217CF-390E-D5CF-60AF-DC07235A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/>
              <a:t>Reguläre Züge</a:t>
            </a:r>
          </a:p>
          <a:p>
            <a:r>
              <a:rPr lang="de-DE"/>
              <a:t>Prüft 8 Zugmöglichkeiten bei jedem Aufruf ab</a:t>
            </a:r>
          </a:p>
          <a:p>
            <a:r>
              <a:rPr lang="de-DE"/>
              <a:t>Für jede Zugmöglichkeit:</a:t>
            </a:r>
          </a:p>
          <a:p>
            <a:pPr lvl="1"/>
            <a:r>
              <a:rPr lang="de-DE"/>
              <a:t>Überprüfung, ob Zugmöglichkeit das Spielfeld verlassen würde</a:t>
            </a:r>
          </a:p>
          <a:p>
            <a:pPr lvl="1"/>
            <a:r>
              <a:rPr lang="de-DE"/>
              <a:t>Überprüfung, ob Feld besetzt ist:</a:t>
            </a:r>
          </a:p>
          <a:p>
            <a:pPr lvl="2"/>
            <a:r>
              <a:rPr lang="de-DE"/>
              <a:t>Eigene Farbe: Zug nicht möglich</a:t>
            </a:r>
          </a:p>
          <a:p>
            <a:pPr lvl="2"/>
            <a:r>
              <a:rPr lang="de-DE"/>
              <a:t>Andere Farbe: Zug ist möglich mit Schlagen</a:t>
            </a:r>
          </a:p>
          <a:p>
            <a:pPr lvl="1"/>
            <a:r>
              <a:rPr lang="de-DE"/>
              <a:t>Überprüfung, ob König sich ins Schach bewegt</a:t>
            </a:r>
          </a:p>
          <a:p>
            <a:pPr lvl="1"/>
            <a:r>
              <a:rPr lang="de-DE"/>
              <a:t>Wenn geschlagen wurde: Halbzüge zurücksetzen</a:t>
            </a:r>
          </a:p>
          <a:p>
            <a:pPr lvl="1"/>
            <a:r>
              <a:rPr lang="de-DE"/>
              <a:t>Folgestellung mit verlorenen Rochaderechten in Ergebnisliste einfügen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36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1BB5E-B1EB-A216-42A1-B9A47CFB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Zuggenerator: König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1217CF-390E-D5CF-60AF-DC07235A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/>
              <a:t>Rochade</a:t>
            </a:r>
          </a:p>
          <a:p>
            <a:r>
              <a:rPr lang="de-DE"/>
              <a:t>Für die beiden Möglichkeiten (lange/kurze Rochade):</a:t>
            </a:r>
          </a:p>
          <a:p>
            <a:pPr lvl="1"/>
            <a:r>
              <a:rPr lang="de-DE"/>
              <a:t>Prüft, ob König sich im Schach befindet</a:t>
            </a:r>
          </a:p>
          <a:p>
            <a:pPr lvl="1"/>
            <a:r>
              <a:rPr lang="de-DE"/>
              <a:t>Prüft relevantes Rochaderecht (schwarz/weiß, lang/kurz)</a:t>
            </a:r>
          </a:p>
          <a:p>
            <a:pPr lvl="1"/>
            <a:r>
              <a:rPr lang="de-DE"/>
              <a:t>Prüft, dass vom König passierte Felder frei und nicht angegriffen sind</a:t>
            </a:r>
          </a:p>
          <a:p>
            <a:pPr lvl="1"/>
            <a:r>
              <a:rPr lang="de-DE"/>
              <a:t>Bei langer Rochade: Prüfen, dass nur vom Turm passiertes Feld frei ist</a:t>
            </a:r>
          </a:p>
          <a:p>
            <a:pPr lvl="1"/>
            <a:r>
              <a:rPr lang="de-DE"/>
              <a:t>Folgestellung mit verlorenen Rochaderechten in Ergebnisliste schreiben</a:t>
            </a:r>
          </a:p>
          <a:p>
            <a:pPr lvl="1"/>
            <a:r>
              <a:rPr lang="de-DE"/>
              <a:t>Erzeugender Zug der Folgestellung ist Doppelschritt des Königs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5F1577-E575-7308-3B2C-DC3F4582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151" y="386920"/>
            <a:ext cx="2241885" cy="22536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C24A29B-ED60-37C6-BFAC-1F635AD1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742" y="391885"/>
            <a:ext cx="2351316" cy="5878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1EC6A3F-2C31-4C9A-7EB2-CB2D719C0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742" y="1428750"/>
            <a:ext cx="2351317" cy="58782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3CF310A-FF49-7B39-EDAA-F38666F84B49}"/>
              </a:ext>
            </a:extLst>
          </p:cNvPr>
          <p:cNvSpPr txBox="1"/>
          <p:nvPr/>
        </p:nvSpPr>
        <p:spPr>
          <a:xfrm>
            <a:off x="9583001" y="996383"/>
            <a:ext cx="247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Brett nach langer Rochade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8F06FE2-66EA-C96E-E929-846C2C6227A3}"/>
              </a:ext>
            </a:extLst>
          </p:cNvPr>
          <p:cNvSpPr txBox="1"/>
          <p:nvPr/>
        </p:nvSpPr>
        <p:spPr>
          <a:xfrm>
            <a:off x="9582997" y="2022719"/>
            <a:ext cx="247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Brett nach kurzer Rochade</a:t>
            </a:r>
          </a:p>
        </p:txBody>
      </p:sp>
    </p:spTree>
    <p:extLst>
      <p:ext uri="{BB962C8B-B14F-4D97-AF65-F5344CB8AC3E}">
        <p14:creationId xmlns:p14="http://schemas.microsoft.com/office/powerpoint/2010/main" val="181989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55BEA-D63B-0ED4-758C-6A64C232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Zuggenerator: </a:t>
            </a:r>
            <a:r>
              <a:rPr lang="de-DE" err="1"/>
              <a:t>Sliding</a:t>
            </a:r>
            <a:r>
              <a:rPr lang="de-DE"/>
              <a:t> </a:t>
            </a:r>
            <a:r>
              <a:rPr lang="de-DE" err="1"/>
              <a:t>Pieces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647A9F-F152-A0D3-3AD4-72A3AAEF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Können so viele Felder ziehen wie Platz ist</a:t>
            </a:r>
          </a:p>
          <a:p>
            <a:pPr lvl="1"/>
            <a:r>
              <a:rPr lang="de-DE"/>
              <a:t>Läufer</a:t>
            </a:r>
          </a:p>
          <a:p>
            <a:pPr lvl="1"/>
            <a:r>
              <a:rPr lang="de-DE"/>
              <a:t>Turm</a:t>
            </a:r>
          </a:p>
          <a:p>
            <a:pPr lvl="1"/>
            <a:r>
              <a:rPr lang="de-DE"/>
              <a:t>Dame</a:t>
            </a:r>
          </a:p>
          <a:p>
            <a:r>
              <a:rPr lang="de-DE"/>
              <a:t>Teilen sich </a:t>
            </a:r>
            <a:r>
              <a:rPr lang="de-DE" err="1"/>
              <a:t>computeRay</a:t>
            </a:r>
            <a:r>
              <a:rPr lang="de-DE"/>
              <a:t>()</a:t>
            </a:r>
          </a:p>
          <a:p>
            <a:pPr lvl="1"/>
            <a:r>
              <a:rPr lang="de-DE"/>
              <a:t>Berechnet Folgestellungen anhand eines übergebenen, zweidimensionalen Vektors</a:t>
            </a:r>
          </a:p>
          <a:p>
            <a:pPr lvl="1"/>
            <a:r>
              <a:rPr lang="de-DE"/>
              <a:t>Fügt alle Folgestellungen, die den eigenen König nicht im Schach zurücklassen, zur Ergebnisliste hinzu</a:t>
            </a:r>
          </a:p>
        </p:txBody>
      </p:sp>
    </p:spTree>
    <p:extLst>
      <p:ext uri="{BB962C8B-B14F-4D97-AF65-F5344CB8AC3E}">
        <p14:creationId xmlns:p14="http://schemas.microsoft.com/office/powerpoint/2010/main" val="215572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B1454-C175-F8CC-88BA-3CF1230B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Zuggenerator: Läufer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BB94A9-E7F7-009D-E0DE-DE000872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Nutzt Hilfsfunktion, die </a:t>
            </a:r>
            <a:r>
              <a:rPr lang="de-DE" err="1"/>
              <a:t>computeRay</a:t>
            </a:r>
            <a:r>
              <a:rPr lang="de-DE"/>
              <a:t>() 4x startet</a:t>
            </a:r>
          </a:p>
          <a:p>
            <a:pPr lvl="1"/>
            <a:r>
              <a:rPr lang="de-DE"/>
              <a:t>Nach Nordosten</a:t>
            </a:r>
          </a:p>
          <a:p>
            <a:pPr lvl="1"/>
            <a:r>
              <a:rPr lang="de-DE"/>
              <a:t>Nach Südosten</a:t>
            </a:r>
          </a:p>
          <a:p>
            <a:pPr lvl="1"/>
            <a:r>
              <a:rPr lang="de-DE"/>
              <a:t>Nach Südwesten</a:t>
            </a:r>
          </a:p>
          <a:p>
            <a:pPr lvl="1"/>
            <a:r>
              <a:rPr lang="de-DE"/>
              <a:t>Nach Nordwesten</a:t>
            </a:r>
          </a:p>
        </p:txBody>
      </p:sp>
    </p:spTree>
    <p:extLst>
      <p:ext uri="{BB962C8B-B14F-4D97-AF65-F5344CB8AC3E}">
        <p14:creationId xmlns:p14="http://schemas.microsoft.com/office/powerpoint/2010/main" val="294950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46C3B-58E0-D2F6-A5E3-C1B359F0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Zuggenerator: Turm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6E622-8169-ECF6-510B-01EE3DFD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Nutzt Hilfsfunktion, die </a:t>
            </a:r>
            <a:r>
              <a:rPr lang="de-DE" err="1"/>
              <a:t>computeRay</a:t>
            </a:r>
            <a:r>
              <a:rPr lang="de-DE"/>
              <a:t>() 4x startet</a:t>
            </a:r>
          </a:p>
          <a:p>
            <a:pPr lvl="1"/>
            <a:r>
              <a:rPr lang="de-DE"/>
              <a:t>Nach Norden</a:t>
            </a:r>
          </a:p>
          <a:p>
            <a:pPr lvl="1"/>
            <a:r>
              <a:rPr lang="de-DE"/>
              <a:t>Nach Osten</a:t>
            </a:r>
          </a:p>
          <a:p>
            <a:pPr lvl="1"/>
            <a:r>
              <a:rPr lang="de-DE"/>
              <a:t>Nach Süden</a:t>
            </a:r>
          </a:p>
          <a:p>
            <a:pPr lvl="1"/>
            <a:r>
              <a:rPr lang="de-DE"/>
              <a:t>Nach Westen</a:t>
            </a:r>
          </a:p>
          <a:p>
            <a:r>
              <a:rPr lang="de-DE"/>
              <a:t>Teilt Hilfsfunktion, mit, dass Turm gezogen wird</a:t>
            </a:r>
          </a:p>
          <a:p>
            <a:pPr lvl="1"/>
            <a:r>
              <a:rPr lang="de-DE"/>
              <a:t>Hilfsfunktion verwirft Rochaderechte für diesen Turm in Folgestellungen</a:t>
            </a:r>
          </a:p>
        </p:txBody>
      </p:sp>
    </p:spTree>
    <p:extLst>
      <p:ext uri="{BB962C8B-B14F-4D97-AF65-F5344CB8AC3E}">
        <p14:creationId xmlns:p14="http://schemas.microsoft.com/office/powerpoint/2010/main" val="366265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24F4E-40C7-B884-B3FB-488FA9EA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Zuggenerator: Dame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B3AD5-DC91-6A2C-1ED0-4D6DAE53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Nutzt Hilfsfunktion von Läufer</a:t>
            </a:r>
          </a:p>
          <a:p>
            <a:r>
              <a:rPr lang="de-DE"/>
              <a:t>Nutzt Hilfsfunktion von Turm</a:t>
            </a:r>
          </a:p>
          <a:p>
            <a:pPr lvl="1"/>
            <a:r>
              <a:rPr lang="de-DE"/>
              <a:t>Teilt mit, dass es sich nicht um einen Turmzug handelt</a:t>
            </a:r>
          </a:p>
          <a:p>
            <a:pPr lvl="1"/>
            <a:r>
              <a:rPr lang="de-DE"/>
              <a:t>Hilfsfunktion verwirft keine Rochaderechte in den Folgestellungen</a:t>
            </a:r>
          </a:p>
        </p:txBody>
      </p:sp>
    </p:spTree>
    <p:extLst>
      <p:ext uri="{BB962C8B-B14F-4D97-AF65-F5344CB8AC3E}">
        <p14:creationId xmlns:p14="http://schemas.microsoft.com/office/powerpoint/2010/main" val="28411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7EF8E-327D-6738-B159-72B0B8C1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Zuggenerator: Nebenläufigkeit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9DDD05-0D80-62A0-8E6B-9193C761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/>
              <a:t>Thread Pool mit fester Größe</a:t>
            </a:r>
            <a:endParaRPr lang="en-US"/>
          </a:p>
          <a:p>
            <a:pPr lvl="1" indent="-383540"/>
            <a:r>
              <a:rPr lang="de-DE"/>
              <a:t>Immer 10 Threads am Laufen</a:t>
            </a:r>
          </a:p>
          <a:p>
            <a:pPr lvl="2" indent="-383540"/>
            <a:r>
              <a:rPr lang="de-DE"/>
              <a:t>8 Threads für Zuggenerierung</a:t>
            </a:r>
          </a:p>
          <a:p>
            <a:pPr lvl="2" indent="-383540"/>
            <a:r>
              <a:rPr lang="de-DE"/>
              <a:t>2 Threads für Iterative </a:t>
            </a:r>
            <a:r>
              <a:rPr lang="de-DE" err="1"/>
              <a:t>Deepening</a:t>
            </a:r>
            <a:endParaRPr lang="de-DE"/>
          </a:p>
          <a:p>
            <a:pPr lvl="1" indent="-383540"/>
            <a:r>
              <a:rPr lang="de-DE"/>
              <a:t>Wenig Overhead durch starten und löschen von Threads</a:t>
            </a:r>
          </a:p>
          <a:p>
            <a:pPr marL="383540" indent="-383540"/>
            <a:r>
              <a:rPr lang="de-DE"/>
              <a:t>Für jede Zeile ein </a:t>
            </a:r>
            <a:r>
              <a:rPr lang="de-DE" err="1"/>
              <a:t>RowMoveGenerator</a:t>
            </a:r>
            <a:r>
              <a:rPr lang="de-DE"/>
              <a:t> an Thread Pool übergeben</a:t>
            </a:r>
          </a:p>
          <a:p>
            <a:pPr lvl="1" indent="-383540"/>
            <a:r>
              <a:rPr lang="de-DE"/>
              <a:t>Es werden immer 8 Felder in einem Thread abgearbeitet</a:t>
            </a:r>
          </a:p>
          <a:p>
            <a:pPr lvl="1" indent="-383540"/>
            <a:r>
              <a:rPr lang="de-DE"/>
              <a:t>Jeder </a:t>
            </a:r>
            <a:r>
              <a:rPr lang="de-DE" err="1"/>
              <a:t>RowMoveGenerator</a:t>
            </a:r>
            <a:r>
              <a:rPr lang="de-DE"/>
              <a:t> hat eigene Ergebnisliste</a:t>
            </a:r>
          </a:p>
          <a:p>
            <a:pPr lvl="1" indent="-383540"/>
            <a:r>
              <a:rPr lang="de-DE"/>
              <a:t>Ergebnislisten werden in </a:t>
            </a:r>
            <a:r>
              <a:rPr lang="de-DE" err="1"/>
              <a:t>MoveGenerator</a:t>
            </a:r>
            <a:r>
              <a:rPr lang="de-DE"/>
              <a:t> zusammengelegt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C08F-742C-A42F-BB61-E696E33C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 Maps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C017A-D20B-A704-CE44-246E2FDC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8211"/>
            <a:ext cx="10440956" cy="4954555"/>
          </a:xfrm>
        </p:spPr>
        <p:txBody>
          <a:bodyPr>
            <a:normAutofit/>
          </a:bodyPr>
          <a:lstStyle/>
          <a:p>
            <a:r>
              <a:rPr lang="de-DE"/>
              <a:t>Wird von </a:t>
            </a:r>
            <a:r>
              <a:rPr lang="de-DE" err="1"/>
              <a:t>AttackMapGenerator</a:t>
            </a:r>
            <a:r>
              <a:rPr lang="de-DE"/>
              <a:t> berechnet</a:t>
            </a:r>
          </a:p>
          <a:p>
            <a:r>
              <a:rPr lang="de-DE"/>
              <a:t>Repräsentation des Spielfelds</a:t>
            </a:r>
          </a:p>
          <a:p>
            <a:pPr lvl="1"/>
            <a:r>
              <a:rPr lang="de-DE"/>
              <a:t>Einer Farbe zugeordnet</a:t>
            </a:r>
          </a:p>
          <a:p>
            <a:pPr lvl="1"/>
            <a:r>
              <a:rPr lang="de-DE"/>
              <a:t>Byte-Array der Länge 8</a:t>
            </a:r>
          </a:p>
          <a:p>
            <a:pPr lvl="1"/>
            <a:r>
              <a:rPr lang="de-DE"/>
              <a:t>Ein Byte codiert eine Zeile</a:t>
            </a:r>
          </a:p>
          <a:p>
            <a:pPr lvl="1"/>
            <a:r>
              <a:rPr lang="de-DE"/>
              <a:t>Ein Bit codiert ein Feld in dieser Zeile</a:t>
            </a:r>
          </a:p>
          <a:p>
            <a:pPr lvl="1"/>
            <a:r>
              <a:rPr lang="de-DE"/>
              <a:t>Ist Bit gesetzt, dann ist Feld von zugeordneter Farbe angegriffen</a:t>
            </a:r>
          </a:p>
          <a:p>
            <a:r>
              <a:rPr lang="de-DE"/>
              <a:t>Anwendungsfälle:</a:t>
            </a:r>
          </a:p>
          <a:p>
            <a:pPr lvl="1"/>
            <a:r>
              <a:rPr lang="de-DE"/>
              <a:t>Herausfinden, ob König im Schach steht</a:t>
            </a:r>
          </a:p>
          <a:p>
            <a:pPr lvl="1"/>
            <a:r>
              <a:rPr lang="de-DE"/>
              <a:t>Herausfinden, ob König bei Rochade angegriffene Felder passieren müsste</a:t>
            </a:r>
          </a:p>
        </p:txBody>
      </p:sp>
    </p:spTree>
    <p:extLst>
      <p:ext uri="{BB962C8B-B14F-4D97-AF65-F5344CB8AC3E}">
        <p14:creationId xmlns:p14="http://schemas.microsoft.com/office/powerpoint/2010/main" val="390682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5C033-55D4-76E0-CFD9-0454A228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AA3C7-AF15-9052-8607-037305FC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Planung und Implementierung einer Schach-Engine</a:t>
            </a:r>
          </a:p>
          <a:p>
            <a:r>
              <a:rPr lang="de-DE"/>
              <a:t>Eigenschaften der Engine</a:t>
            </a:r>
          </a:p>
          <a:p>
            <a:pPr lvl="1"/>
            <a:r>
              <a:rPr lang="de-DE"/>
              <a:t>UCI für Kommunikation</a:t>
            </a:r>
          </a:p>
          <a:p>
            <a:pPr lvl="1"/>
            <a:r>
              <a:rPr lang="de-DE"/>
              <a:t>Variantenbaum zur Bestimmung des besten Zuges</a:t>
            </a:r>
          </a:p>
          <a:p>
            <a:pPr lvl="2"/>
            <a:r>
              <a:rPr lang="de-DE"/>
              <a:t>Notwendig dafür: Funktion, alle Folgestellungen zu einer gegebenen Stellung zu generieren</a:t>
            </a:r>
          </a:p>
          <a:p>
            <a:pPr lvl="1"/>
            <a:r>
              <a:rPr lang="de-DE"/>
              <a:t>Zeitbeschränkung von 30 Sekunden pro Zug</a:t>
            </a:r>
          </a:p>
        </p:txBody>
      </p:sp>
    </p:spTree>
    <p:extLst>
      <p:ext uri="{BB962C8B-B14F-4D97-AF65-F5344CB8AC3E}">
        <p14:creationId xmlns:p14="http://schemas.microsoft.com/office/powerpoint/2010/main" val="425637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79830-3174-75C3-0B46-107AD462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Dreifache Stellungswiederholung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5E0E16-A7FC-11CA-EBCF-5F26F8E4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98690"/>
          </a:xfrm>
        </p:spPr>
        <p:txBody>
          <a:bodyPr>
            <a:normAutofit fontScale="92500" lnSpcReduction="20000"/>
          </a:bodyPr>
          <a:lstStyle/>
          <a:p>
            <a:r>
              <a:rPr lang="de-DE"/>
              <a:t>Selbe Stellung tritt im Laufe der Partie dreimal auf</a:t>
            </a:r>
          </a:p>
          <a:p>
            <a:pPr lvl="1"/>
            <a:r>
              <a:rPr lang="de-DE"/>
              <a:t>Kann von der Partei am Zug als unentschieden erklärt werden</a:t>
            </a:r>
          </a:p>
          <a:p>
            <a:pPr lvl="1"/>
            <a:r>
              <a:rPr lang="de-DE"/>
              <a:t>Da UCI keine Möglichkeit bietet, unentschieden anzufordern: automatisch Unentschieden</a:t>
            </a:r>
          </a:p>
          <a:p>
            <a:r>
              <a:rPr lang="de-DE"/>
              <a:t>Stellungen sind gleich wenn</a:t>
            </a:r>
          </a:p>
          <a:p>
            <a:pPr lvl="1"/>
            <a:r>
              <a:rPr lang="de-DE"/>
              <a:t>Spielbrett gleich aussieht</a:t>
            </a:r>
          </a:p>
          <a:p>
            <a:pPr lvl="1"/>
            <a:r>
              <a:rPr lang="de-DE"/>
              <a:t>Selbe Partei ist am Zug</a:t>
            </a:r>
          </a:p>
          <a:p>
            <a:pPr lvl="1"/>
            <a:r>
              <a:rPr lang="de-DE"/>
              <a:t>Rochaderechte sind gleich</a:t>
            </a:r>
          </a:p>
          <a:p>
            <a:pPr lvl="1"/>
            <a:r>
              <a:rPr lang="de-DE"/>
              <a:t>Möglichkeit von en </a:t>
            </a:r>
            <a:r>
              <a:rPr lang="de-DE" err="1"/>
              <a:t>passant</a:t>
            </a:r>
            <a:r>
              <a:rPr lang="de-DE"/>
              <a:t> ist gleich</a:t>
            </a:r>
          </a:p>
          <a:p>
            <a:pPr marL="383540" indent="-383540"/>
            <a:r>
              <a:rPr lang="de-DE"/>
              <a:t>Historie aller bisher gespielten Stellungen </a:t>
            </a:r>
            <a:endParaRPr lang="en-US"/>
          </a:p>
          <a:p>
            <a:pPr lvl="1" indent="-383540"/>
            <a:r>
              <a:rPr lang="de-DE"/>
              <a:t>Als Liste zentral verfügbar</a:t>
            </a:r>
          </a:p>
          <a:p>
            <a:pPr lvl="1" indent="-383540"/>
            <a:r>
              <a:rPr lang="de-DE"/>
              <a:t>Stellungen als String codiert</a:t>
            </a:r>
          </a:p>
          <a:p>
            <a:pPr lvl="1" indent="-383540"/>
            <a:r>
              <a:rPr lang="de-DE"/>
              <a:t>Enthält alle Vorfahren der aktuell betrachteten Stellung</a:t>
            </a:r>
          </a:p>
        </p:txBody>
      </p:sp>
    </p:spTree>
    <p:extLst>
      <p:ext uri="{BB962C8B-B14F-4D97-AF65-F5344CB8AC3E}">
        <p14:creationId xmlns:p14="http://schemas.microsoft.com/office/powerpoint/2010/main" val="193336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B306-423F-D69B-9B26-E712E91D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Bewertung</a:t>
            </a:r>
            <a:r>
              <a:rPr lang="en-US">
                <a:ea typeface="+mj-lt"/>
                <a:cs typeface="+mj-lt"/>
              </a:rPr>
              <a:t>: Minimax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586F-0CB9-FE19-55ED-F0B0194B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/>
              <a:t>Schwarz und Weiß spielen abwechselnd</a:t>
            </a:r>
          </a:p>
          <a:p>
            <a:pPr marL="383540" indent="-383540"/>
            <a:r>
              <a:rPr lang="de-DE"/>
              <a:t>Beide Spieler machen den für sie besten Zug</a:t>
            </a:r>
          </a:p>
          <a:p>
            <a:pPr marL="383540" indent="-383540"/>
            <a:r>
              <a:rPr lang="de-DE"/>
              <a:t>Positive Bewertung: Vorteil für Weiß</a:t>
            </a:r>
          </a:p>
          <a:p>
            <a:pPr marL="383540" indent="-383540"/>
            <a:r>
              <a:rPr lang="de-DE"/>
              <a:t>Negative Bewertung: Vorteil für Schwarz</a:t>
            </a:r>
          </a:p>
          <a:p>
            <a:pPr marL="383540" indent="-383540"/>
            <a:r>
              <a:rPr lang="de-DE"/>
              <a:t>Weiß spielt größten Knoten</a:t>
            </a:r>
          </a:p>
          <a:p>
            <a:pPr marL="383540" indent="-383540"/>
            <a:r>
              <a:rPr lang="de-DE"/>
              <a:t>Schwarz spielt kleinsten Knoten</a:t>
            </a:r>
          </a:p>
        </p:txBody>
      </p:sp>
      <p:pic>
        <p:nvPicPr>
          <p:cNvPr id="4" name="Graphic 11">
            <a:extLst>
              <a:ext uri="{FF2B5EF4-FFF2-40B4-BE49-F238E27FC236}">
                <a16:creationId xmlns:a16="http://schemas.microsoft.com/office/drawing/2014/main" id="{0177F1D6-FF56-3624-D697-7554ED1FFAF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5444" y="1023937"/>
            <a:ext cx="2457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6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BF67D-B25B-A5DA-0825-F26465DE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Bewertung: Minimax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1E93B6F1-ECA4-C397-E1FF-21CDDE2B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1156" y="1637849"/>
            <a:ext cx="8229304" cy="45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B306-423F-D69B-9B26-E712E91D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Bewertung</a:t>
            </a:r>
            <a:r>
              <a:rPr lang="en-US"/>
              <a:t>: </a:t>
            </a:r>
            <a:r>
              <a:rPr lang="en-US" err="1"/>
              <a:t>Statische</a:t>
            </a:r>
            <a:r>
              <a:rPr lang="en-US"/>
              <a:t> </a:t>
            </a:r>
            <a:r>
              <a:rPr lang="en-US" err="1"/>
              <a:t>Bewertung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586F-0CB9-FE19-55ED-F0B0194B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461" y="2315361"/>
            <a:ext cx="564832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err="1"/>
              <a:t>Materialwert</a:t>
            </a:r>
            <a:r>
              <a:rPr lang="en-US"/>
              <a:t> der </a:t>
            </a:r>
            <a:r>
              <a:rPr lang="en-US" err="1"/>
              <a:t>Stellung</a:t>
            </a:r>
            <a:endParaRPr lang="en-US"/>
          </a:p>
          <a:p>
            <a:pPr lvl="1" indent="-383540"/>
            <a:r>
              <a:rPr lang="en-US">
                <a:ea typeface="+mn-lt"/>
                <a:cs typeface="+mn-lt"/>
              </a:rPr>
              <a:t>Positive </a:t>
            </a:r>
            <a:r>
              <a:rPr lang="en-US" err="1">
                <a:ea typeface="+mn-lt"/>
                <a:cs typeface="+mn-lt"/>
              </a:rPr>
              <a:t>Werte</a:t>
            </a:r>
            <a:r>
              <a:rPr lang="en-US">
                <a:ea typeface="+mn-lt"/>
                <a:cs typeface="+mn-lt"/>
              </a:rPr>
              <a:t> für </a:t>
            </a:r>
            <a:r>
              <a:rPr lang="en-US" err="1">
                <a:ea typeface="+mn-lt"/>
                <a:cs typeface="+mn-lt"/>
              </a:rPr>
              <a:t>Weiße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Figuren</a:t>
            </a:r>
            <a:endParaRPr lang="en-US">
              <a:ea typeface="+mn-lt"/>
              <a:cs typeface="+mn-lt"/>
            </a:endParaRPr>
          </a:p>
          <a:p>
            <a:pPr lvl="1" indent="-383540"/>
            <a:r>
              <a:rPr lang="en-US">
                <a:ea typeface="+mn-lt"/>
                <a:cs typeface="+mn-lt"/>
              </a:rPr>
              <a:t>Negative </a:t>
            </a:r>
            <a:r>
              <a:rPr lang="en-US" err="1">
                <a:ea typeface="+mn-lt"/>
                <a:cs typeface="+mn-lt"/>
              </a:rPr>
              <a:t>Werte</a:t>
            </a:r>
            <a:r>
              <a:rPr lang="en-US">
                <a:ea typeface="+mn-lt"/>
                <a:cs typeface="+mn-lt"/>
              </a:rPr>
              <a:t> für </a:t>
            </a:r>
            <a:r>
              <a:rPr lang="en-US" err="1">
                <a:ea typeface="+mn-lt"/>
                <a:cs typeface="+mn-lt"/>
              </a:rPr>
              <a:t>Schwarze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Figuren</a:t>
            </a:r>
            <a:endParaRPr lang="en-US">
              <a:ea typeface="+mn-lt"/>
              <a:cs typeface="+mn-lt"/>
            </a:endParaRPr>
          </a:p>
          <a:p>
            <a:pPr lvl="1" indent="-383540"/>
            <a:r>
              <a:rPr lang="en-US">
                <a:ea typeface="+mn-lt"/>
                <a:cs typeface="+mn-lt"/>
              </a:rPr>
              <a:t>Alle </a:t>
            </a:r>
            <a:r>
              <a:rPr lang="en-US" err="1">
                <a:ea typeface="+mn-lt"/>
                <a:cs typeface="+mn-lt"/>
              </a:rPr>
              <a:t>Figuren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aufaddieren</a:t>
            </a:r>
            <a:endParaRPr lang="en-US">
              <a:ea typeface="+mn-lt"/>
              <a:cs typeface="+mn-lt"/>
            </a:endParaRPr>
          </a:p>
          <a:p>
            <a:pPr marL="383540" indent="-383540"/>
            <a:endParaRPr lang="en-US"/>
          </a:p>
          <a:p>
            <a:pPr marL="383540" indent="-383540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29E487-0A57-D3B5-179F-78A71D6E425B}"/>
              </a:ext>
            </a:extLst>
          </p:cNvPr>
          <p:cNvSpPr txBox="1">
            <a:spLocks/>
          </p:cNvSpPr>
          <p:nvPr/>
        </p:nvSpPr>
        <p:spPr>
          <a:xfrm>
            <a:off x="6869360" y="2314575"/>
            <a:ext cx="441933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US" sz="2000" b="0" i="0" u="none" strike="noStrike">
                <a:solidFill>
                  <a:srgbClr val="191B0E"/>
                </a:solidFill>
                <a:latin typeface="Franklin Gothic Book"/>
                <a:ea typeface="Arial"/>
                <a:cs typeface="Arial"/>
              </a:rPr>
              <a:t>Bauer: 100</a:t>
            </a:r>
            <a:r>
              <a:rPr lang="en-US" sz="2000" b="0" i="0">
                <a:latin typeface="Franklin Gothic Book"/>
                <a:ea typeface="Arial"/>
                <a:cs typeface="Arial"/>
              </a:rPr>
              <a:t>​</a:t>
            </a:r>
            <a:endParaRPr lang="en-US"/>
          </a:p>
          <a:p>
            <a:pPr marL="383540" indent="-383540"/>
            <a:r>
              <a:rPr lang="en-US" sz="2000" b="0" i="0" u="none" strike="noStrike">
                <a:solidFill>
                  <a:srgbClr val="191B0E"/>
                </a:solidFill>
                <a:latin typeface="Franklin Gothic Book"/>
                <a:ea typeface="Arial"/>
                <a:cs typeface="Arial"/>
              </a:rPr>
              <a:t>Springer: 350</a:t>
            </a:r>
            <a:r>
              <a:rPr lang="en-US" sz="2000" b="0" i="0">
                <a:latin typeface="Franklin Gothic Book"/>
                <a:ea typeface="Arial"/>
                <a:cs typeface="Arial"/>
              </a:rPr>
              <a:t>​</a:t>
            </a:r>
          </a:p>
          <a:p>
            <a:pPr marL="383540" indent="-383540"/>
            <a:r>
              <a:rPr lang="en-US" sz="2000" b="0" i="0" u="none" strike="noStrike" err="1">
                <a:solidFill>
                  <a:srgbClr val="191B0E"/>
                </a:solidFill>
                <a:latin typeface="Franklin Gothic Book"/>
                <a:ea typeface="Arial"/>
                <a:cs typeface="Arial"/>
              </a:rPr>
              <a:t>Läufer</a:t>
            </a:r>
            <a:r>
              <a:rPr lang="en-US" sz="2000" b="0" i="0" u="none" strike="noStrike">
                <a:solidFill>
                  <a:srgbClr val="191B0E"/>
                </a:solidFill>
                <a:latin typeface="Franklin Gothic Book"/>
                <a:ea typeface="Arial"/>
                <a:cs typeface="Arial"/>
              </a:rPr>
              <a:t>: 375</a:t>
            </a:r>
            <a:r>
              <a:rPr lang="en-US" sz="2000" b="0" i="0">
                <a:latin typeface="Franklin Gothic Book"/>
                <a:ea typeface="Arial"/>
                <a:cs typeface="Arial"/>
              </a:rPr>
              <a:t>​</a:t>
            </a:r>
          </a:p>
          <a:p>
            <a:pPr marL="383540" indent="-383540"/>
            <a:r>
              <a:rPr lang="en-US" sz="2000" b="0" i="0" u="none" strike="noStrike" err="1">
                <a:solidFill>
                  <a:srgbClr val="191B0E"/>
                </a:solidFill>
                <a:latin typeface="Franklin Gothic Book"/>
                <a:ea typeface="Arial"/>
                <a:cs typeface="Arial"/>
              </a:rPr>
              <a:t>Turm</a:t>
            </a:r>
            <a:r>
              <a:rPr lang="en-US" sz="2000" b="0" i="0" u="none" strike="noStrike">
                <a:solidFill>
                  <a:srgbClr val="191B0E"/>
                </a:solidFill>
                <a:latin typeface="Franklin Gothic Book"/>
                <a:ea typeface="Arial"/>
                <a:cs typeface="Arial"/>
              </a:rPr>
              <a:t>: 500</a:t>
            </a:r>
            <a:r>
              <a:rPr lang="en-US" sz="2000" b="0" i="0">
                <a:latin typeface="Franklin Gothic Book"/>
                <a:ea typeface="Arial"/>
                <a:cs typeface="Arial"/>
              </a:rPr>
              <a:t>​</a:t>
            </a:r>
          </a:p>
          <a:p>
            <a:pPr marL="383540" indent="-383540"/>
            <a:r>
              <a:rPr lang="en-US" sz="2000" b="0" i="0" u="none" strike="noStrike">
                <a:solidFill>
                  <a:srgbClr val="191B0E"/>
                </a:solidFill>
                <a:latin typeface="Franklin Gothic Book"/>
                <a:ea typeface="Arial"/>
                <a:cs typeface="Arial"/>
              </a:rPr>
              <a:t>Dame: 900</a:t>
            </a:r>
            <a:r>
              <a:rPr lang="en-US" sz="2000" b="0" i="0">
                <a:latin typeface="Franklin Gothic Book"/>
                <a:ea typeface="Arial"/>
                <a:cs typeface="Arial"/>
              </a:rPr>
              <a:t>​</a:t>
            </a:r>
          </a:p>
          <a:p>
            <a:pPr marL="383540" indent="-383540"/>
            <a:r>
              <a:rPr lang="en-US" sz="2000" b="0" i="0" u="none" strike="noStrike">
                <a:solidFill>
                  <a:srgbClr val="191B0E"/>
                </a:solidFill>
                <a:latin typeface="Franklin Gothic Book"/>
                <a:ea typeface="Arial"/>
                <a:cs typeface="Arial"/>
              </a:rPr>
              <a:t>König: 20.000</a:t>
            </a:r>
            <a:endParaRPr lang="en-US"/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5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B306-423F-D69B-9B26-E712E91D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Bewertung</a:t>
            </a:r>
            <a:r>
              <a:rPr lang="en-US"/>
              <a:t>: </a:t>
            </a:r>
            <a:r>
              <a:rPr lang="en-US" err="1"/>
              <a:t>Statische</a:t>
            </a:r>
            <a:r>
              <a:rPr lang="en-US"/>
              <a:t> </a:t>
            </a:r>
            <a:r>
              <a:rPr lang="en-US" err="1"/>
              <a:t>Bewertung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586F-0CB9-FE19-55ED-F0B0194B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38162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Piece-Square-Tables</a:t>
            </a:r>
          </a:p>
          <a:p>
            <a:pPr lvl="1" indent="-383540"/>
            <a:r>
              <a:rPr lang="en-US" err="1">
                <a:ea typeface="+mn-lt"/>
                <a:cs typeface="+mn-lt"/>
              </a:rPr>
              <a:t>erweitern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Materialbewertung</a:t>
            </a:r>
            <a:r>
              <a:rPr lang="en-US">
                <a:ea typeface="+mn-lt"/>
                <a:cs typeface="+mn-lt"/>
              </a:rPr>
              <a:t> um </a:t>
            </a:r>
            <a:r>
              <a:rPr lang="en-US" err="1">
                <a:ea typeface="+mn-lt"/>
                <a:cs typeface="+mn-lt"/>
              </a:rPr>
              <a:t>feldspezifische</a:t>
            </a:r>
            <a:r>
              <a:rPr lang="en-US">
                <a:ea typeface="+mn-lt"/>
                <a:cs typeface="+mn-lt"/>
              </a:rPr>
              <a:t> Boni und Mali</a:t>
            </a:r>
            <a:endParaRPr lang="en-US" i="0"/>
          </a:p>
          <a:p>
            <a:pPr marL="383540" indent="-383540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88E020-08B3-A6A1-0E0C-C61637AE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522" y="1602058"/>
            <a:ext cx="4564566" cy="4564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FB302-6926-0819-9FAC-29BB92533FEE}"/>
              </a:ext>
            </a:extLst>
          </p:cNvPr>
          <p:cNvSpPr txBox="1"/>
          <p:nvPr/>
        </p:nvSpPr>
        <p:spPr>
          <a:xfrm>
            <a:off x="7334249" y="6219825"/>
            <a:ext cx="423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Piece-Square-Table für (</a:t>
            </a:r>
            <a:r>
              <a:rPr lang="en-US" err="1"/>
              <a:t>weiße</a:t>
            </a:r>
            <a:r>
              <a:rPr lang="en-US"/>
              <a:t>) Bauern</a:t>
            </a:r>
          </a:p>
        </p:txBody>
      </p:sp>
    </p:spTree>
    <p:extLst>
      <p:ext uri="{BB962C8B-B14F-4D97-AF65-F5344CB8AC3E}">
        <p14:creationId xmlns:p14="http://schemas.microsoft.com/office/powerpoint/2010/main" val="2439872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2FC1-AFAC-1E4B-B637-C6976494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Bewertung</a:t>
            </a:r>
            <a:r>
              <a:rPr lang="en-US"/>
              <a:t>: Alpha-Beta-Pruning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2F36-10CD-7314-B416-4A02FE18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de-DE"/>
              <a:t>Alpha-Beta-</a:t>
            </a:r>
            <a:r>
              <a:rPr lang="de-DE" err="1"/>
              <a:t>Pruning</a:t>
            </a:r>
            <a:r>
              <a:rPr lang="de-DE"/>
              <a:t> ist eine Verbesserung von Minimax</a:t>
            </a:r>
          </a:p>
          <a:p>
            <a:pPr marL="383540" indent="-383540"/>
            <a:r>
              <a:rPr lang="de-DE"/>
              <a:t>Überspringt einige Knoten, ohne das Ergebnis zu verändern</a:t>
            </a:r>
          </a:p>
          <a:p>
            <a:pPr lvl="1" indent="-383540"/>
            <a:r>
              <a:rPr lang="de-DE">
                <a:ea typeface="+mn-lt"/>
                <a:cs typeface="+mn-lt"/>
              </a:rPr>
              <a:t>Wenn ein Teilbaum schlechter ist als ein anderer, ist egal, um wie viel er schlechter ist</a:t>
            </a:r>
            <a:endParaRPr lang="de-DE"/>
          </a:p>
          <a:p>
            <a:pPr lvl="1" indent="-383540"/>
            <a:endParaRPr lang="de-DE"/>
          </a:p>
          <a:p>
            <a:pPr marL="383540" indent="-383540"/>
            <a:r>
              <a:rPr lang="de-DE"/>
              <a:t>Bricht Auswertung von Teilbäumen ab, sobald klar ist, dass diese nicht gespielt werden</a:t>
            </a:r>
          </a:p>
          <a:p>
            <a:pPr marL="383540" indent="-383540"/>
            <a:r>
              <a:rPr lang="de-DE"/>
              <a:t>Kann Auswertung von Teilbäumen abbrechen</a:t>
            </a:r>
          </a:p>
          <a:p>
            <a:pPr lvl="1" indent="-383540"/>
            <a:r>
              <a:rPr lang="de-DE"/>
              <a:t>Wenn ein Teilbaum schlechter ist als ein anderer, ist egal, um wie viel er schlechter ist</a:t>
            </a:r>
          </a:p>
        </p:txBody>
      </p:sp>
    </p:spTree>
    <p:extLst>
      <p:ext uri="{BB962C8B-B14F-4D97-AF65-F5344CB8AC3E}">
        <p14:creationId xmlns:p14="http://schemas.microsoft.com/office/powerpoint/2010/main" val="425429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2FC1-AFAC-1E4B-B637-C6976494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Bewertung</a:t>
            </a:r>
            <a:r>
              <a:rPr lang="en-US"/>
              <a:t>: Alpha-Beta-Pruning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7D234C91-CBE1-56DE-6681-3DAD98277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6819" y="1638300"/>
            <a:ext cx="8238462" cy="4800600"/>
          </a:xfrm>
        </p:spPr>
      </p:pic>
    </p:spTree>
    <p:extLst>
      <p:ext uri="{BB962C8B-B14F-4D97-AF65-F5344CB8AC3E}">
        <p14:creationId xmlns:p14="http://schemas.microsoft.com/office/powerpoint/2010/main" val="3931552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57E9-BF61-01E8-9ABA-E7752E8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Auswertung</a:t>
            </a:r>
            <a:r>
              <a:rPr lang="en-US"/>
              <a:t>: </a:t>
            </a:r>
            <a:r>
              <a:rPr lang="en-US" err="1"/>
              <a:t>Optimierungen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3AF1-CC7A-47E4-CC54-4325393A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Move Ordering</a:t>
            </a:r>
          </a:p>
          <a:p>
            <a:pPr lvl="1" indent="-383540"/>
            <a:r>
              <a:rPr lang="en-US" err="1"/>
              <a:t>Sortieren</a:t>
            </a:r>
            <a:r>
              <a:rPr lang="en-US"/>
              <a:t> von Knoten um Pruning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verbessern</a:t>
            </a:r>
            <a:endParaRPr lang="en-US"/>
          </a:p>
          <a:p>
            <a:pPr marL="383540" indent="-383540"/>
            <a:r>
              <a:rPr lang="en-US" err="1"/>
              <a:t>Löschen</a:t>
            </a:r>
            <a:r>
              <a:rPr lang="en-US"/>
              <a:t> von Knoten </a:t>
            </a:r>
            <a:r>
              <a:rPr lang="en-US" err="1"/>
              <a:t>nach</a:t>
            </a:r>
            <a:r>
              <a:rPr lang="en-US"/>
              <a:t> </a:t>
            </a:r>
            <a:r>
              <a:rPr lang="en-US" err="1"/>
              <a:t>Auswertung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8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470A-8F5D-13F5-DD3E-390AF4D6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Auswertung</a:t>
            </a:r>
            <a:r>
              <a:rPr lang="en-US"/>
              <a:t>: Move Ordering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0E662C9E-8B47-28BC-81BE-CB493295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088" y="1673058"/>
            <a:ext cx="8235973" cy="4569157"/>
          </a:xfrm>
        </p:spPr>
      </p:pic>
    </p:spTree>
    <p:extLst>
      <p:ext uri="{BB962C8B-B14F-4D97-AF65-F5344CB8AC3E}">
        <p14:creationId xmlns:p14="http://schemas.microsoft.com/office/powerpoint/2010/main" val="2684371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ED90-E317-5740-2299-51570049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Auswertung</a:t>
            </a:r>
            <a:r>
              <a:rPr lang="en-US"/>
              <a:t>: Iterative Deepening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9D49-CBEF-409B-FFD4-F84804CD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err="1">
                <a:ea typeface="+mn-lt"/>
                <a:cs typeface="+mn-lt"/>
              </a:rPr>
              <a:t>Zeitmanagementstrategie</a:t>
            </a:r>
            <a:endParaRPr lang="en-US">
              <a:ea typeface="+mn-lt"/>
              <a:cs typeface="+mn-lt"/>
            </a:endParaRPr>
          </a:p>
          <a:p>
            <a:pPr marL="383540" indent="-383540"/>
            <a:r>
              <a:rPr lang="en-US" err="1">
                <a:ea typeface="+mn-lt"/>
                <a:cs typeface="+mn-lt"/>
              </a:rPr>
              <a:t>Mehrere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Auswertungen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beginnend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Tiefe</a:t>
            </a:r>
            <a:r>
              <a:rPr lang="en-US">
                <a:ea typeface="+mn-lt"/>
                <a:cs typeface="+mn-lt"/>
              </a:rPr>
              <a:t> 1</a:t>
            </a:r>
          </a:p>
          <a:p>
            <a:pPr marL="383540" indent="-383540"/>
            <a:r>
              <a:rPr lang="en-US" err="1">
                <a:ea typeface="+mn-lt"/>
                <a:cs typeface="+mn-lt"/>
              </a:rPr>
              <a:t>Tiefe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wird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jeder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Auswertung</a:t>
            </a:r>
            <a:r>
              <a:rPr lang="en-US">
                <a:ea typeface="+mn-lt"/>
                <a:cs typeface="+mn-lt"/>
              </a:rPr>
              <a:t> um 1 erhöht</a:t>
            </a:r>
          </a:p>
        </p:txBody>
      </p:sp>
    </p:spTree>
    <p:extLst>
      <p:ext uri="{BB962C8B-B14F-4D97-AF65-F5344CB8AC3E}">
        <p14:creationId xmlns:p14="http://schemas.microsoft.com/office/powerpoint/2010/main" val="206305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FB96E-CD75-D839-2AAD-04B93968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Universal Chess Interface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732A2-9B28-BAE9-0FCD-2E722455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/>
              <a:t>Regelt Kommunikation mit Benutzeroberfläche (Arena)</a:t>
            </a:r>
          </a:p>
          <a:p>
            <a:r>
              <a:rPr lang="de-DE"/>
              <a:t>Eingehende Kommunikation</a:t>
            </a:r>
          </a:p>
          <a:p>
            <a:pPr lvl="1"/>
            <a:r>
              <a:rPr lang="de-DE"/>
              <a:t>Von </a:t>
            </a:r>
            <a:r>
              <a:rPr lang="de-DE" err="1"/>
              <a:t>Tokenizer</a:t>
            </a:r>
            <a:r>
              <a:rPr lang="de-DE"/>
              <a:t> verarbeitet</a:t>
            </a:r>
          </a:p>
          <a:p>
            <a:pPr lvl="2"/>
            <a:r>
              <a:rPr lang="de-DE"/>
              <a:t>Befehl wird in Command-Objekte übersetzt</a:t>
            </a:r>
          </a:p>
          <a:p>
            <a:pPr lvl="2"/>
            <a:r>
              <a:rPr lang="de-DE"/>
              <a:t>Baumartig angeordnet</a:t>
            </a:r>
          </a:p>
          <a:p>
            <a:pPr lvl="1"/>
            <a:r>
              <a:rPr lang="de-DE"/>
              <a:t>Parser führt Befehle aus/ ruft Methoden auf</a:t>
            </a:r>
          </a:p>
          <a:p>
            <a:pPr lvl="2"/>
            <a:r>
              <a:rPr lang="de-DE"/>
              <a:t>Switch/Case-Statement, in dem </a:t>
            </a:r>
            <a:r>
              <a:rPr lang="de-DE" err="1"/>
              <a:t>CommandTypes</a:t>
            </a:r>
            <a:r>
              <a:rPr lang="de-DE"/>
              <a:t> Methoden zugeordnet sind</a:t>
            </a:r>
          </a:p>
          <a:p>
            <a:r>
              <a:rPr lang="de-DE"/>
              <a:t>Ausgehende Kommunikation</a:t>
            </a:r>
          </a:p>
          <a:p>
            <a:pPr lvl="1"/>
            <a:r>
              <a:rPr lang="de-DE"/>
              <a:t>Über Operator abgekapselt</a:t>
            </a:r>
          </a:p>
          <a:p>
            <a:r>
              <a:rPr lang="de-DE"/>
              <a:t>Notwendigkeit von Nebenläufigkeit:</a:t>
            </a:r>
          </a:p>
          <a:p>
            <a:pPr lvl="1"/>
            <a:r>
              <a:rPr lang="de-DE"/>
              <a:t>„</a:t>
            </a:r>
            <a:r>
              <a:rPr lang="de-DE" err="1"/>
              <a:t>stop</a:t>
            </a:r>
            <a:r>
              <a:rPr lang="de-DE"/>
              <a:t>“-Kommando soll jederzeit in der Lage sein, Berechnung des besten Zuges zu stoppen</a:t>
            </a:r>
          </a:p>
          <a:p>
            <a:pPr lvl="1"/>
            <a:r>
              <a:rPr lang="de-DE"/>
              <a:t>Berechnung wird auf eigenem Thread ausgeführt</a:t>
            </a:r>
          </a:p>
        </p:txBody>
      </p:sp>
    </p:spTree>
    <p:extLst>
      <p:ext uri="{BB962C8B-B14F-4D97-AF65-F5344CB8AC3E}">
        <p14:creationId xmlns:p14="http://schemas.microsoft.com/office/powerpoint/2010/main" val="229681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ED90-E317-5740-2299-51570049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Auswertung</a:t>
            </a:r>
            <a:r>
              <a:rPr lang="en-US"/>
              <a:t>: Iterative Deepening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9D49-CBEF-409B-FFD4-F84804CD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Als </a:t>
            </a:r>
            <a:r>
              <a:rPr lang="en-US" err="1"/>
              <a:t>Optimierung</a:t>
            </a:r>
            <a:endParaRPr lang="en-US"/>
          </a:p>
          <a:p>
            <a:pPr marL="383540" indent="-383540"/>
            <a:r>
              <a:rPr lang="en-US"/>
              <a:t>Wissen </a:t>
            </a:r>
            <a:r>
              <a:rPr lang="en-US" err="1"/>
              <a:t>aus</a:t>
            </a:r>
            <a:r>
              <a:rPr lang="en-US"/>
              <a:t> </a:t>
            </a:r>
            <a:r>
              <a:rPr lang="en-US" err="1"/>
              <a:t>früheren</a:t>
            </a:r>
            <a:r>
              <a:rPr lang="en-US"/>
              <a:t> </a:t>
            </a:r>
            <a:r>
              <a:rPr lang="en-US" err="1"/>
              <a:t>Auswertungen</a:t>
            </a:r>
            <a:r>
              <a:rPr lang="en-US"/>
              <a:t> </a:t>
            </a:r>
            <a:r>
              <a:rPr lang="en-US" err="1"/>
              <a:t>kann</a:t>
            </a:r>
            <a:r>
              <a:rPr lang="en-US"/>
              <a:t> </a:t>
            </a:r>
            <a:r>
              <a:rPr lang="en-US" err="1"/>
              <a:t>genutzt</a:t>
            </a:r>
            <a:r>
              <a:rPr lang="en-US"/>
              <a:t> </a:t>
            </a:r>
            <a:r>
              <a:rPr lang="en-US" err="1"/>
              <a:t>werden</a:t>
            </a:r>
            <a:r>
              <a:rPr lang="en-US"/>
              <a:t>, um Move Ordering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verbessern</a:t>
            </a:r>
            <a:endParaRPr lang="en-US"/>
          </a:p>
          <a:p>
            <a:pPr lvl="1" indent="-383540"/>
            <a:r>
              <a:rPr lang="en-US" err="1"/>
              <a:t>nicht</a:t>
            </a:r>
            <a:r>
              <a:rPr lang="en-US"/>
              <a:t> in </a:t>
            </a:r>
            <a:r>
              <a:rPr lang="en-US" err="1"/>
              <a:t>finaler</a:t>
            </a:r>
            <a:r>
              <a:rPr lang="en-US"/>
              <a:t> </a:t>
            </a:r>
            <a:r>
              <a:rPr lang="en-US" err="1"/>
              <a:t>Implementierung</a:t>
            </a:r>
            <a:r>
              <a:rPr lang="en-US"/>
              <a:t>, da </a:t>
            </a:r>
            <a:r>
              <a:rPr lang="en-US" err="1"/>
              <a:t>kein</a:t>
            </a:r>
            <a:r>
              <a:rPr lang="en-US"/>
              <a:t> </a:t>
            </a:r>
            <a:r>
              <a:rPr lang="en-US" err="1"/>
              <a:t>zuverlässiger</a:t>
            </a:r>
            <a:r>
              <a:rPr lang="en-US"/>
              <a:t> </a:t>
            </a:r>
            <a:r>
              <a:rPr lang="en-US" err="1"/>
              <a:t>Leistungszuwachs</a:t>
            </a:r>
            <a:r>
              <a:rPr lang="en-US"/>
              <a:t> </a:t>
            </a:r>
            <a:r>
              <a:rPr lang="en-US" err="1"/>
              <a:t>erzielt</a:t>
            </a:r>
            <a:r>
              <a:rPr lang="en-US"/>
              <a:t> </a:t>
            </a:r>
            <a:r>
              <a:rPr lang="en-US" err="1"/>
              <a:t>wurde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5F18B-A88E-A9D0-1FE5-2A087D62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Repräsentation einer Stellung: 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99BF1-C067-2DC4-493B-8F5B6096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Array von 32 Bytes</a:t>
            </a:r>
          </a:p>
          <a:p>
            <a:r>
              <a:rPr lang="de-DE"/>
              <a:t>Jedes Byte codiert 2 Felder</a:t>
            </a:r>
          </a:p>
          <a:p>
            <a:pPr lvl="1"/>
            <a:r>
              <a:rPr lang="de-DE"/>
              <a:t>Felder in Linien a, c, e, g werden durch vordere 4 Bits codiert</a:t>
            </a:r>
          </a:p>
          <a:p>
            <a:pPr lvl="1"/>
            <a:r>
              <a:rPr lang="de-DE"/>
              <a:t>Felder in Linien b, d, f, h werden durch hintere 4 Bits codiert</a:t>
            </a:r>
          </a:p>
          <a:p>
            <a:r>
              <a:rPr lang="de-DE"/>
              <a:t>Jede Figur wird von eine Zahl zwischen 1 und 13 zugeordnet</a:t>
            </a:r>
          </a:p>
          <a:p>
            <a:pPr lvl="1"/>
            <a:r>
              <a:rPr lang="de-DE"/>
              <a:t>Weiße Figuren 1-6</a:t>
            </a:r>
          </a:p>
          <a:p>
            <a:pPr lvl="1"/>
            <a:r>
              <a:rPr lang="de-DE"/>
              <a:t>Schwarze Figuren 8-13</a:t>
            </a:r>
          </a:p>
          <a:p>
            <a:pPr lvl="1"/>
            <a:r>
              <a:rPr lang="de-DE"/>
              <a:t>Exklusive Grenze: 7</a:t>
            </a:r>
          </a:p>
          <a:p>
            <a:pPr lvl="1"/>
            <a:r>
              <a:rPr lang="de-DE"/>
              <a:t>Leeres Feld: 0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26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3D569-AF36-DCE9-537D-83BEECDD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Byte-Codierung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8F9AA4-F16F-6A5C-8088-1025F5E20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err="1"/>
              <a:t>board</a:t>
            </a:r>
            <a:r>
              <a:rPr lang="de-DE" sz="2400"/>
              <a:t>[0] = 38 = (</a:t>
            </a:r>
            <a:r>
              <a:rPr lang="de-DE" sz="2400">
                <a:solidFill>
                  <a:schemeClr val="accent2">
                    <a:lumMod val="75000"/>
                  </a:schemeClr>
                </a:solidFill>
              </a:rPr>
              <a:t>0010</a:t>
            </a:r>
            <a:r>
              <a:rPr lang="de-DE" sz="2400">
                <a:solidFill>
                  <a:schemeClr val="accent6">
                    <a:lumMod val="75000"/>
                  </a:schemeClr>
                </a:solidFill>
              </a:rPr>
              <a:t>0110</a:t>
            </a:r>
            <a:r>
              <a:rPr lang="de-DE" sz="2400"/>
              <a:t>)</a:t>
            </a:r>
            <a:r>
              <a:rPr lang="de-DE" sz="2400" baseline="-25000"/>
              <a:t>2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E89DF7E-A9D2-4254-8892-B5BD6737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305208"/>
            <a:ext cx="4443984" cy="823912"/>
          </a:xfrm>
        </p:spPr>
        <p:txBody>
          <a:bodyPr/>
          <a:lstStyle/>
          <a:p>
            <a:r>
              <a:rPr lang="de-DE"/>
              <a:t>gelber Text codiert weißen König</a:t>
            </a:r>
          </a:p>
          <a:p>
            <a:r>
              <a:rPr lang="de-DE"/>
              <a:t>roter Text codiert weißen Turm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F2B6794C-52EB-BB26-AC46-AA0D9424C1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56955" y="2171700"/>
            <a:ext cx="3716513" cy="3716513"/>
          </a:xfrm>
        </p:spPr>
      </p:pic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8625F637-659F-BB3C-88A9-2E652DFCC991}"/>
              </a:ext>
            </a:extLst>
          </p:cNvPr>
          <p:cNvSpPr txBox="1">
            <a:spLocks/>
          </p:cNvSpPr>
          <p:nvPr/>
        </p:nvSpPr>
        <p:spPr>
          <a:xfrm>
            <a:off x="1331053" y="3762391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err="1"/>
              <a:t>board</a:t>
            </a:r>
            <a:r>
              <a:rPr lang="de-DE" sz="2400"/>
              <a:t>[31] = 9 = (</a:t>
            </a:r>
            <a:r>
              <a:rPr lang="de-DE" sz="2400">
                <a:solidFill>
                  <a:schemeClr val="accent2">
                    <a:lumMod val="75000"/>
                  </a:schemeClr>
                </a:solidFill>
              </a:rPr>
              <a:t>0000</a:t>
            </a:r>
            <a:r>
              <a:rPr lang="de-DE" sz="2400">
                <a:solidFill>
                  <a:schemeClr val="accent6">
                    <a:lumMod val="75000"/>
                  </a:schemeClr>
                </a:solidFill>
              </a:rPr>
              <a:t>1001</a:t>
            </a:r>
            <a:r>
              <a:rPr lang="de-DE" sz="2400"/>
              <a:t>)</a:t>
            </a:r>
            <a:r>
              <a:rPr lang="de-DE" sz="2400" baseline="-25000"/>
              <a:t>2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A75583A4-BB22-C3A1-C8B9-42BFE4A1A6CB}"/>
              </a:ext>
            </a:extLst>
          </p:cNvPr>
          <p:cNvSpPr txBox="1">
            <a:spLocks/>
          </p:cNvSpPr>
          <p:nvPr/>
        </p:nvSpPr>
        <p:spPr>
          <a:xfrm>
            <a:off x="1368020" y="4631530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roter Text codiert schwarzen König</a:t>
            </a:r>
          </a:p>
        </p:txBody>
      </p:sp>
    </p:spTree>
    <p:extLst>
      <p:ext uri="{BB962C8B-B14F-4D97-AF65-F5344CB8AC3E}">
        <p14:creationId xmlns:p14="http://schemas.microsoft.com/office/powerpoint/2010/main" val="186061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8E7FF-AED6-D85D-87A9-3F666E1F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Repräsentation einer Stellung: Position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D08041-4C7A-26CE-F504-E321DD25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1354"/>
            <a:ext cx="9601200" cy="4941116"/>
          </a:xfrm>
        </p:spPr>
        <p:txBody>
          <a:bodyPr>
            <a:normAutofit fontScale="92500" lnSpcReduction="10000"/>
          </a:bodyPr>
          <a:lstStyle/>
          <a:p>
            <a:r>
              <a:rPr lang="de-DE" u="sng"/>
              <a:t>Repräsentation des Spielbretts als Board-Objekt</a:t>
            </a:r>
          </a:p>
          <a:p>
            <a:r>
              <a:rPr lang="de-DE"/>
              <a:t>Byte-Codierte Boolean-Flags:</a:t>
            </a:r>
          </a:p>
          <a:p>
            <a:pPr lvl="1"/>
            <a:r>
              <a:rPr lang="de-DE"/>
              <a:t>8 Felder, die bei Rochaden vom König passiert werden müssen</a:t>
            </a:r>
          </a:p>
          <a:p>
            <a:pPr lvl="1"/>
            <a:r>
              <a:rPr lang="de-DE" u="sng"/>
              <a:t>Welche Partei zieht als nächstes?</a:t>
            </a:r>
          </a:p>
          <a:p>
            <a:pPr lvl="1"/>
            <a:r>
              <a:rPr lang="de-DE"/>
              <a:t>Schwarzer König im Schach?</a:t>
            </a:r>
          </a:p>
          <a:p>
            <a:pPr lvl="1"/>
            <a:r>
              <a:rPr lang="de-DE"/>
              <a:t>Weißer König im Schach?</a:t>
            </a:r>
          </a:p>
          <a:p>
            <a:pPr lvl="1"/>
            <a:r>
              <a:rPr lang="de-DE" u="sng"/>
              <a:t>Rochaderechte</a:t>
            </a:r>
          </a:p>
          <a:p>
            <a:r>
              <a:rPr lang="de-DE" u="sng"/>
              <a:t>Ganzzüge seit Beginn des Spiels</a:t>
            </a:r>
          </a:p>
          <a:p>
            <a:r>
              <a:rPr lang="de-DE" u="sng"/>
              <a:t>Halbzüge seit dem letzten Bauernzug oder Schlagen einer Figur (für 50-Züge-Regel)</a:t>
            </a:r>
          </a:p>
          <a:p>
            <a:r>
              <a:rPr lang="de-DE" u="sng"/>
              <a:t>Feld, auf dem en </a:t>
            </a:r>
            <a:r>
              <a:rPr lang="de-DE" u="sng" err="1"/>
              <a:t>passant</a:t>
            </a:r>
            <a:r>
              <a:rPr lang="de-DE" u="sng"/>
              <a:t> geschlagen werden kann</a:t>
            </a:r>
          </a:p>
          <a:p>
            <a:r>
              <a:rPr lang="de-DE"/>
              <a:t>Erzeugender Zug</a:t>
            </a:r>
          </a:p>
          <a:p>
            <a:endParaRPr lang="de-DE"/>
          </a:p>
          <a:p>
            <a:pPr marL="0" indent="0">
              <a:buNone/>
            </a:pPr>
            <a:r>
              <a:rPr lang="de-DE" i="1"/>
              <a:t>(unterstrichene Attribute sind auch in der Forsyth-Edwards-Notation vorhanden)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715B98-34FC-E639-8926-60C60A55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238" y="1368048"/>
            <a:ext cx="2799183" cy="28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1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D355-E778-7D5A-09D2-B0C85444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Spielbaum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303D-7134-5411-6139-8F1479DC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Baum, der den </a:t>
            </a:r>
            <a:r>
              <a:rPr lang="en-US" err="1"/>
              <a:t>möglichen</a:t>
            </a:r>
            <a:r>
              <a:rPr lang="en-US"/>
              <a:t> </a:t>
            </a:r>
            <a:r>
              <a:rPr lang="en-US" err="1"/>
              <a:t>Spielverlauf</a:t>
            </a:r>
            <a:r>
              <a:rPr lang="en-US"/>
              <a:t> </a:t>
            </a:r>
            <a:r>
              <a:rPr lang="en-US" err="1"/>
              <a:t>darstellt</a:t>
            </a:r>
            <a:endParaRPr lang="en-US"/>
          </a:p>
          <a:p>
            <a:pPr marL="383540" indent="-383540"/>
            <a:r>
              <a:rPr lang="en-US"/>
              <a:t>Jeder Knoten </a:t>
            </a:r>
            <a:r>
              <a:rPr lang="en-US" err="1"/>
              <a:t>speichert</a:t>
            </a:r>
            <a:r>
              <a:rPr lang="en-US"/>
              <a:t>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Stellung</a:t>
            </a:r>
            <a:endParaRPr lang="en-US"/>
          </a:p>
          <a:p>
            <a:pPr marL="383540" indent="-383540"/>
            <a:r>
              <a:rPr lang="en-US"/>
              <a:t>Kanten </a:t>
            </a:r>
            <a:r>
              <a:rPr lang="en-US" err="1"/>
              <a:t>stellen</a:t>
            </a:r>
            <a:r>
              <a:rPr lang="en-US"/>
              <a:t> die </a:t>
            </a:r>
            <a:r>
              <a:rPr lang="en-US" err="1"/>
              <a:t>Züge</a:t>
            </a:r>
            <a:r>
              <a:rPr lang="en-US"/>
              <a:t> </a:t>
            </a:r>
            <a:r>
              <a:rPr lang="en-US" err="1"/>
              <a:t>dar</a:t>
            </a:r>
            <a:r>
              <a:rPr lang="en-US"/>
              <a:t>, die </a:t>
            </a:r>
            <a:r>
              <a:rPr lang="en-US" err="1"/>
              <a:t>die</a:t>
            </a:r>
            <a:r>
              <a:rPr lang="en-US"/>
              <a:t> </a:t>
            </a:r>
            <a:r>
              <a:rPr lang="en-US" err="1"/>
              <a:t>beiden</a:t>
            </a:r>
            <a:r>
              <a:rPr lang="en-US"/>
              <a:t> </a:t>
            </a:r>
            <a:r>
              <a:rPr lang="en-US" err="1"/>
              <a:t>Stellungen</a:t>
            </a:r>
            <a:r>
              <a:rPr lang="en-US"/>
              <a:t> </a:t>
            </a:r>
            <a:r>
              <a:rPr lang="en-US" err="1"/>
              <a:t>verbinden</a:t>
            </a:r>
          </a:p>
          <a:p>
            <a:pPr marL="383540" indent="-383540"/>
            <a:r>
              <a:rPr lang="en-US" err="1"/>
              <a:t>Aktiver</a:t>
            </a:r>
            <a:r>
              <a:rPr lang="en-US"/>
              <a:t> Spieler </a:t>
            </a:r>
            <a:r>
              <a:rPr lang="en-US" err="1"/>
              <a:t>wechselt</a:t>
            </a:r>
            <a:r>
              <a:rPr lang="en-US"/>
              <a:t> </a:t>
            </a:r>
            <a:r>
              <a:rPr lang="en-US" err="1"/>
              <a:t>jede</a:t>
            </a:r>
            <a:r>
              <a:rPr lang="en-US"/>
              <a:t> Ebene</a:t>
            </a:r>
          </a:p>
          <a:p>
            <a:pPr lvl="1" indent="-383540"/>
            <a:endParaRPr lang="en-US"/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EE3CAF8A-69C9-9AB4-1C38-44E7C537B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8175" y="781050"/>
            <a:ext cx="2457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4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D355-E778-7D5A-09D2-B0C85444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Spielbaum</a:t>
            </a:r>
            <a:r>
              <a:rPr lang="en-US"/>
              <a:t>:</a:t>
            </a:r>
            <a:br>
              <a:rPr lang="en-US"/>
            </a:br>
            <a:r>
              <a:rPr lang="en-US" err="1"/>
              <a:t>Klassendiagramm</a:t>
            </a:r>
          </a:p>
        </p:txBody>
      </p:sp>
      <p:pic>
        <p:nvPicPr>
          <p:cNvPr id="36" name="Picture 36">
            <a:extLst>
              <a:ext uri="{FF2B5EF4-FFF2-40B4-BE49-F238E27FC236}">
                <a16:creationId xmlns:a16="http://schemas.microsoft.com/office/drawing/2014/main" id="{6205696B-4581-E832-558A-E6F8C07C5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322" y="452437"/>
            <a:ext cx="6407818" cy="5950743"/>
          </a:xfrm>
        </p:spPr>
      </p:pic>
    </p:spTree>
    <p:extLst>
      <p:ext uri="{BB962C8B-B14F-4D97-AF65-F5344CB8AC3E}">
        <p14:creationId xmlns:p14="http://schemas.microsoft.com/office/powerpoint/2010/main" val="139701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DBA3B-541A-48C0-9FB0-F1218737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Zuggenerator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6FF023C-EB9F-F8C7-3A67-E23FF941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238763" cy="4181912"/>
          </a:xfrm>
        </p:spPr>
        <p:txBody>
          <a:bodyPr/>
          <a:lstStyle/>
          <a:p>
            <a:r>
              <a:rPr lang="de-DE"/>
              <a:t>Bekommt Stellung übergeben</a:t>
            </a:r>
          </a:p>
          <a:p>
            <a:r>
              <a:rPr lang="de-DE"/>
              <a:t>Überprüft, ob Stellung Remis ist</a:t>
            </a:r>
          </a:p>
          <a:p>
            <a:r>
              <a:rPr lang="de-DE"/>
              <a:t>Iteriert nach und nach über jedes Feld</a:t>
            </a:r>
          </a:p>
          <a:p>
            <a:r>
              <a:rPr lang="de-DE"/>
              <a:t>Ruft figurenspezifische Zuggeneratoren auf</a:t>
            </a:r>
          </a:p>
          <a:p>
            <a:pPr lvl="1"/>
            <a:r>
              <a:rPr lang="de-DE"/>
              <a:t>Nur, falls Feld von einer Figur der Farbe besetzt ist, die als nächstes ziehen darf</a:t>
            </a:r>
          </a:p>
          <a:p>
            <a:r>
              <a:rPr lang="de-DE"/>
              <a:t>Aufgeteilt auf mehrere Threads</a:t>
            </a:r>
          </a:p>
        </p:txBody>
      </p:sp>
    </p:spTree>
    <p:extLst>
      <p:ext uri="{BB962C8B-B14F-4D97-AF65-F5344CB8AC3E}">
        <p14:creationId xmlns:p14="http://schemas.microsoft.com/office/powerpoint/2010/main" val="3193743898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563409F4BB8BF45884D4AA66C54D111" ma:contentTypeVersion="2" ma:contentTypeDescription="Ein neues Dokument erstellen." ma:contentTypeScope="" ma:versionID="38dec108849c04b204d7c9a4a997e7cb">
  <xsd:schema xmlns:xsd="http://www.w3.org/2001/XMLSchema" xmlns:xs="http://www.w3.org/2001/XMLSchema" xmlns:p="http://schemas.microsoft.com/office/2006/metadata/properties" xmlns:ns3="7db1afc1-973d-4ca1-94f4-861d917972c0" targetNamespace="http://schemas.microsoft.com/office/2006/metadata/properties" ma:root="true" ma:fieldsID="7a687d4465692c54ea537b49939e638f" ns3:_="">
    <xsd:import namespace="7db1afc1-973d-4ca1-94f4-861d917972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1afc1-973d-4ca1-94f4-861d917972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553D72-225F-4495-827E-FA2CD85279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715C9C-3E02-4369-8932-393E0C5B108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db1afc1-973d-4ca1-94f4-861d917972c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CC4014-5CA2-489F-A481-FB47364A028F}">
  <ds:schemaRefs>
    <ds:schemaRef ds:uri="7db1afc1-973d-4ca1-94f4-861d917972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1202</Words>
  <Application>Microsoft Office PowerPoint</Application>
  <PresentationFormat>Breitbild</PresentationFormat>
  <Paragraphs>215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2" baseType="lpstr">
      <vt:lpstr>Franklin Gothic Book</vt:lpstr>
      <vt:lpstr>Ausschnitt</vt:lpstr>
      <vt:lpstr>Präsentation Schach-engine</vt:lpstr>
      <vt:lpstr>Aufgabenstellung</vt:lpstr>
      <vt:lpstr>Universal Chess Interface</vt:lpstr>
      <vt:lpstr>Repräsentation einer Stellung: Board</vt:lpstr>
      <vt:lpstr>Beispiel Byte-Codierung</vt:lpstr>
      <vt:lpstr>Repräsentation einer Stellung: Position</vt:lpstr>
      <vt:lpstr>Spielbaum</vt:lpstr>
      <vt:lpstr>Spielbaum: Klassendiagramm</vt:lpstr>
      <vt:lpstr>Zuggenerator</vt:lpstr>
      <vt:lpstr>Zuggenerator: Bauer</vt:lpstr>
      <vt:lpstr>Zuggenerator: Springer</vt:lpstr>
      <vt:lpstr>Zuggenerator: König</vt:lpstr>
      <vt:lpstr>Zuggenerator: König</vt:lpstr>
      <vt:lpstr>Zuggenerator: Sliding Pieces</vt:lpstr>
      <vt:lpstr>Zuggenerator: Läufer</vt:lpstr>
      <vt:lpstr>Zuggenerator: Turm</vt:lpstr>
      <vt:lpstr>Zuggenerator: Dame</vt:lpstr>
      <vt:lpstr>Zuggenerator: Nebenläufigkeit</vt:lpstr>
      <vt:lpstr>Attack Maps</vt:lpstr>
      <vt:lpstr>Dreifache Stellungswiederholung</vt:lpstr>
      <vt:lpstr>Bewertung: Minimax </vt:lpstr>
      <vt:lpstr>Bewertung: Minimax</vt:lpstr>
      <vt:lpstr>Bewertung: Statische Bewertung</vt:lpstr>
      <vt:lpstr>Bewertung: Statische Bewertung</vt:lpstr>
      <vt:lpstr>Bewertung: Alpha-Beta-Pruning</vt:lpstr>
      <vt:lpstr>Bewertung: Alpha-Beta-Pruning</vt:lpstr>
      <vt:lpstr>Auswertung: Optimierungen</vt:lpstr>
      <vt:lpstr>Auswertung: Move Ordering</vt:lpstr>
      <vt:lpstr>Auswertung: Iterative Deepening</vt:lpstr>
      <vt:lpstr>Auswertung: Iterative Deepening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Schach-engine</dc:title>
  <dc:creator>Johannes Lux</dc:creator>
  <cp:lastModifiedBy>Johannes Lux</cp:lastModifiedBy>
  <cp:revision>1</cp:revision>
  <dcterms:created xsi:type="dcterms:W3CDTF">2022-10-18T21:00:03Z</dcterms:created>
  <dcterms:modified xsi:type="dcterms:W3CDTF">2022-10-20T10:29:09Z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0x010100D563409F4BB8BF45884D4AA66C54D111</vt:lpwstr>
  </property>
</Properties>
</file>