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0" r:id="rId15"/>
    <p:sldId id="267" r:id="rId16"/>
    <p:sldId id="273" r:id="rId17"/>
    <p:sldId id="274" r:id="rId18"/>
    <p:sldId id="275" r:id="rId19"/>
    <p:sldId id="276" r:id="rId20"/>
    <p:sldId id="268" r:id="rId21"/>
    <p:sldId id="269"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2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79CCC-CE2A-444D-B281-4D1FB1A6F8E2}" type="datetimeFigureOut">
              <a:rPr lang="en-US" smtClean="0"/>
              <a:t>8/2/15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C0C25-9742-4C44-B1A9-9C93F9A8E5B7}" type="slidenum">
              <a:rPr lang="en-US" smtClean="0"/>
              <a:t>‹#›</a:t>
            </a:fld>
            <a:endParaRPr lang="en-US"/>
          </a:p>
        </p:txBody>
      </p:sp>
    </p:spTree>
    <p:extLst>
      <p:ext uri="{BB962C8B-B14F-4D97-AF65-F5344CB8AC3E}">
        <p14:creationId xmlns:p14="http://schemas.microsoft.com/office/powerpoint/2010/main" val="3937369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dev.twitter.com</a:t>
            </a:r>
            <a:r>
              <a:rPr lang="en-US" dirty="0" smtClean="0"/>
              <a:t>/rest/reference/get/statuses/</a:t>
            </a:r>
            <a:r>
              <a:rPr lang="en-US" dirty="0" err="1" smtClean="0"/>
              <a:t>user_timeline</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4</a:t>
            </a:fld>
            <a:endParaRPr lang="en-US"/>
          </a:p>
        </p:txBody>
      </p:sp>
    </p:spTree>
    <p:extLst>
      <p:ext uri="{BB962C8B-B14F-4D97-AF65-F5344CB8AC3E}">
        <p14:creationId xmlns:p14="http://schemas.microsoft.com/office/powerpoint/2010/main" val="100123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 Atwood – Co-Founder of </a:t>
            </a:r>
            <a:r>
              <a:rPr lang="en-US" dirty="0" err="1" smtClean="0"/>
              <a:t>StackExchange</a:t>
            </a:r>
            <a:endParaRPr lang="en-US" dirty="0" smtClean="0"/>
          </a:p>
          <a:p>
            <a:endParaRPr lang="en-US" dirty="0" smtClean="0"/>
          </a:p>
          <a:p>
            <a:r>
              <a:rPr lang="en-US" dirty="0" smtClean="0"/>
              <a:t>Module Search:</a:t>
            </a:r>
          </a:p>
          <a:p>
            <a:r>
              <a:rPr lang="en-US" dirty="0" smtClean="0"/>
              <a:t>	* Start with searching</a:t>
            </a:r>
            <a:r>
              <a:rPr lang="en-US" baseline="0" dirty="0" smtClean="0"/>
              <a:t> for ‘</a:t>
            </a:r>
            <a:r>
              <a:rPr lang="en-US" baseline="0" dirty="0" err="1" smtClean="0"/>
              <a:t>node_modules</a:t>
            </a:r>
            <a:r>
              <a:rPr lang="en-US" baseline="0" dirty="0" smtClean="0"/>
              <a:t>’ directory within current directory</a:t>
            </a:r>
          </a:p>
          <a:p>
            <a:r>
              <a:rPr lang="en-US" baseline="0" dirty="0" smtClean="0"/>
              <a:t>	* Traverse tree upward one folder at a time looking for ‘</a:t>
            </a:r>
            <a:r>
              <a:rPr lang="en-US" baseline="0" dirty="0" err="1" smtClean="0"/>
              <a:t>node_modules</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9249521-B59F-9341-B766-733A3337B1F6}" type="slidenum">
              <a:rPr lang="en-US" smtClean="0"/>
              <a:t>15</a:t>
            </a:fld>
            <a:endParaRPr lang="en-US"/>
          </a:p>
        </p:txBody>
      </p:sp>
    </p:spTree>
    <p:extLst>
      <p:ext uri="{BB962C8B-B14F-4D97-AF65-F5344CB8AC3E}">
        <p14:creationId xmlns:p14="http://schemas.microsoft.com/office/powerpoint/2010/main" val="258661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www.npmjs.com</a:t>
            </a:r>
            <a:r>
              <a:rPr lang="en-US" dirty="0" smtClean="0"/>
              <a:t>/</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18</a:t>
            </a:fld>
            <a:endParaRPr lang="en-US"/>
          </a:p>
        </p:txBody>
      </p:sp>
    </p:spTree>
    <p:extLst>
      <p:ext uri="{BB962C8B-B14F-4D97-AF65-F5344CB8AC3E}">
        <p14:creationId xmlns:p14="http://schemas.microsoft.com/office/powerpoint/2010/main" val="194614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www.npmjs.com</a:t>
            </a:r>
            <a:r>
              <a:rPr lang="en-US" dirty="0" smtClean="0"/>
              <a:t>/</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19</a:t>
            </a:fld>
            <a:endParaRPr lang="en-US"/>
          </a:p>
        </p:txBody>
      </p:sp>
    </p:spTree>
    <p:extLst>
      <p:ext uri="{BB962C8B-B14F-4D97-AF65-F5344CB8AC3E}">
        <p14:creationId xmlns:p14="http://schemas.microsoft.com/office/powerpoint/2010/main" val="194614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9249521-B59F-9341-B766-733A3337B1F6}" type="slidenum">
              <a:rPr lang="en-US" smtClean="0"/>
              <a:t>20</a:t>
            </a:fld>
            <a:endParaRPr lang="en-US"/>
          </a:p>
        </p:txBody>
      </p:sp>
    </p:spTree>
    <p:extLst>
      <p:ext uri="{BB962C8B-B14F-4D97-AF65-F5344CB8AC3E}">
        <p14:creationId xmlns:p14="http://schemas.microsoft.com/office/powerpoint/2010/main" val="122737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5794-3CF2-9C4E-8E35-414603A2F65C}" type="datetimeFigureOut">
              <a:rPr lang="en-US" smtClean="0"/>
              <a:t>8/2/15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9A05-F3EF-F944-B69E-CEBBBE16E0C0}"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25794-3CF2-9C4E-8E35-414603A2F65C}" type="datetimeFigureOut">
              <a:rPr lang="en-US" smtClean="0"/>
              <a:t>8/2/15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E325794-3CF2-9C4E-8E35-414603A2F65C}" type="datetimeFigureOut">
              <a:rPr lang="en-US" smtClean="0"/>
              <a:t>8/2/15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E325794-3CF2-9C4E-8E35-414603A2F65C}" type="datetimeFigureOut">
              <a:rPr lang="en-US" smtClean="0"/>
              <a:t>8/2/15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E325794-3CF2-9C4E-8E35-414603A2F65C}" type="datetimeFigureOut">
              <a:rPr lang="en-US" smtClean="0"/>
              <a:t>8/2/15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25794-3CF2-9C4E-8E35-414603A2F65C}" type="datetimeFigureOut">
              <a:rPr lang="en-US" smtClean="0"/>
              <a:t>8/2/15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25794-3CF2-9C4E-8E35-414603A2F65C}" type="datetimeFigureOut">
              <a:rPr lang="en-US" smtClean="0"/>
              <a:t>8/2/15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9A05-F3EF-F944-B69E-CEBBBE16E0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5E325794-3CF2-9C4E-8E35-414603A2F65C}" type="datetimeFigureOut">
              <a:rPr lang="en-US" smtClean="0"/>
              <a:t>8/2/15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3CE39A05-F3EF-F944-B69E-CEBBBE16E0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john@wespir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APIs in </a:t>
            </a:r>
            <a:r>
              <a:rPr lang="en-US" dirty="0" err="1" smtClean="0"/>
              <a:t>NodeJS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John Carmichael</a:t>
            </a:r>
          </a:p>
          <a:p>
            <a:r>
              <a:rPr lang="en-US" dirty="0" smtClean="0"/>
              <a:t>Director of Operations – WeSpire</a:t>
            </a:r>
          </a:p>
          <a:p>
            <a:r>
              <a:rPr lang="en-US" dirty="0" smtClean="0">
                <a:hlinkClick r:id="rId2"/>
              </a:rPr>
              <a:t>john@wespire.com</a:t>
            </a:r>
            <a:endParaRPr lang="en-US" dirty="0" smtClean="0"/>
          </a:p>
          <a:p>
            <a:r>
              <a:rPr lang="en-US" dirty="0" smtClean="0"/>
              <a:t>@JohnnyC115</a:t>
            </a:r>
          </a:p>
          <a:p>
            <a:endParaRPr lang="en-US" dirty="0"/>
          </a:p>
        </p:txBody>
      </p:sp>
    </p:spTree>
    <p:extLst>
      <p:ext uri="{BB962C8B-B14F-4D97-AF65-F5344CB8AC3E}">
        <p14:creationId xmlns:p14="http://schemas.microsoft.com/office/powerpoint/2010/main" val="397552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Client Error – 4xx</a:t>
            </a:r>
          </a:p>
          <a:p>
            <a:pPr lvl="1"/>
            <a:r>
              <a:rPr lang="en-US" dirty="0" smtClean="0"/>
              <a:t>400 Bad Request – The request code not be understood by the server due to malformed syntax.</a:t>
            </a:r>
          </a:p>
          <a:p>
            <a:pPr lvl="1"/>
            <a:r>
              <a:rPr lang="en-US" dirty="0" smtClean="0"/>
              <a:t>401 Unauthorized – The request requires user authentication.</a:t>
            </a:r>
          </a:p>
          <a:p>
            <a:pPr lvl="1"/>
            <a:r>
              <a:rPr lang="en-US" dirty="0" smtClean="0"/>
              <a:t>403 Forbidden – The server understood the request but is refusing to fulfill it. The request should not be repeated.</a:t>
            </a:r>
          </a:p>
          <a:p>
            <a:pPr lvl="1"/>
            <a:r>
              <a:rPr lang="en-US" dirty="0" smtClean="0"/>
              <a:t>404 Not Found – The server has not found anything matching the Request-URI.</a:t>
            </a:r>
          </a:p>
          <a:p>
            <a:pPr lvl="1"/>
            <a:r>
              <a:rPr lang="en-US" dirty="0" smtClean="0"/>
              <a:t>405 Method </a:t>
            </a:r>
            <a:r>
              <a:rPr lang="en-US" dirty="0"/>
              <a:t>Not Allowed </a:t>
            </a:r>
            <a:r>
              <a:rPr lang="en-US" dirty="0" smtClean="0"/>
              <a:t>– The </a:t>
            </a:r>
            <a:r>
              <a:rPr lang="en-US" dirty="0"/>
              <a:t>method specified in the Request-Line is not allowed for the resource identified by the Request-URI. The response MUST include an Allow header containing a list of valid methods for the requested resource</a:t>
            </a:r>
            <a:r>
              <a:rPr lang="en-US" dirty="0" smtClean="0"/>
              <a:t>.</a:t>
            </a:r>
          </a:p>
          <a:p>
            <a:pPr lvl="1"/>
            <a:r>
              <a:rPr lang="en-US" dirty="0" smtClean="0"/>
              <a:t>415 Unsupported </a:t>
            </a:r>
            <a:r>
              <a:rPr lang="en-US" dirty="0"/>
              <a:t>Media Type </a:t>
            </a:r>
            <a:r>
              <a:rPr lang="en-US" dirty="0" smtClean="0"/>
              <a:t>– The </a:t>
            </a:r>
            <a:r>
              <a:rPr lang="en-US" dirty="0"/>
              <a:t>server is refusing to service the request because the entity of the request is in a format not supported by the requested resource for the requested method.</a:t>
            </a:r>
          </a:p>
        </p:txBody>
      </p:sp>
    </p:spTree>
    <p:extLst>
      <p:ext uri="{BB962C8B-B14F-4D97-AF65-F5344CB8AC3E}">
        <p14:creationId xmlns:p14="http://schemas.microsoft.com/office/powerpoint/2010/main" val="13661403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Server Error – 5xx</a:t>
            </a:r>
          </a:p>
          <a:p>
            <a:pPr lvl="1"/>
            <a:r>
              <a:rPr lang="en-US" dirty="0" smtClean="0"/>
              <a:t>500 Internal Server Error – The server encountered an unexpected condition which prevented it from fulfilling the request.</a:t>
            </a:r>
          </a:p>
          <a:p>
            <a:pPr lvl="1"/>
            <a:r>
              <a:rPr lang="en-US" dirty="0" smtClean="0"/>
              <a:t>501 Not Implemented – The server does not support the functionality required to fulfill the request.</a:t>
            </a:r>
          </a:p>
          <a:p>
            <a:pPr lvl="1"/>
            <a:r>
              <a:rPr lang="en-US" dirty="0" smtClean="0"/>
              <a:t>502 </a:t>
            </a:r>
            <a:r>
              <a:rPr lang="en-US" dirty="0"/>
              <a:t>Bad Gateway </a:t>
            </a:r>
            <a:r>
              <a:rPr lang="en-US" dirty="0" smtClean="0"/>
              <a:t>– The </a:t>
            </a:r>
            <a:r>
              <a:rPr lang="en-US" dirty="0"/>
              <a:t>server, while acting as a gateway or proxy, received an invalid response from the upstream server it accessed in attempting to fulfill the request.</a:t>
            </a:r>
            <a:endParaRPr lang="en-US" dirty="0" smtClean="0"/>
          </a:p>
          <a:p>
            <a:pPr lvl="1"/>
            <a:r>
              <a:rPr lang="en-US" dirty="0" smtClean="0"/>
              <a:t>503 Service Unavailable – The server is currently unable to handle the request due to a temporary overloading or maintenance of the server.</a:t>
            </a:r>
          </a:p>
          <a:p>
            <a:pPr lvl="1"/>
            <a:r>
              <a:rPr lang="en-US" dirty="0" smtClean="0"/>
              <a:t>504 </a:t>
            </a:r>
            <a:r>
              <a:rPr lang="en-US" dirty="0"/>
              <a:t>Gateway Timeout </a:t>
            </a:r>
            <a:r>
              <a:rPr lang="en-US" dirty="0" smtClean="0"/>
              <a:t>– The </a:t>
            </a:r>
            <a:r>
              <a:rPr lang="en-US" dirty="0"/>
              <a:t>server, while acting as a gateway or proxy, did not receive a timely response from the upstream server specified by the URI (e.g. HTTP, FTP, LDAP) or some other auxiliary server (e.g. DNS) it needed to access in attempting to complete the request.</a:t>
            </a:r>
            <a:endParaRPr lang="en-US" dirty="0" smtClean="0"/>
          </a:p>
          <a:p>
            <a:pPr lvl="1"/>
            <a:endParaRPr lang="en-US" dirty="0"/>
          </a:p>
        </p:txBody>
      </p:sp>
    </p:spTree>
    <p:extLst>
      <p:ext uri="{BB962C8B-B14F-4D97-AF65-F5344CB8AC3E}">
        <p14:creationId xmlns:p14="http://schemas.microsoft.com/office/powerpoint/2010/main" val="28389982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HTTP?</a:t>
            </a:r>
            <a:endParaRPr lang="en-US" dirty="0"/>
          </a:p>
        </p:txBody>
      </p:sp>
      <p:sp>
        <p:nvSpPr>
          <p:cNvPr id="3" name="Content Placeholder 2"/>
          <p:cNvSpPr>
            <a:spLocks noGrp="1"/>
          </p:cNvSpPr>
          <p:nvPr>
            <p:ph idx="1"/>
          </p:nvPr>
        </p:nvSpPr>
        <p:spPr/>
        <p:txBody>
          <a:bodyPr/>
          <a:lstStyle/>
          <a:p>
            <a:r>
              <a:rPr lang="en-US" dirty="0" smtClean="0"/>
              <a:t>Request</a:t>
            </a:r>
            <a:endParaRPr lang="en-US" dirty="0"/>
          </a:p>
        </p:txBody>
      </p:sp>
      <p:sp>
        <p:nvSpPr>
          <p:cNvPr id="4" name="TextBox 3"/>
          <p:cNvSpPr txBox="1"/>
          <p:nvPr/>
        </p:nvSpPr>
        <p:spPr>
          <a:xfrm>
            <a:off x="225331" y="2140486"/>
            <a:ext cx="8826482" cy="757874"/>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rgbClr val="FFFFFF"/>
                </a:solidFill>
                <a:latin typeface="Andale Mono"/>
                <a:cs typeface="Andale Mono"/>
              </a:rPr>
              <a:t>GET /</a:t>
            </a:r>
            <a:r>
              <a:rPr lang="en-US" dirty="0" err="1" smtClean="0">
                <a:solidFill>
                  <a:srgbClr val="FFFFFF"/>
                </a:solidFill>
                <a:latin typeface="Andale Mono"/>
                <a:cs typeface="Andale Mono"/>
              </a:rPr>
              <a:t>student?name</a:t>
            </a:r>
            <a:r>
              <a:rPr lang="en-US" dirty="0">
                <a:solidFill>
                  <a:srgbClr val="FFFFFF"/>
                </a:solidFill>
                <a:latin typeface="Andale Mono"/>
                <a:cs typeface="Andale Mono"/>
              </a:rPr>
              <a:t>=Andrew%20Borstein&amp;cohort=</a:t>
            </a:r>
            <a:r>
              <a:rPr lang="en-US" dirty="0" smtClean="0">
                <a:solidFill>
                  <a:srgbClr val="FFFFFF"/>
                </a:solidFill>
                <a:latin typeface="Andale Mono"/>
                <a:cs typeface="Andale Mono"/>
              </a:rPr>
              <a:t>Spring2015 HTTP</a:t>
            </a:r>
            <a:r>
              <a:rPr lang="en-US" dirty="0">
                <a:solidFill>
                  <a:srgbClr val="FFFFFF"/>
                </a:solidFill>
                <a:latin typeface="Andale Mono"/>
                <a:cs typeface="Andale Mono"/>
              </a:rPr>
              <a:t>/1.1</a:t>
            </a:r>
          </a:p>
          <a:p>
            <a:r>
              <a:rPr lang="en-US" dirty="0">
                <a:solidFill>
                  <a:srgbClr val="FFFFFF"/>
                </a:solidFill>
                <a:latin typeface="Andale Mono"/>
                <a:cs typeface="Andale Mono"/>
              </a:rPr>
              <a:t>Host: </a:t>
            </a:r>
            <a:r>
              <a:rPr lang="en-US" dirty="0" err="1" smtClean="0">
                <a:solidFill>
                  <a:srgbClr val="FFFFFF"/>
                </a:solidFill>
                <a:latin typeface="Andale Mono"/>
                <a:cs typeface="Andale Mono"/>
              </a:rPr>
              <a:t>siber.com</a:t>
            </a:r>
            <a:endParaRPr lang="en-US" dirty="0">
              <a:solidFill>
                <a:srgbClr val="FFFFFF"/>
              </a:solidFill>
              <a:latin typeface="Andale Mono"/>
              <a:cs typeface="Andale Mono"/>
            </a:endParaRPr>
          </a:p>
        </p:txBody>
      </p:sp>
      <p:sp>
        <p:nvSpPr>
          <p:cNvPr id="5" name="TextBox 4"/>
          <p:cNvSpPr txBox="1"/>
          <p:nvPr/>
        </p:nvSpPr>
        <p:spPr>
          <a:xfrm>
            <a:off x="225331" y="3178202"/>
            <a:ext cx="8826482" cy="1952814"/>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a:solidFill>
                  <a:srgbClr val="FFFFFF"/>
                </a:solidFill>
                <a:latin typeface="Andale Mono"/>
                <a:cs typeface="Andale Mono"/>
              </a:rPr>
              <a:t>POST </a:t>
            </a:r>
            <a:r>
              <a:rPr lang="en-US" dirty="0" smtClean="0">
                <a:solidFill>
                  <a:srgbClr val="FFFFFF"/>
                </a:solidFill>
                <a:latin typeface="Andale Mono"/>
                <a:cs typeface="Andale Mono"/>
              </a:rPr>
              <a:t>/student </a:t>
            </a:r>
            <a:r>
              <a:rPr lang="en-US" dirty="0">
                <a:solidFill>
                  <a:srgbClr val="FFFFFF"/>
                </a:solidFill>
                <a:latin typeface="Andale Mono"/>
                <a:cs typeface="Andale Mono"/>
              </a:rPr>
              <a:t>HTTP/1.1</a:t>
            </a:r>
          </a:p>
          <a:p>
            <a:r>
              <a:rPr lang="en-US" dirty="0">
                <a:solidFill>
                  <a:srgbClr val="FFFFFF"/>
                </a:solidFill>
                <a:latin typeface="Andale Mono"/>
                <a:cs typeface="Andale Mono"/>
              </a:rPr>
              <a:t>Host: </a:t>
            </a:r>
            <a:r>
              <a:rPr lang="en-US" dirty="0" err="1" smtClean="0">
                <a:solidFill>
                  <a:srgbClr val="FFFFFF"/>
                </a:solidFill>
                <a:latin typeface="Andale Mono"/>
                <a:cs typeface="Andale Mono"/>
              </a:rPr>
              <a:t>siber.com</a:t>
            </a:r>
            <a:endParaRPr lang="en-US" dirty="0">
              <a:solidFill>
                <a:srgbClr val="FFFFFF"/>
              </a:solidFill>
              <a:latin typeface="Andale Mono"/>
              <a:cs typeface="Andale Mono"/>
            </a:endParaRPr>
          </a:p>
          <a:p>
            <a:r>
              <a:rPr lang="en-US" dirty="0">
                <a:solidFill>
                  <a:srgbClr val="FFFFFF"/>
                </a:solidFill>
                <a:latin typeface="Andale Mono"/>
                <a:cs typeface="Andale Mono"/>
              </a:rPr>
              <a:t>Content-Type: application/x-www-form-</a:t>
            </a:r>
            <a:r>
              <a:rPr lang="en-US" dirty="0" err="1">
                <a:solidFill>
                  <a:srgbClr val="FFFFFF"/>
                </a:solidFill>
                <a:latin typeface="Andale Mono"/>
                <a:cs typeface="Andale Mono"/>
              </a:rPr>
              <a:t>urlencoded</a:t>
            </a:r>
            <a:endParaRPr lang="en-US" dirty="0">
              <a:solidFill>
                <a:srgbClr val="FFFFFF"/>
              </a:solidFill>
              <a:latin typeface="Andale Mono"/>
              <a:cs typeface="Andale Mono"/>
            </a:endParaRPr>
          </a:p>
          <a:p>
            <a:r>
              <a:rPr lang="en-US" dirty="0">
                <a:solidFill>
                  <a:srgbClr val="FFFFFF"/>
                </a:solidFill>
                <a:latin typeface="Andale Mono"/>
                <a:cs typeface="Andale Mono"/>
              </a:rPr>
              <a:t>Content-Length: </a:t>
            </a:r>
            <a:r>
              <a:rPr lang="en-US" dirty="0" smtClean="0">
                <a:solidFill>
                  <a:srgbClr val="FFFFFF"/>
                </a:solidFill>
                <a:latin typeface="Andale Mono"/>
                <a:cs typeface="Andale Mono"/>
              </a:rPr>
              <a:t>53</a:t>
            </a:r>
            <a:endParaRPr lang="en-US" dirty="0">
              <a:solidFill>
                <a:srgbClr val="FFFFFF"/>
              </a:solidFill>
              <a:latin typeface="Andale Mono"/>
              <a:cs typeface="Andale Mono"/>
            </a:endParaRPr>
          </a:p>
          <a:p>
            <a:endParaRPr lang="en-US" dirty="0">
              <a:solidFill>
                <a:srgbClr val="FFFFFF"/>
              </a:solidFill>
              <a:latin typeface="Andale Mono"/>
              <a:cs typeface="Andale Mono"/>
            </a:endParaRPr>
          </a:p>
          <a:p>
            <a:r>
              <a:rPr lang="en-US" dirty="0">
                <a:solidFill>
                  <a:srgbClr val="FFFFFF"/>
                </a:solidFill>
                <a:latin typeface="Andale Mono"/>
                <a:cs typeface="Andale Mono"/>
              </a:rPr>
              <a:t>n</a:t>
            </a:r>
            <a:r>
              <a:rPr lang="en-US" dirty="0" smtClean="0">
                <a:solidFill>
                  <a:srgbClr val="FFFFFF"/>
                </a:solidFill>
                <a:latin typeface="Andale Mono"/>
                <a:cs typeface="Andale Mono"/>
              </a:rPr>
              <a:t>ame=Andrew%20Borstein&amp;cohort=Spring2015</a:t>
            </a:r>
            <a:endParaRPr lang="en-US" dirty="0">
              <a:solidFill>
                <a:srgbClr val="FFFFFF"/>
              </a:solidFill>
              <a:latin typeface="Andale Mono"/>
              <a:cs typeface="Andale Mono"/>
            </a:endParaRPr>
          </a:p>
        </p:txBody>
      </p:sp>
    </p:spTree>
    <p:extLst>
      <p:ext uri="{BB962C8B-B14F-4D97-AF65-F5344CB8AC3E}">
        <p14:creationId xmlns:p14="http://schemas.microsoft.com/office/powerpoint/2010/main" val="220957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HTTP?</a:t>
            </a:r>
            <a:endParaRPr lang="en-US" dirty="0"/>
          </a:p>
        </p:txBody>
      </p:sp>
      <p:sp>
        <p:nvSpPr>
          <p:cNvPr id="3" name="Content Placeholder 2"/>
          <p:cNvSpPr>
            <a:spLocks noGrp="1"/>
          </p:cNvSpPr>
          <p:nvPr>
            <p:ph idx="1"/>
          </p:nvPr>
        </p:nvSpPr>
        <p:spPr/>
        <p:txBody>
          <a:bodyPr/>
          <a:lstStyle/>
          <a:p>
            <a:r>
              <a:rPr lang="en-US" dirty="0" smtClean="0"/>
              <a:t>Response</a:t>
            </a:r>
            <a:endParaRPr lang="en-US" dirty="0"/>
          </a:p>
        </p:txBody>
      </p:sp>
      <p:sp>
        <p:nvSpPr>
          <p:cNvPr id="4" name="TextBox 3"/>
          <p:cNvSpPr txBox="1"/>
          <p:nvPr/>
        </p:nvSpPr>
        <p:spPr>
          <a:xfrm>
            <a:off x="1003755" y="2109761"/>
            <a:ext cx="7477033" cy="4004446"/>
          </a:xfrm>
          <a:prstGeom prst="rect">
            <a:avLst/>
          </a:prstGeom>
          <a:solidFill>
            <a:schemeClr val="tx1"/>
          </a:solidFill>
          <a:ln w="19050">
            <a:solidFill>
              <a:schemeClr val="accent5">
                <a:lumMod val="60000"/>
                <a:lumOff val="40000"/>
              </a:schemeClr>
            </a:solidFill>
          </a:ln>
        </p:spPr>
        <p:txBody>
          <a:bodyPr wrap="square" rtlCol="0">
            <a:noAutofit/>
          </a:bodyPr>
          <a:lstStyle/>
          <a:p>
            <a:r>
              <a:rPr lang="en-US" sz="1400" dirty="0">
                <a:solidFill>
                  <a:srgbClr val="FFFFFF"/>
                </a:solidFill>
                <a:latin typeface="Andale Mono"/>
                <a:cs typeface="Andale Mono"/>
              </a:rPr>
              <a:t>HTTP/1.1 200 OK</a:t>
            </a:r>
          </a:p>
          <a:p>
            <a:r>
              <a:rPr lang="en-US" sz="1400" dirty="0">
                <a:solidFill>
                  <a:srgbClr val="FFFFFF"/>
                </a:solidFill>
                <a:latin typeface="Andale Mono"/>
                <a:cs typeface="Andale Mono"/>
              </a:rPr>
              <a:t>Date: Mon</a:t>
            </a:r>
            <a:r>
              <a:rPr lang="en-US" sz="1400" dirty="0" smtClean="0">
                <a:solidFill>
                  <a:srgbClr val="FFFFFF"/>
                </a:solidFill>
                <a:latin typeface="Andale Mono"/>
                <a:cs typeface="Andale Mono"/>
              </a:rPr>
              <a:t>, 3 Aug 2015 19:</a:t>
            </a:r>
            <a:r>
              <a:rPr lang="en-US" sz="1400" dirty="0">
                <a:solidFill>
                  <a:srgbClr val="FFFFFF"/>
                </a:solidFill>
                <a:latin typeface="Andale Mono"/>
                <a:cs typeface="Andale Mono"/>
              </a:rPr>
              <a:t>38:34 GMT</a:t>
            </a:r>
          </a:p>
          <a:p>
            <a:r>
              <a:rPr lang="en-US" sz="1400" dirty="0">
                <a:solidFill>
                  <a:srgbClr val="FFFFFF"/>
                </a:solidFill>
                <a:latin typeface="Andale Mono"/>
                <a:cs typeface="Andale Mono"/>
              </a:rPr>
              <a:t>Server: Apache/1.3.3.7 (Unix) (Red-Hat/Linux)</a:t>
            </a:r>
          </a:p>
          <a:p>
            <a:r>
              <a:rPr lang="en-US" sz="1400" dirty="0">
                <a:solidFill>
                  <a:srgbClr val="FFFFFF"/>
                </a:solidFill>
                <a:latin typeface="Andale Mono"/>
                <a:cs typeface="Andale Mono"/>
              </a:rPr>
              <a:t>Last-Modified: </a:t>
            </a:r>
            <a:r>
              <a:rPr lang="en-US" sz="1400" dirty="0" smtClean="0">
                <a:solidFill>
                  <a:srgbClr val="FFFFFF"/>
                </a:solidFill>
                <a:latin typeface="Andale Mono"/>
                <a:cs typeface="Andale Mono"/>
              </a:rPr>
              <a:t>Fri, 31 Jul </a:t>
            </a:r>
            <a:r>
              <a:rPr lang="en-US" sz="1400" dirty="0">
                <a:solidFill>
                  <a:srgbClr val="FFFFFF"/>
                </a:solidFill>
                <a:latin typeface="Andale Mono"/>
                <a:cs typeface="Andale Mono"/>
              </a:rPr>
              <a:t>2015 </a:t>
            </a:r>
            <a:r>
              <a:rPr lang="en-US" sz="1400" dirty="0" smtClean="0">
                <a:solidFill>
                  <a:srgbClr val="FFFFFF"/>
                </a:solidFill>
                <a:latin typeface="Andale Mono"/>
                <a:cs typeface="Andale Mono"/>
              </a:rPr>
              <a:t>12:17:09 </a:t>
            </a:r>
            <a:r>
              <a:rPr lang="en-US" sz="1400" dirty="0">
                <a:solidFill>
                  <a:srgbClr val="FFFFFF"/>
                </a:solidFill>
                <a:latin typeface="Andale Mono"/>
                <a:cs typeface="Andale Mono"/>
              </a:rPr>
              <a:t>GMT</a:t>
            </a:r>
          </a:p>
          <a:p>
            <a:r>
              <a:rPr lang="en-US" sz="1400" dirty="0" err="1">
                <a:solidFill>
                  <a:srgbClr val="FFFFFF"/>
                </a:solidFill>
                <a:latin typeface="Andale Mono"/>
                <a:cs typeface="Andale Mono"/>
              </a:rPr>
              <a:t>ETag</a:t>
            </a:r>
            <a:r>
              <a:rPr lang="en-US" sz="1400" dirty="0">
                <a:solidFill>
                  <a:srgbClr val="FFFFFF"/>
                </a:solidFill>
                <a:latin typeface="Andale Mono"/>
                <a:cs typeface="Andale Mono"/>
              </a:rPr>
              <a:t>: "3f80f-1b6-3e1cb03b"</a:t>
            </a:r>
          </a:p>
          <a:p>
            <a:r>
              <a:rPr lang="en-US" sz="1400" dirty="0">
                <a:solidFill>
                  <a:srgbClr val="FFFFFF"/>
                </a:solidFill>
                <a:latin typeface="Andale Mono"/>
                <a:cs typeface="Andale Mono"/>
              </a:rPr>
              <a:t>Content-Type: text/html; charset=UTF-8</a:t>
            </a:r>
          </a:p>
          <a:p>
            <a:r>
              <a:rPr lang="en-US" sz="1400" dirty="0">
                <a:solidFill>
                  <a:srgbClr val="FFFFFF"/>
                </a:solidFill>
                <a:latin typeface="Andale Mono"/>
                <a:cs typeface="Andale Mono"/>
              </a:rPr>
              <a:t>Content-Length: </a:t>
            </a:r>
            <a:r>
              <a:rPr lang="en-US" sz="1400" dirty="0" smtClean="0">
                <a:solidFill>
                  <a:srgbClr val="FFFFFF"/>
                </a:solidFill>
                <a:latin typeface="Andale Mono"/>
                <a:cs typeface="Andale Mono"/>
              </a:rPr>
              <a:t>110</a:t>
            </a:r>
            <a:endParaRPr lang="en-US" sz="1400" dirty="0">
              <a:solidFill>
                <a:srgbClr val="FFFFFF"/>
              </a:solidFill>
              <a:latin typeface="Andale Mono"/>
              <a:cs typeface="Andale Mono"/>
            </a:endParaRPr>
          </a:p>
          <a:p>
            <a:r>
              <a:rPr lang="en-US" sz="1400" dirty="0">
                <a:solidFill>
                  <a:srgbClr val="FFFFFF"/>
                </a:solidFill>
                <a:latin typeface="Andale Mono"/>
                <a:cs typeface="Andale Mono"/>
              </a:rPr>
              <a:t>Accept-Ranges: bytes</a:t>
            </a:r>
          </a:p>
          <a:p>
            <a:r>
              <a:rPr lang="en-US" sz="1400" dirty="0">
                <a:solidFill>
                  <a:srgbClr val="FFFFFF"/>
                </a:solidFill>
                <a:latin typeface="Andale Mono"/>
                <a:cs typeface="Andale Mono"/>
              </a:rPr>
              <a:t>Connection: close</a:t>
            </a:r>
          </a:p>
          <a:p>
            <a:endParaRPr lang="en-US" sz="1400" dirty="0">
              <a:solidFill>
                <a:srgbClr val="FFFFFF"/>
              </a:solidFill>
              <a:latin typeface="Andale Mono"/>
              <a:cs typeface="Andale Mono"/>
            </a:endParaRPr>
          </a:p>
          <a:p>
            <a:r>
              <a:rPr lang="en-US" sz="1400" dirty="0">
                <a:solidFill>
                  <a:srgbClr val="FFFFFF"/>
                </a:solidFill>
                <a:latin typeface="Andale Mono"/>
                <a:cs typeface="Andale Mono"/>
              </a:rPr>
              <a:t>&lt;html&gt;</a:t>
            </a:r>
          </a:p>
          <a:p>
            <a:r>
              <a:rPr lang="en-US" sz="1400" dirty="0">
                <a:solidFill>
                  <a:srgbClr val="FFFFFF"/>
                </a:solidFill>
                <a:latin typeface="Andale Mono"/>
                <a:cs typeface="Andale Mono"/>
              </a:rPr>
              <a:t>&lt;head&gt;</a:t>
            </a:r>
          </a:p>
          <a:p>
            <a:r>
              <a:rPr lang="en-US" sz="1400" dirty="0">
                <a:solidFill>
                  <a:srgbClr val="FFFFFF"/>
                </a:solidFill>
                <a:latin typeface="Andale Mono"/>
                <a:cs typeface="Andale Mono"/>
              </a:rPr>
              <a:t>  &lt;title</a:t>
            </a:r>
            <a:r>
              <a:rPr lang="en-US" sz="1400" dirty="0" smtClean="0">
                <a:solidFill>
                  <a:srgbClr val="FFFFFF"/>
                </a:solidFill>
                <a:latin typeface="Andale Mono"/>
                <a:cs typeface="Andale Mono"/>
              </a:rPr>
              <a:t>&gt;HTTP - Response&lt;</a:t>
            </a:r>
            <a:r>
              <a:rPr lang="en-US" sz="1400" dirty="0">
                <a:solidFill>
                  <a:srgbClr val="FFFFFF"/>
                </a:solidFill>
                <a:latin typeface="Andale Mono"/>
                <a:cs typeface="Andale Mono"/>
              </a:rPr>
              <a:t>/title&gt;</a:t>
            </a:r>
          </a:p>
          <a:p>
            <a:r>
              <a:rPr lang="en-US" sz="1400" dirty="0">
                <a:solidFill>
                  <a:srgbClr val="FFFFFF"/>
                </a:solidFill>
                <a:latin typeface="Andale Mono"/>
                <a:cs typeface="Andale Mono"/>
              </a:rPr>
              <a:t>&lt;/head&gt;</a:t>
            </a:r>
          </a:p>
          <a:p>
            <a:r>
              <a:rPr lang="en-US" sz="1400" dirty="0">
                <a:solidFill>
                  <a:srgbClr val="FFFFFF"/>
                </a:solidFill>
                <a:latin typeface="Andale Mono"/>
                <a:cs typeface="Andale Mono"/>
              </a:rPr>
              <a:t>&lt;body&gt;</a:t>
            </a:r>
          </a:p>
          <a:p>
            <a:r>
              <a:rPr lang="en-US" sz="1400" dirty="0">
                <a:solidFill>
                  <a:srgbClr val="FFFFFF"/>
                </a:solidFill>
                <a:latin typeface="Andale Mono"/>
                <a:cs typeface="Andale Mono"/>
              </a:rPr>
              <a:t>  </a:t>
            </a:r>
            <a:r>
              <a:rPr lang="en-US" sz="1400" dirty="0" err="1" smtClean="0">
                <a:solidFill>
                  <a:srgbClr val="FFFFFF"/>
                </a:solidFill>
                <a:latin typeface="Andale Mono"/>
                <a:cs typeface="Andale Mono"/>
              </a:rPr>
              <a:t>Oooooo</a:t>
            </a:r>
            <a:r>
              <a:rPr lang="en-US" sz="1400" dirty="0" smtClean="0">
                <a:solidFill>
                  <a:srgbClr val="FFFFFF"/>
                </a:solidFill>
                <a:latin typeface="Andale Mono"/>
                <a:cs typeface="Andale Mono"/>
              </a:rPr>
              <a:t> look at all this HTML!!!!</a:t>
            </a:r>
            <a:endParaRPr lang="en-US" sz="1400" dirty="0">
              <a:solidFill>
                <a:srgbClr val="FFFFFF"/>
              </a:solidFill>
              <a:latin typeface="Andale Mono"/>
              <a:cs typeface="Andale Mono"/>
            </a:endParaRPr>
          </a:p>
          <a:p>
            <a:r>
              <a:rPr lang="en-US" sz="1400" dirty="0">
                <a:solidFill>
                  <a:srgbClr val="FFFFFF"/>
                </a:solidFill>
                <a:latin typeface="Andale Mono"/>
                <a:cs typeface="Andale Mono"/>
              </a:rPr>
              <a:t>&lt;/body&gt;</a:t>
            </a:r>
          </a:p>
          <a:p>
            <a:r>
              <a:rPr lang="en-US" sz="1400" dirty="0">
                <a:solidFill>
                  <a:srgbClr val="FFFFFF"/>
                </a:solidFill>
                <a:latin typeface="Andale Mono"/>
                <a:cs typeface="Andale Mono"/>
              </a:rPr>
              <a:t>&lt;/html&gt;</a:t>
            </a:r>
          </a:p>
        </p:txBody>
      </p:sp>
    </p:spTree>
    <p:extLst>
      <p:ext uri="{BB962C8B-B14F-4D97-AF65-F5344CB8AC3E}">
        <p14:creationId xmlns:p14="http://schemas.microsoft.com/office/powerpoint/2010/main" val="293828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cURLing</a:t>
            </a:r>
            <a:r>
              <a:rPr lang="en-US" dirty="0" smtClean="0"/>
              <a:t> Me Softly</a:t>
            </a:r>
            <a:endParaRPr lang="en-US" dirty="0"/>
          </a:p>
        </p:txBody>
      </p:sp>
      <p:sp>
        <p:nvSpPr>
          <p:cNvPr id="3" name="Content Placeholder 2"/>
          <p:cNvSpPr>
            <a:spLocks noGrp="1"/>
          </p:cNvSpPr>
          <p:nvPr>
            <p:ph idx="1"/>
          </p:nvPr>
        </p:nvSpPr>
        <p:spPr/>
        <p:txBody>
          <a:bodyPr/>
          <a:lstStyle/>
          <a:p>
            <a:r>
              <a:rPr lang="en-US" dirty="0" err="1" smtClean="0"/>
              <a:t>cURL</a:t>
            </a:r>
            <a:r>
              <a:rPr lang="en-US" dirty="0" smtClean="0"/>
              <a:t> is a tool for client-side URL transfers which supports multiple protocols including HTTP</a:t>
            </a:r>
          </a:p>
          <a:p>
            <a:endParaRPr lang="en-US" dirty="0"/>
          </a:p>
          <a:p>
            <a:endParaRPr lang="en-US" sz="1200" dirty="0" smtClean="0"/>
          </a:p>
          <a:p>
            <a:r>
              <a:rPr lang="en-US" dirty="0" smtClean="0"/>
              <a:t>Common Options</a:t>
            </a:r>
          </a:p>
          <a:p>
            <a:pPr lvl="1"/>
            <a:r>
              <a:rPr lang="en-US" dirty="0" smtClean="0"/>
              <a:t>X – Sets custom request method</a:t>
            </a:r>
          </a:p>
          <a:p>
            <a:pPr lvl="1"/>
            <a:r>
              <a:rPr lang="en-US" dirty="0"/>
              <a:t>d</a:t>
            </a:r>
            <a:r>
              <a:rPr lang="en-US" dirty="0" smtClean="0"/>
              <a:t> – Passes data in the request body</a:t>
            </a:r>
          </a:p>
          <a:p>
            <a:pPr lvl="1"/>
            <a:r>
              <a:rPr lang="en-US" dirty="0" smtClean="0"/>
              <a:t>H – Sets a header value</a:t>
            </a:r>
          </a:p>
          <a:p>
            <a:pPr lvl="1"/>
            <a:r>
              <a:rPr lang="en-US" dirty="0" err="1"/>
              <a:t>i</a:t>
            </a:r>
            <a:r>
              <a:rPr lang="en-US" dirty="0" smtClean="0"/>
              <a:t> – Include the HTTP Headers in Output</a:t>
            </a:r>
          </a:p>
          <a:p>
            <a:endParaRPr lang="en-US" dirty="0"/>
          </a:p>
        </p:txBody>
      </p:sp>
      <p:sp>
        <p:nvSpPr>
          <p:cNvPr id="4" name="TextBox 3"/>
          <p:cNvSpPr txBox="1"/>
          <p:nvPr/>
        </p:nvSpPr>
        <p:spPr>
          <a:xfrm>
            <a:off x="2540143" y="2662486"/>
            <a:ext cx="3246876" cy="614811"/>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pPr algn="ctr"/>
            <a:r>
              <a:rPr lang="en-US" dirty="0">
                <a:solidFill>
                  <a:schemeClr val="bg1"/>
                </a:solidFill>
                <a:latin typeface="Andale Mono"/>
                <a:cs typeface="Andale Mono"/>
              </a:rPr>
              <a:t>curl http://</a:t>
            </a:r>
            <a:r>
              <a:rPr lang="en-US" dirty="0" err="1">
                <a:solidFill>
                  <a:schemeClr val="bg1"/>
                </a:solidFill>
                <a:latin typeface="Andale Mono"/>
                <a:cs typeface="Andale Mono"/>
              </a:rPr>
              <a:t>jsonip.com</a:t>
            </a:r>
            <a:endParaRPr lang="en-US" dirty="0">
              <a:solidFill>
                <a:schemeClr val="bg1"/>
              </a:solidFill>
              <a:latin typeface="Andale Mono"/>
              <a:cs typeface="Andale Mono"/>
            </a:endParaRPr>
          </a:p>
        </p:txBody>
      </p:sp>
    </p:spTree>
    <p:extLst>
      <p:ext uri="{BB962C8B-B14F-4D97-AF65-F5344CB8AC3E}">
        <p14:creationId xmlns:p14="http://schemas.microsoft.com/office/powerpoint/2010/main" val="330728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There Was Node</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was initially only available in browsers</a:t>
            </a:r>
          </a:p>
          <a:p>
            <a:pPr lvl="1"/>
            <a:r>
              <a:rPr lang="en-US" dirty="0" smtClean="0"/>
              <a:t>Native Objects: String, Array, Date, etc.</a:t>
            </a:r>
          </a:p>
          <a:p>
            <a:pPr lvl="1"/>
            <a:r>
              <a:rPr lang="en-US" dirty="0" smtClean="0"/>
              <a:t>Host (Browser) Objects: Window, Document, </a:t>
            </a:r>
            <a:r>
              <a:rPr lang="en-US" dirty="0" err="1" smtClean="0"/>
              <a:t>XMLHttpRequest</a:t>
            </a:r>
            <a:r>
              <a:rPr lang="en-US" dirty="0" smtClean="0"/>
              <a:t>, etc.</a:t>
            </a:r>
          </a:p>
          <a:p>
            <a:r>
              <a:rPr lang="en-US" dirty="0" smtClean="0"/>
              <a:t>Google Chrome’s V8 Engine</a:t>
            </a:r>
          </a:p>
          <a:p>
            <a:r>
              <a:rPr lang="en-US" dirty="0" err="1" smtClean="0"/>
              <a:t>NodeJS</a:t>
            </a:r>
            <a:r>
              <a:rPr lang="en-US" dirty="0" smtClean="0"/>
              <a:t> created by Ryan Dahl</a:t>
            </a:r>
          </a:p>
          <a:p>
            <a:r>
              <a:rPr lang="en-US" dirty="0" smtClean="0"/>
              <a:t>New Host Objects: http, </a:t>
            </a:r>
            <a:r>
              <a:rPr lang="en-US" dirty="0" err="1" smtClean="0"/>
              <a:t>fs</a:t>
            </a:r>
            <a:r>
              <a:rPr lang="en-US" dirty="0" smtClean="0"/>
              <a:t>, </a:t>
            </a:r>
            <a:r>
              <a:rPr lang="en-US" dirty="0" err="1" smtClean="0"/>
              <a:t>url</a:t>
            </a:r>
            <a:r>
              <a:rPr lang="en-US" dirty="0" smtClean="0"/>
              <a:t>, </a:t>
            </a:r>
            <a:r>
              <a:rPr lang="en-US" dirty="0" err="1" smtClean="0"/>
              <a:t>os</a:t>
            </a:r>
            <a:r>
              <a:rPr lang="en-US" dirty="0" smtClean="0"/>
              <a:t>, etc.</a:t>
            </a:r>
          </a:p>
          <a:p>
            <a:r>
              <a:rPr lang="en-US" dirty="0" smtClean="0"/>
              <a:t>Atwood’s Law: Anything that can be written in JavaScript eventually will be.</a:t>
            </a:r>
          </a:p>
        </p:txBody>
      </p:sp>
      <p:pic>
        <p:nvPicPr>
          <p:cNvPr id="4" name="Picture 3"/>
          <p:cNvPicPr>
            <a:picLocks noChangeAspect="1"/>
          </p:cNvPicPr>
          <p:nvPr/>
        </p:nvPicPr>
        <p:blipFill>
          <a:blip r:embed="rId3"/>
          <a:stretch>
            <a:fillRect/>
          </a:stretch>
        </p:blipFill>
        <p:spPr>
          <a:xfrm>
            <a:off x="7063028" y="2642416"/>
            <a:ext cx="1778000" cy="1778000"/>
          </a:xfrm>
          <a:prstGeom prst="rect">
            <a:avLst/>
          </a:prstGeom>
        </p:spPr>
      </p:pic>
    </p:spTree>
    <p:extLst>
      <p:ext uri="{BB962C8B-B14F-4D97-AF65-F5344CB8AC3E}">
        <p14:creationId xmlns:p14="http://schemas.microsoft.com/office/powerpoint/2010/main" val="2853090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200" y="419100"/>
            <a:ext cx="7721600" cy="6007100"/>
          </a:xfrm>
          <a:prstGeom prst="rect">
            <a:avLst/>
          </a:prstGeom>
        </p:spPr>
      </p:pic>
    </p:spTree>
    <p:extLst>
      <p:ext uri="{BB962C8B-B14F-4D97-AF65-F5344CB8AC3E}">
        <p14:creationId xmlns:p14="http://schemas.microsoft.com/office/powerpoint/2010/main" val="155773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Way</a:t>
            </a:r>
            <a:endParaRPr lang="en-US" dirty="0"/>
          </a:p>
        </p:txBody>
      </p:sp>
      <p:sp>
        <p:nvSpPr>
          <p:cNvPr id="3" name="Content Placeholder 2"/>
          <p:cNvSpPr>
            <a:spLocks noGrp="1"/>
          </p:cNvSpPr>
          <p:nvPr>
            <p:ph idx="1"/>
          </p:nvPr>
        </p:nvSpPr>
        <p:spPr/>
        <p:txBody>
          <a:bodyPr/>
          <a:lstStyle/>
          <a:p>
            <a:r>
              <a:rPr lang="en-US" dirty="0" err="1" smtClean="0"/>
              <a:t>ExpressJS</a:t>
            </a:r>
            <a:r>
              <a:rPr lang="en-US" dirty="0" smtClean="0"/>
              <a:t> – A fast minimalist web framework        for </a:t>
            </a:r>
            <a:r>
              <a:rPr lang="en-US" dirty="0" err="1" smtClean="0"/>
              <a:t>NodeJS</a:t>
            </a:r>
            <a:endParaRPr lang="en-US" dirty="0"/>
          </a:p>
        </p:txBody>
      </p:sp>
      <p:pic>
        <p:nvPicPr>
          <p:cNvPr id="6" name="Picture 5"/>
          <p:cNvPicPr>
            <a:picLocks noChangeAspect="1"/>
          </p:cNvPicPr>
          <p:nvPr/>
        </p:nvPicPr>
        <p:blipFill>
          <a:blip r:embed="rId2"/>
          <a:stretch>
            <a:fillRect/>
          </a:stretch>
        </p:blipFill>
        <p:spPr>
          <a:xfrm>
            <a:off x="7426019" y="107576"/>
            <a:ext cx="1625600" cy="1625600"/>
          </a:xfrm>
          <a:prstGeom prst="rect">
            <a:avLst/>
          </a:prstGeom>
        </p:spPr>
      </p:pic>
      <p:pic>
        <p:nvPicPr>
          <p:cNvPr id="8" name="Picture 7"/>
          <p:cNvPicPr>
            <a:picLocks noChangeAspect="1"/>
          </p:cNvPicPr>
          <p:nvPr/>
        </p:nvPicPr>
        <p:blipFill>
          <a:blip r:embed="rId3"/>
          <a:stretch>
            <a:fillRect/>
          </a:stretch>
        </p:blipFill>
        <p:spPr>
          <a:xfrm>
            <a:off x="723900" y="2574802"/>
            <a:ext cx="7683500" cy="2794000"/>
          </a:xfrm>
          <a:prstGeom prst="rect">
            <a:avLst/>
          </a:prstGeom>
        </p:spPr>
      </p:pic>
    </p:spTree>
    <p:extLst>
      <p:ext uri="{BB962C8B-B14F-4D97-AF65-F5344CB8AC3E}">
        <p14:creationId xmlns:p14="http://schemas.microsoft.com/office/powerpoint/2010/main" val="69613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Go It Alone</a:t>
            </a:r>
            <a:endParaRPr lang="en-US" dirty="0"/>
          </a:p>
        </p:txBody>
      </p:sp>
      <p:sp>
        <p:nvSpPr>
          <p:cNvPr id="3" name="Content Placeholder 2"/>
          <p:cNvSpPr>
            <a:spLocks noGrp="1"/>
          </p:cNvSpPr>
          <p:nvPr>
            <p:ph idx="1"/>
          </p:nvPr>
        </p:nvSpPr>
        <p:spPr/>
        <p:txBody>
          <a:bodyPr/>
          <a:lstStyle/>
          <a:p>
            <a:r>
              <a:rPr lang="en-US" dirty="0"/>
              <a:t>Middleware </a:t>
            </a:r>
            <a:r>
              <a:rPr lang="en-US" dirty="0" smtClean="0"/>
              <a:t>– any </a:t>
            </a:r>
            <a:r>
              <a:rPr lang="en-US" dirty="0"/>
              <a:t>number of functions that are invoked by the </a:t>
            </a:r>
            <a:r>
              <a:rPr lang="en-US" dirty="0" smtClean="0"/>
              <a:t>Express </a:t>
            </a:r>
            <a:r>
              <a:rPr lang="en-US" dirty="0"/>
              <a:t>routing layer before your final request handler</a:t>
            </a:r>
            <a:endParaRPr lang="en-US" dirty="0" smtClean="0"/>
          </a:p>
        </p:txBody>
      </p:sp>
      <p:pic>
        <p:nvPicPr>
          <p:cNvPr id="6" name="Picture 5"/>
          <p:cNvPicPr>
            <a:picLocks noChangeAspect="1"/>
          </p:cNvPicPr>
          <p:nvPr/>
        </p:nvPicPr>
        <p:blipFill>
          <a:blip r:embed="rId3"/>
          <a:stretch>
            <a:fillRect/>
          </a:stretch>
        </p:blipFill>
        <p:spPr>
          <a:xfrm>
            <a:off x="723900" y="3025436"/>
            <a:ext cx="7683500" cy="2794000"/>
          </a:xfrm>
          <a:prstGeom prst="rect">
            <a:avLst/>
          </a:prstGeom>
        </p:spPr>
      </p:pic>
      <p:sp>
        <p:nvSpPr>
          <p:cNvPr id="7" name="Rectangle 6"/>
          <p:cNvSpPr/>
          <p:nvPr/>
        </p:nvSpPr>
        <p:spPr>
          <a:xfrm>
            <a:off x="1208616" y="3287539"/>
            <a:ext cx="4701312" cy="256038"/>
          </a:xfrm>
          <a:prstGeom prst="rect">
            <a:avLst/>
          </a:prstGeom>
          <a:noFill/>
          <a:ln w="190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08616" y="3972501"/>
            <a:ext cx="3656576" cy="256038"/>
          </a:xfrm>
          <a:prstGeom prst="rect">
            <a:avLst/>
          </a:prstGeom>
          <a:noFill/>
          <a:ln w="190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35937" y="4421907"/>
            <a:ext cx="759184" cy="256038"/>
          </a:xfrm>
          <a:prstGeom prst="rect">
            <a:avLst/>
          </a:prstGeom>
          <a:noFill/>
          <a:ln w="190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25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Don’t Need No Stinking Packages</a:t>
            </a:r>
            <a:endParaRPr lang="en-US" dirty="0"/>
          </a:p>
        </p:txBody>
      </p:sp>
      <p:sp>
        <p:nvSpPr>
          <p:cNvPr id="3" name="Content Placeholder 2"/>
          <p:cNvSpPr>
            <a:spLocks noGrp="1"/>
          </p:cNvSpPr>
          <p:nvPr>
            <p:ph idx="1"/>
          </p:nvPr>
        </p:nvSpPr>
        <p:spPr/>
        <p:txBody>
          <a:bodyPr/>
          <a:lstStyle/>
          <a:p>
            <a:r>
              <a:rPr lang="en-US" dirty="0" smtClean="0"/>
              <a:t>NPM – Node Package Manager</a:t>
            </a:r>
          </a:p>
          <a:p>
            <a:pPr lvl="1"/>
            <a:r>
              <a:rPr lang="en-US" dirty="0" smtClean="0"/>
              <a:t>Comes standard with Node. Allows you to easily install extra packages</a:t>
            </a:r>
          </a:p>
        </p:txBody>
      </p:sp>
      <p:sp>
        <p:nvSpPr>
          <p:cNvPr id="5" name="TextBox 4"/>
          <p:cNvSpPr txBox="1"/>
          <p:nvPr/>
        </p:nvSpPr>
        <p:spPr>
          <a:xfrm>
            <a:off x="2427470" y="2943728"/>
            <a:ext cx="3994578" cy="491912"/>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pPr algn="ctr"/>
            <a:r>
              <a:rPr lang="en-US" dirty="0" err="1">
                <a:solidFill>
                  <a:schemeClr val="bg1"/>
                </a:solidFill>
                <a:latin typeface="Andale Mono"/>
                <a:cs typeface="Andale Mono"/>
              </a:rPr>
              <a:t>n</a:t>
            </a:r>
            <a:r>
              <a:rPr lang="en-US" dirty="0" err="1" smtClean="0">
                <a:solidFill>
                  <a:schemeClr val="bg1"/>
                </a:solidFill>
                <a:latin typeface="Andale Mono"/>
                <a:cs typeface="Andale Mono"/>
              </a:rPr>
              <a:t>pm</a:t>
            </a:r>
            <a:r>
              <a:rPr lang="en-US" dirty="0" smtClean="0">
                <a:solidFill>
                  <a:schemeClr val="bg1"/>
                </a:solidFill>
                <a:latin typeface="Andale Mono"/>
                <a:cs typeface="Andale Mono"/>
              </a:rPr>
              <a:t> install –-save express</a:t>
            </a:r>
            <a:endParaRPr lang="en-US" dirty="0">
              <a:solidFill>
                <a:schemeClr val="bg1"/>
              </a:solidFill>
              <a:latin typeface="Andale Mono"/>
              <a:cs typeface="Andale Mono"/>
            </a:endParaRPr>
          </a:p>
        </p:txBody>
      </p:sp>
      <p:pic>
        <p:nvPicPr>
          <p:cNvPr id="6" name="Picture 5"/>
          <p:cNvPicPr>
            <a:picLocks noChangeAspect="1"/>
          </p:cNvPicPr>
          <p:nvPr/>
        </p:nvPicPr>
        <p:blipFill>
          <a:blip r:embed="rId3"/>
          <a:stretch>
            <a:fillRect/>
          </a:stretch>
        </p:blipFill>
        <p:spPr>
          <a:xfrm>
            <a:off x="1628545" y="3583716"/>
            <a:ext cx="5743487" cy="3223074"/>
          </a:xfrm>
          <a:prstGeom prst="rect">
            <a:avLst/>
          </a:prstGeom>
        </p:spPr>
      </p:pic>
    </p:spTree>
    <p:extLst>
      <p:ext uri="{BB962C8B-B14F-4D97-AF65-F5344CB8AC3E}">
        <p14:creationId xmlns:p14="http://schemas.microsoft.com/office/powerpoint/2010/main" val="383882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and Why of API</a:t>
            </a:r>
          </a:p>
        </p:txBody>
      </p:sp>
      <p:sp>
        <p:nvSpPr>
          <p:cNvPr id="3" name="Content Placeholder 2"/>
          <p:cNvSpPr>
            <a:spLocks noGrp="1"/>
          </p:cNvSpPr>
          <p:nvPr>
            <p:ph idx="1"/>
          </p:nvPr>
        </p:nvSpPr>
        <p:spPr/>
        <p:txBody>
          <a:bodyPr>
            <a:normAutofit lnSpcReduction="10000"/>
          </a:bodyPr>
          <a:lstStyle/>
          <a:p>
            <a:r>
              <a:rPr lang="en-US" dirty="0"/>
              <a:t>API – Application Program Interface</a:t>
            </a:r>
          </a:p>
          <a:p>
            <a:r>
              <a:rPr lang="en-US" dirty="0"/>
              <a:t>Used to expose the functionality of an application to external actors</a:t>
            </a:r>
          </a:p>
          <a:p>
            <a:r>
              <a:rPr lang="en-US" dirty="0"/>
              <a:t>Can be used to allow client applications to access an independent server side application (ex. Twitter’s web app, mobile app and Periscope all access the same backend API)</a:t>
            </a:r>
          </a:p>
          <a:p>
            <a:r>
              <a:rPr lang="en-US" dirty="0"/>
              <a:t>Can be used to allow partner applications to access (ex. </a:t>
            </a:r>
            <a:r>
              <a:rPr lang="en-US" dirty="0" err="1"/>
              <a:t>Tweetdeck</a:t>
            </a:r>
            <a:r>
              <a:rPr lang="en-US" dirty="0"/>
              <a:t> and </a:t>
            </a:r>
            <a:r>
              <a:rPr lang="en-US" dirty="0" err="1"/>
              <a:t>Meerkat</a:t>
            </a:r>
            <a:r>
              <a:rPr lang="en-US" dirty="0"/>
              <a:t> access Twitter’s backend API</a:t>
            </a:r>
            <a:r>
              <a:rPr lang="en-US" dirty="0" smtClean="0"/>
              <a:t>)</a:t>
            </a:r>
            <a:endParaRPr lang="en-US" dirty="0"/>
          </a:p>
        </p:txBody>
      </p:sp>
    </p:spTree>
    <p:extLst>
      <p:ext uri="{BB962C8B-B14F-4D97-AF65-F5344CB8AC3E}">
        <p14:creationId xmlns:p14="http://schemas.microsoft.com/office/powerpoint/2010/main" val="71849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7251856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dirty="0" smtClean="0"/>
              <a:t>APIs allow us to expose application logic to external actors.</a:t>
            </a:r>
          </a:p>
          <a:p>
            <a:r>
              <a:rPr lang="en-US" dirty="0" smtClean="0"/>
              <a:t>REST leverages pre-defined HTTP to create data driven APIs.</a:t>
            </a:r>
          </a:p>
          <a:p>
            <a:r>
              <a:rPr lang="en-US" dirty="0" err="1" smtClean="0"/>
              <a:t>NodeJS</a:t>
            </a:r>
            <a:r>
              <a:rPr lang="en-US" dirty="0" smtClean="0"/>
              <a:t> gives us JavaScript outside of the browser which allows for server-side coding as we just did.</a:t>
            </a:r>
          </a:p>
          <a:p>
            <a:r>
              <a:rPr lang="en-US" dirty="0" smtClean="0"/>
              <a:t>Express sits on top of Node and gives us faster/cleaner access to HTTP requests and responses</a:t>
            </a:r>
            <a:r>
              <a:rPr lang="en-US" dirty="0" smtClean="0"/>
              <a:t>.</a:t>
            </a:r>
          </a:p>
        </p:txBody>
      </p:sp>
    </p:spTree>
    <p:extLst>
      <p:ext uri="{BB962C8B-B14F-4D97-AF65-F5344CB8AC3E}">
        <p14:creationId xmlns:p14="http://schemas.microsoft.com/office/powerpoint/2010/main" val="1629797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dirty="0" smtClean="0"/>
              <a:t>Middleware allows us to preprocess the request before our function runs.</a:t>
            </a:r>
          </a:p>
          <a:p>
            <a:r>
              <a:rPr lang="en-US" dirty="0" smtClean="0"/>
              <a:t>There are many packages available to extend Node’s functionality such as </a:t>
            </a:r>
            <a:r>
              <a:rPr lang="en-US" dirty="0" err="1" smtClean="0"/>
              <a:t>Sequelize</a:t>
            </a:r>
            <a:r>
              <a:rPr lang="en-US" dirty="0" smtClean="0"/>
              <a:t> for interacting with SQL databases.</a:t>
            </a:r>
            <a:endParaRPr lang="en-US" dirty="0" smtClean="0"/>
          </a:p>
          <a:p>
            <a:r>
              <a:rPr lang="en-US" dirty="0" smtClean="0"/>
              <a:t>NPM allows us to easily manage all the packages we need for our project.</a:t>
            </a:r>
            <a:endParaRPr lang="en-US" dirty="0" smtClean="0"/>
          </a:p>
        </p:txBody>
      </p:sp>
    </p:spTree>
    <p:extLst>
      <p:ext uri="{BB962C8B-B14F-4D97-AF65-F5344CB8AC3E}">
        <p14:creationId xmlns:p14="http://schemas.microsoft.com/office/powerpoint/2010/main" val="27790733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416" y="2915449"/>
            <a:ext cx="1646723" cy="2329352"/>
          </a:xfrm>
          <a:prstGeom prst="rect">
            <a:avLst/>
          </a:prstGeom>
        </p:spPr>
      </p:pic>
      <p:pic>
        <p:nvPicPr>
          <p:cNvPr id="5" name="Picture 4" descr="9776457_s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51" y="2915449"/>
            <a:ext cx="1675916" cy="2486522"/>
          </a:xfrm>
          <a:prstGeom prst="rect">
            <a:avLst/>
          </a:prstGeom>
        </p:spPr>
      </p:pic>
      <p:pic>
        <p:nvPicPr>
          <p:cNvPr id="6" name="Picture 5" descr="Google-Chrome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461" y="2915449"/>
            <a:ext cx="2839709" cy="1744142"/>
          </a:xfrm>
          <a:prstGeom prst="rect">
            <a:avLst/>
          </a:prstGeom>
        </p:spPr>
      </p:pic>
      <p:cxnSp>
        <p:nvCxnSpPr>
          <p:cNvPr id="7" name="Straight Connector 6"/>
          <p:cNvCxnSpPr>
            <a:endCxn id="5" idx="0"/>
          </p:cNvCxnSpPr>
          <p:nvPr/>
        </p:nvCxnSpPr>
        <p:spPr>
          <a:xfrm flipH="1">
            <a:off x="1794109" y="1392851"/>
            <a:ext cx="1964892" cy="1522598"/>
          </a:xfrm>
          <a:prstGeom prst="line">
            <a:avLst/>
          </a:prstGeom>
          <a:ln>
            <a:headEnd type="arrow" w="lg"/>
            <a:tailEnd type="arrow" w="lg"/>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0"/>
          </p:cNvCxnSpPr>
          <p:nvPr/>
        </p:nvCxnSpPr>
        <p:spPr>
          <a:xfrm flipH="1" flipV="1">
            <a:off x="5645821" y="1259711"/>
            <a:ext cx="1774957" cy="16557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0"/>
          </p:cNvCxnSpPr>
          <p:nvPr/>
        </p:nvCxnSpPr>
        <p:spPr>
          <a:xfrm flipV="1">
            <a:off x="4655316" y="1577199"/>
            <a:ext cx="0" cy="13382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019021" y="3133917"/>
            <a:ext cx="1460721" cy="10241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3974301" y="3133917"/>
            <a:ext cx="1419739" cy="1419739"/>
          </a:xfrm>
          <a:prstGeom prst="rect">
            <a:avLst/>
          </a:prstGeom>
        </p:spPr>
      </p:pic>
      <p:pic>
        <p:nvPicPr>
          <p:cNvPr id="11" name="Picture 10"/>
          <p:cNvPicPr>
            <a:picLocks noChangeAspect="1"/>
          </p:cNvPicPr>
          <p:nvPr/>
        </p:nvPicPr>
        <p:blipFill>
          <a:blip r:embed="rId6"/>
          <a:stretch>
            <a:fillRect/>
          </a:stretch>
        </p:blipFill>
        <p:spPr>
          <a:xfrm>
            <a:off x="3664811" y="-56514"/>
            <a:ext cx="1981010" cy="1981010"/>
          </a:xfrm>
          <a:prstGeom prst="rect">
            <a:avLst/>
          </a:prstGeom>
        </p:spPr>
      </p:pic>
    </p:spTree>
    <p:extLst>
      <p:ext uri="{BB962C8B-B14F-4D97-AF65-F5344CB8AC3E}">
        <p14:creationId xmlns:p14="http://schemas.microsoft.com/office/powerpoint/2010/main" val="159164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a:t>
            </a:r>
            <a:r>
              <a:rPr lang="en-US" dirty="0" err="1"/>
              <a:t>vs</a:t>
            </a:r>
            <a:r>
              <a:rPr lang="en-US" dirty="0"/>
              <a:t> REST</a:t>
            </a:r>
          </a:p>
        </p:txBody>
      </p:sp>
      <p:sp>
        <p:nvSpPr>
          <p:cNvPr id="3" name="Content Placeholder 2"/>
          <p:cNvSpPr>
            <a:spLocks noGrp="1"/>
          </p:cNvSpPr>
          <p:nvPr>
            <p:ph idx="1"/>
          </p:nvPr>
        </p:nvSpPr>
        <p:spPr/>
        <p:txBody>
          <a:bodyPr/>
          <a:lstStyle/>
          <a:p>
            <a:r>
              <a:rPr lang="en-US" dirty="0"/>
              <a:t>SOAP – Simple Object Access Protocol</a:t>
            </a:r>
          </a:p>
          <a:p>
            <a:pPr lvl="1"/>
            <a:r>
              <a:rPr lang="en-US" dirty="0"/>
              <a:t>Utilizes own protocol</a:t>
            </a:r>
          </a:p>
          <a:p>
            <a:pPr lvl="1"/>
            <a:r>
              <a:rPr lang="en-US" dirty="0"/>
              <a:t>Focuses on exposing app logic (not data) via named operations (ex. </a:t>
            </a:r>
            <a:r>
              <a:rPr lang="en-US" dirty="0" err="1"/>
              <a:t>getUser</a:t>
            </a:r>
            <a:r>
              <a:rPr lang="en-US" dirty="0"/>
              <a:t>(User);)</a:t>
            </a:r>
          </a:p>
          <a:p>
            <a:r>
              <a:rPr lang="en-US" dirty="0"/>
              <a:t>REST – Representational State Transfer</a:t>
            </a:r>
          </a:p>
          <a:p>
            <a:pPr lvl="1"/>
            <a:r>
              <a:rPr lang="en-US" dirty="0"/>
              <a:t>Utilizes existing well known HTTP</a:t>
            </a:r>
          </a:p>
          <a:p>
            <a:pPr lvl="1"/>
            <a:r>
              <a:rPr lang="en-US" dirty="0"/>
              <a:t>Focused on CRUD (create/read/update/delete) operations on </a:t>
            </a:r>
            <a:r>
              <a:rPr lang="en-US" dirty="0" smtClean="0"/>
              <a:t>data</a:t>
            </a:r>
            <a:endParaRPr lang="en-US" dirty="0"/>
          </a:p>
        </p:txBody>
      </p:sp>
    </p:spTree>
    <p:extLst>
      <p:ext uri="{BB962C8B-B14F-4D97-AF65-F5344CB8AC3E}">
        <p14:creationId xmlns:p14="http://schemas.microsoft.com/office/powerpoint/2010/main" val="365515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GET – Requests a representation of the specified resource (data retrieval)</a:t>
            </a:r>
          </a:p>
          <a:p>
            <a:r>
              <a:rPr lang="en-US" dirty="0"/>
              <a:t>POST – Requests that the server accept the entire enclosed in the request as a new subordinate of the web resource identified by the URI (ex. a message for a bulletin board or an item to add to a database).</a:t>
            </a:r>
          </a:p>
          <a:p>
            <a:r>
              <a:rPr lang="en-US" dirty="0" smtClean="0"/>
              <a:t>HEAD – Asks for the response identical to the one that would correspond to a GET request, but without the body.</a:t>
            </a:r>
          </a:p>
          <a:p>
            <a:r>
              <a:rPr lang="en-US" dirty="0" smtClean="0"/>
              <a:t>PUT – Requests that the enclosed entity be stored under the supplied URI.</a:t>
            </a:r>
          </a:p>
          <a:p>
            <a:r>
              <a:rPr lang="en-US" dirty="0" smtClean="0"/>
              <a:t>DELETE – Deletes the specified resource.</a:t>
            </a:r>
          </a:p>
          <a:p>
            <a:r>
              <a:rPr lang="en-US" dirty="0" smtClean="0"/>
              <a:t>TRACE – Echoes back the received request so that a client can see what changes have been made by intermediate servers.</a:t>
            </a:r>
          </a:p>
          <a:p>
            <a:r>
              <a:rPr lang="en-US" dirty="0" smtClean="0"/>
              <a:t>OPTIONS – Returns the HTTP methods that the server supports for the specified URL.</a:t>
            </a:r>
          </a:p>
          <a:p>
            <a:r>
              <a:rPr lang="en-US" dirty="0" smtClean="0"/>
              <a:t>CONNECT – Converts the request connection to a transparent TCP/IP tunnel, usually to facilitate SSL-encrypted communication through an unencrypted HTTP proxy.</a:t>
            </a:r>
          </a:p>
          <a:p>
            <a:r>
              <a:rPr lang="en-US" dirty="0" smtClean="0"/>
              <a:t>PATCH – Applies partial modifications to a resource.</a:t>
            </a:r>
            <a:endParaRPr lang="en-US" dirty="0"/>
          </a:p>
        </p:txBody>
      </p:sp>
    </p:spTree>
    <p:extLst>
      <p:ext uri="{BB962C8B-B14F-4D97-AF65-F5344CB8AC3E}">
        <p14:creationId xmlns:p14="http://schemas.microsoft.com/office/powerpoint/2010/main" val="1208534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GET – Requests a representation of the specified resource (data retrieval)</a:t>
            </a:r>
          </a:p>
          <a:p>
            <a:r>
              <a:rPr lang="en-US" b="1" dirty="0"/>
              <a:t>POST – Requests that the server accept the entire enclosed in the request as a new subordinate of the web resource identified by the URI (ex. a message for a bulletin board or an item to add to a database).</a:t>
            </a:r>
          </a:p>
          <a:p>
            <a:r>
              <a:rPr lang="en-US" dirty="0" smtClean="0"/>
              <a:t>HEAD – Asks for the response identical to the one that would correspond to a GET request, but without the body.</a:t>
            </a:r>
          </a:p>
          <a:p>
            <a:r>
              <a:rPr lang="en-US" dirty="0" smtClean="0"/>
              <a:t>PATCH </a:t>
            </a:r>
            <a:r>
              <a:rPr lang="en-US" dirty="0"/>
              <a:t>– Applies partial modifications to a resource.</a:t>
            </a:r>
          </a:p>
          <a:p>
            <a:r>
              <a:rPr lang="en-US" b="1" dirty="0" smtClean="0"/>
              <a:t>PUT – Requests that the enclosed entity be stored under the supplied URI.</a:t>
            </a:r>
          </a:p>
          <a:p>
            <a:r>
              <a:rPr lang="en-US" b="1" dirty="0" smtClean="0"/>
              <a:t>DELETE – Deletes the specified resource.</a:t>
            </a:r>
          </a:p>
          <a:p>
            <a:r>
              <a:rPr lang="en-US" dirty="0" smtClean="0"/>
              <a:t>TRACE – Echoes back the received request so that a client can see what changes have been made by intermediate servers.</a:t>
            </a:r>
          </a:p>
          <a:p>
            <a:r>
              <a:rPr lang="en-US" dirty="0" smtClean="0"/>
              <a:t>OPTIONS – Returns the HTTP methods that the server supports for the specified URL.</a:t>
            </a:r>
          </a:p>
          <a:p>
            <a:r>
              <a:rPr lang="en-US" dirty="0" smtClean="0"/>
              <a:t>CONNECT – Converts the request connection to a transparent TCP/IP tunnel, usually to facilitate SSL-encrypted communication through an unencrypted HTTP proxy.</a:t>
            </a:r>
          </a:p>
        </p:txBody>
      </p:sp>
    </p:spTree>
    <p:extLst>
      <p:ext uri="{BB962C8B-B14F-4D97-AF65-F5344CB8AC3E}">
        <p14:creationId xmlns:p14="http://schemas.microsoft.com/office/powerpoint/2010/main" val="33704128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smtClean="0"/>
              <a:t>Informational – 1xx</a:t>
            </a:r>
          </a:p>
          <a:p>
            <a:r>
              <a:rPr lang="en-US" dirty="0" smtClean="0"/>
              <a:t>Successful – 2xx</a:t>
            </a:r>
          </a:p>
          <a:p>
            <a:r>
              <a:rPr lang="en-US" dirty="0" smtClean="0"/>
              <a:t>Redirection – 3xx</a:t>
            </a:r>
          </a:p>
          <a:p>
            <a:r>
              <a:rPr lang="en-US" dirty="0" smtClean="0"/>
              <a:t>Client Error – 4xx</a:t>
            </a:r>
          </a:p>
          <a:p>
            <a:r>
              <a:rPr lang="en-US" dirty="0" smtClean="0"/>
              <a:t>Server Error – 5xx</a:t>
            </a:r>
            <a:endParaRPr lang="en-US" dirty="0"/>
          </a:p>
        </p:txBody>
      </p:sp>
    </p:spTree>
    <p:extLst>
      <p:ext uri="{BB962C8B-B14F-4D97-AF65-F5344CB8AC3E}">
        <p14:creationId xmlns:p14="http://schemas.microsoft.com/office/powerpoint/2010/main" val="38928987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smtClean="0"/>
              <a:t>Successful – 2xx</a:t>
            </a:r>
          </a:p>
          <a:p>
            <a:pPr lvl="1"/>
            <a:r>
              <a:rPr lang="en-US" dirty="0" smtClean="0"/>
              <a:t>200 OK – The request succeeded</a:t>
            </a:r>
          </a:p>
          <a:p>
            <a:pPr lvl="1"/>
            <a:r>
              <a:rPr lang="en-US" dirty="0" smtClean="0"/>
              <a:t>201 Created – The request has been fulfilled and resulted in a new resource being created</a:t>
            </a:r>
          </a:p>
        </p:txBody>
      </p:sp>
    </p:spTree>
    <p:extLst>
      <p:ext uri="{BB962C8B-B14F-4D97-AF65-F5344CB8AC3E}">
        <p14:creationId xmlns:p14="http://schemas.microsoft.com/office/powerpoint/2010/main" val="30580708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smtClean="0"/>
              <a:t>Redirection – 3xx</a:t>
            </a:r>
          </a:p>
          <a:p>
            <a:pPr lvl="1"/>
            <a:r>
              <a:rPr lang="en-US" dirty="0" smtClean="0"/>
              <a:t>301 </a:t>
            </a:r>
            <a:r>
              <a:rPr lang="en-US" dirty="0"/>
              <a:t>Moved </a:t>
            </a:r>
            <a:r>
              <a:rPr lang="en-US" dirty="0" smtClean="0"/>
              <a:t>Permanently – The </a:t>
            </a:r>
            <a:r>
              <a:rPr lang="en-US" dirty="0"/>
              <a:t>requested resource has been assigned a new permanent URI and any future references to this resource SHOULD use one of the returned URIs</a:t>
            </a:r>
            <a:r>
              <a:rPr lang="en-US" dirty="0" smtClean="0"/>
              <a:t>.</a:t>
            </a:r>
          </a:p>
          <a:p>
            <a:pPr lvl="1"/>
            <a:r>
              <a:rPr lang="en-US" dirty="0" smtClean="0"/>
              <a:t>302 Found – The </a:t>
            </a:r>
            <a:r>
              <a:rPr lang="en-US" dirty="0"/>
              <a:t>requested resource resides temporarily under a different URI. Since the redirection might be altered on occasion, the client SHOULD continue to use the Request-URI for future requests.</a:t>
            </a:r>
          </a:p>
        </p:txBody>
      </p:sp>
    </p:spTree>
    <p:extLst>
      <p:ext uri="{BB962C8B-B14F-4D97-AF65-F5344CB8AC3E}">
        <p14:creationId xmlns:p14="http://schemas.microsoft.com/office/powerpoint/2010/main" val="5762294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210</TotalTime>
  <Words>1463</Words>
  <Application>Microsoft Macintosh PowerPoint</Application>
  <PresentationFormat>On-screen Show (4:3)</PresentationFormat>
  <Paragraphs>144</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Breeze</vt:lpstr>
      <vt:lpstr>Building APIs in NodeJS</vt:lpstr>
      <vt:lpstr>The What and Why of API</vt:lpstr>
      <vt:lpstr>PowerPoint Presentation</vt:lpstr>
      <vt:lpstr>SOAP vs REST</vt:lpstr>
      <vt:lpstr>HTTP Methods</vt:lpstr>
      <vt:lpstr>HTTP Methods</vt:lpstr>
      <vt:lpstr>HTTP Status Codes</vt:lpstr>
      <vt:lpstr>HTTP Status Codes</vt:lpstr>
      <vt:lpstr>HTTP Status Codes</vt:lpstr>
      <vt:lpstr>HTTP Status Codes</vt:lpstr>
      <vt:lpstr>HTTP Status Codes</vt:lpstr>
      <vt:lpstr>How Do HTTP?</vt:lpstr>
      <vt:lpstr>How Do HTTP?</vt:lpstr>
      <vt:lpstr>cURLing Me Softly</vt:lpstr>
      <vt:lpstr>And Then There Was Node</vt:lpstr>
      <vt:lpstr>PowerPoint Presentation</vt:lpstr>
      <vt:lpstr>A Better Way</vt:lpstr>
      <vt:lpstr>Don’t Go It Alone</vt:lpstr>
      <vt:lpstr>We Don’t Need No Stinking Packages</vt:lpstr>
      <vt:lpstr>PowerPoint Presentation</vt:lpstr>
      <vt:lpstr>Review</vt:lpstr>
      <vt:lpstr>Review</vt:lpstr>
    </vt:vector>
  </TitlesOfParts>
  <Company>WeSpire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APIs in NodeJS</dc:title>
  <dc:creator>John Carmichael</dc:creator>
  <cp:lastModifiedBy>John Carmichael</cp:lastModifiedBy>
  <cp:revision>24</cp:revision>
  <dcterms:created xsi:type="dcterms:W3CDTF">2015-07-29T14:59:02Z</dcterms:created>
  <dcterms:modified xsi:type="dcterms:W3CDTF">2015-08-02T15:18:53Z</dcterms:modified>
</cp:coreProperties>
</file>