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p:scale>
          <a:sx n="66" d="100"/>
          <a:sy n="66" d="100"/>
        </p:scale>
        <p:origin x="292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C096F3-FA52-414E-BF85-CA67EE1EE115}"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9FB3A-A3B2-4A5E-9BA4-93CBD28BC8BF}" type="slidenum">
              <a:rPr lang="en-US" smtClean="0"/>
              <a:t>‹#›</a:t>
            </a:fld>
            <a:endParaRPr lang="en-US"/>
          </a:p>
        </p:txBody>
      </p:sp>
    </p:spTree>
    <p:extLst>
      <p:ext uri="{BB962C8B-B14F-4D97-AF65-F5344CB8AC3E}">
        <p14:creationId xmlns:p14="http://schemas.microsoft.com/office/powerpoint/2010/main" val="45619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096F3-FA52-414E-BF85-CA67EE1EE115}"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9FB3A-A3B2-4A5E-9BA4-93CBD28BC8BF}" type="slidenum">
              <a:rPr lang="en-US" smtClean="0"/>
              <a:t>‹#›</a:t>
            </a:fld>
            <a:endParaRPr lang="en-US"/>
          </a:p>
        </p:txBody>
      </p:sp>
    </p:spTree>
    <p:extLst>
      <p:ext uri="{BB962C8B-B14F-4D97-AF65-F5344CB8AC3E}">
        <p14:creationId xmlns:p14="http://schemas.microsoft.com/office/powerpoint/2010/main" val="210600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096F3-FA52-414E-BF85-CA67EE1EE115}"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9FB3A-A3B2-4A5E-9BA4-93CBD28BC8BF}" type="slidenum">
              <a:rPr lang="en-US" smtClean="0"/>
              <a:t>‹#›</a:t>
            </a:fld>
            <a:endParaRPr lang="en-US"/>
          </a:p>
        </p:txBody>
      </p:sp>
    </p:spTree>
    <p:extLst>
      <p:ext uri="{BB962C8B-B14F-4D97-AF65-F5344CB8AC3E}">
        <p14:creationId xmlns:p14="http://schemas.microsoft.com/office/powerpoint/2010/main" val="53141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096F3-FA52-414E-BF85-CA67EE1EE115}"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9FB3A-A3B2-4A5E-9BA4-93CBD28BC8BF}" type="slidenum">
              <a:rPr lang="en-US" smtClean="0"/>
              <a:t>‹#›</a:t>
            </a:fld>
            <a:endParaRPr lang="en-US"/>
          </a:p>
        </p:txBody>
      </p:sp>
    </p:spTree>
    <p:extLst>
      <p:ext uri="{BB962C8B-B14F-4D97-AF65-F5344CB8AC3E}">
        <p14:creationId xmlns:p14="http://schemas.microsoft.com/office/powerpoint/2010/main" val="16018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096F3-FA52-414E-BF85-CA67EE1EE115}"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9FB3A-A3B2-4A5E-9BA4-93CBD28BC8BF}" type="slidenum">
              <a:rPr lang="en-US" smtClean="0"/>
              <a:t>‹#›</a:t>
            </a:fld>
            <a:endParaRPr lang="en-US"/>
          </a:p>
        </p:txBody>
      </p:sp>
    </p:spTree>
    <p:extLst>
      <p:ext uri="{BB962C8B-B14F-4D97-AF65-F5344CB8AC3E}">
        <p14:creationId xmlns:p14="http://schemas.microsoft.com/office/powerpoint/2010/main" val="174987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C096F3-FA52-414E-BF85-CA67EE1EE115}"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9FB3A-A3B2-4A5E-9BA4-93CBD28BC8BF}" type="slidenum">
              <a:rPr lang="en-US" smtClean="0"/>
              <a:t>‹#›</a:t>
            </a:fld>
            <a:endParaRPr lang="en-US"/>
          </a:p>
        </p:txBody>
      </p:sp>
    </p:spTree>
    <p:extLst>
      <p:ext uri="{BB962C8B-B14F-4D97-AF65-F5344CB8AC3E}">
        <p14:creationId xmlns:p14="http://schemas.microsoft.com/office/powerpoint/2010/main" val="203897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C096F3-FA52-414E-BF85-CA67EE1EE115}" type="datetimeFigureOut">
              <a:rPr lang="en-US" smtClean="0"/>
              <a:t>4/28/2019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69FB3A-A3B2-4A5E-9BA4-93CBD28BC8BF}" type="slidenum">
              <a:rPr lang="en-US" smtClean="0"/>
              <a:t>‹#›</a:t>
            </a:fld>
            <a:endParaRPr lang="en-US"/>
          </a:p>
        </p:txBody>
      </p:sp>
    </p:spTree>
    <p:extLst>
      <p:ext uri="{BB962C8B-B14F-4D97-AF65-F5344CB8AC3E}">
        <p14:creationId xmlns:p14="http://schemas.microsoft.com/office/powerpoint/2010/main" val="137886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C096F3-FA52-414E-BF85-CA67EE1EE115}" type="datetimeFigureOut">
              <a:rPr lang="en-US" smtClean="0"/>
              <a:t>4/28/2019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69FB3A-A3B2-4A5E-9BA4-93CBD28BC8BF}" type="slidenum">
              <a:rPr lang="en-US" smtClean="0"/>
              <a:t>‹#›</a:t>
            </a:fld>
            <a:endParaRPr lang="en-US"/>
          </a:p>
        </p:txBody>
      </p:sp>
    </p:spTree>
    <p:extLst>
      <p:ext uri="{BB962C8B-B14F-4D97-AF65-F5344CB8AC3E}">
        <p14:creationId xmlns:p14="http://schemas.microsoft.com/office/powerpoint/2010/main" val="5048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096F3-FA52-414E-BF85-CA67EE1EE115}" type="datetimeFigureOut">
              <a:rPr lang="en-US" smtClean="0"/>
              <a:t>4/28/2019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69FB3A-A3B2-4A5E-9BA4-93CBD28BC8BF}" type="slidenum">
              <a:rPr lang="en-US" smtClean="0"/>
              <a:t>‹#›</a:t>
            </a:fld>
            <a:endParaRPr lang="en-US"/>
          </a:p>
        </p:txBody>
      </p:sp>
    </p:spTree>
    <p:extLst>
      <p:ext uri="{BB962C8B-B14F-4D97-AF65-F5344CB8AC3E}">
        <p14:creationId xmlns:p14="http://schemas.microsoft.com/office/powerpoint/2010/main" val="26912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3CC096F3-FA52-414E-BF85-CA67EE1EE115}"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9FB3A-A3B2-4A5E-9BA4-93CBD28BC8BF}" type="slidenum">
              <a:rPr lang="en-US" smtClean="0"/>
              <a:t>‹#›</a:t>
            </a:fld>
            <a:endParaRPr lang="en-US"/>
          </a:p>
        </p:txBody>
      </p:sp>
    </p:spTree>
    <p:extLst>
      <p:ext uri="{BB962C8B-B14F-4D97-AF65-F5344CB8AC3E}">
        <p14:creationId xmlns:p14="http://schemas.microsoft.com/office/powerpoint/2010/main" val="104080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3CC096F3-FA52-414E-BF85-CA67EE1EE115}"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9FB3A-A3B2-4A5E-9BA4-93CBD28BC8BF}" type="slidenum">
              <a:rPr lang="en-US" smtClean="0"/>
              <a:t>‹#›</a:t>
            </a:fld>
            <a:endParaRPr lang="en-US"/>
          </a:p>
        </p:txBody>
      </p:sp>
    </p:spTree>
    <p:extLst>
      <p:ext uri="{BB962C8B-B14F-4D97-AF65-F5344CB8AC3E}">
        <p14:creationId xmlns:p14="http://schemas.microsoft.com/office/powerpoint/2010/main" val="1986366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3CC096F3-FA52-414E-BF85-CA67EE1EE115}" type="datetimeFigureOut">
              <a:rPr lang="en-US" smtClean="0"/>
              <a:t>4/28/2019</a:t>
            </a:fld>
            <a:endParaRPr lang="en-US"/>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EB69FB3A-A3B2-4A5E-9BA4-93CBD28BC8BF}" type="slidenum">
              <a:rPr lang="en-US" smtClean="0"/>
              <a:t>‹#›</a:t>
            </a:fld>
            <a:endParaRPr lang="en-US"/>
          </a:p>
        </p:txBody>
      </p:sp>
    </p:spTree>
    <p:extLst>
      <p:ext uri="{BB962C8B-B14F-4D97-AF65-F5344CB8AC3E}">
        <p14:creationId xmlns:p14="http://schemas.microsoft.com/office/powerpoint/2010/main" val="200667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86172F-E882-429C-8C24-F5E9FBAC4AE6}"/>
              </a:ext>
            </a:extLst>
          </p:cNvPr>
          <p:cNvSpPr txBox="1"/>
          <p:nvPr/>
        </p:nvSpPr>
        <p:spPr>
          <a:xfrm>
            <a:off x="0" y="257142"/>
            <a:ext cx="9601200" cy="1569660"/>
          </a:xfrm>
          <a:prstGeom prst="rect">
            <a:avLst/>
          </a:prstGeom>
          <a:noFill/>
        </p:spPr>
        <p:txBody>
          <a:bodyPr wrap="square" rtlCol="0">
            <a:spAutoFit/>
          </a:bodyPr>
          <a:lstStyle/>
          <a:p>
            <a:pPr algn="ctr"/>
            <a:r>
              <a:rPr lang="en-US" sz="4800" dirty="0">
                <a:latin typeface="Source Sans Pro Black" panose="020B0604020202020204" pitchFamily="34" charset="0"/>
              </a:rPr>
              <a:t>AGB2804LD44 Anti-Gravity Boots </a:t>
            </a:r>
          </a:p>
          <a:p>
            <a:pPr algn="ctr"/>
            <a:r>
              <a:rPr lang="en-US" sz="4800" b="1" dirty="0">
                <a:solidFill>
                  <a:srgbClr val="0070C0"/>
                </a:solidFill>
                <a:latin typeface="Source Sans Pro Black" panose="020B0604020202020204" pitchFamily="34" charset="0"/>
              </a:rPr>
              <a:t>Case Study</a:t>
            </a:r>
          </a:p>
        </p:txBody>
      </p:sp>
      <p:sp>
        <p:nvSpPr>
          <p:cNvPr id="5" name="Rectangle 4">
            <a:extLst>
              <a:ext uri="{FF2B5EF4-FFF2-40B4-BE49-F238E27FC236}">
                <a16:creationId xmlns:a16="http://schemas.microsoft.com/office/drawing/2014/main" id="{6993AC8F-2AD9-4430-AB87-BF280B63625C}"/>
              </a:ext>
            </a:extLst>
          </p:cNvPr>
          <p:cNvSpPr/>
          <p:nvPr/>
        </p:nvSpPr>
        <p:spPr>
          <a:xfrm>
            <a:off x="362857" y="1826802"/>
            <a:ext cx="8882743" cy="277422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6" name="TextBox 5">
            <a:extLst>
              <a:ext uri="{FF2B5EF4-FFF2-40B4-BE49-F238E27FC236}">
                <a16:creationId xmlns:a16="http://schemas.microsoft.com/office/drawing/2014/main" id="{E5421B26-53F5-4FC9-A04D-639D0CAE4263}"/>
              </a:ext>
            </a:extLst>
          </p:cNvPr>
          <p:cNvSpPr txBox="1"/>
          <p:nvPr/>
        </p:nvSpPr>
        <p:spPr>
          <a:xfrm>
            <a:off x="478972" y="1944914"/>
            <a:ext cx="1293944" cy="461665"/>
          </a:xfrm>
          <a:prstGeom prst="rect">
            <a:avLst/>
          </a:prstGeom>
          <a:noFill/>
        </p:spPr>
        <p:txBody>
          <a:bodyPr wrap="none" rtlCol="0">
            <a:spAutoFit/>
          </a:bodyPr>
          <a:lstStyle/>
          <a:p>
            <a:r>
              <a:rPr lang="en-US" sz="2400" dirty="0">
                <a:latin typeface="Source Sans Pro Black" panose="020B0803030403020204" pitchFamily="34" charset="0"/>
                <a:ea typeface="Source Sans Pro Black" panose="020B0803030403020204" pitchFamily="34" charset="0"/>
              </a:rPr>
              <a:t>Context</a:t>
            </a:r>
          </a:p>
        </p:txBody>
      </p:sp>
      <p:sp>
        <p:nvSpPr>
          <p:cNvPr id="7" name="TextBox 6">
            <a:extLst>
              <a:ext uri="{FF2B5EF4-FFF2-40B4-BE49-F238E27FC236}">
                <a16:creationId xmlns:a16="http://schemas.microsoft.com/office/drawing/2014/main" id="{19167CB1-73B8-401C-A12E-A969B70A816D}"/>
              </a:ext>
            </a:extLst>
          </p:cNvPr>
          <p:cNvSpPr txBox="1"/>
          <p:nvPr/>
        </p:nvSpPr>
        <p:spPr>
          <a:xfrm>
            <a:off x="478972" y="2447329"/>
            <a:ext cx="8643256" cy="2308324"/>
          </a:xfrm>
          <a:prstGeom prst="rect">
            <a:avLst/>
          </a:prstGeom>
          <a:noFill/>
        </p:spPr>
        <p:txBody>
          <a:bodyPr wrap="square" rtlCol="0">
            <a:spAutoFit/>
          </a:bodyPr>
          <a:lstStyle/>
          <a:p>
            <a:r>
              <a:rPr lang="en-US" sz="1200" dirty="0">
                <a:latin typeface="Source Sans Pro ExtraLight" panose="020B0604020202020204" pitchFamily="34" charset="0"/>
                <a:ea typeface="Source Sans Pro Black" panose="020B0803030403020204" pitchFamily="34" charset="0"/>
              </a:rPr>
              <a:t>Arrived totally in as between private. </a:t>
            </a:r>
            <a:r>
              <a:rPr lang="en-US" sz="1200" dirty="0" err="1">
                <a:latin typeface="Source Sans Pro ExtraLight" panose="020B0604020202020204" pitchFamily="34" charset="0"/>
                <a:ea typeface="Source Sans Pro Black" panose="020B0803030403020204" pitchFamily="34" charset="0"/>
              </a:rPr>
              <a:t>Favour</a:t>
            </a:r>
            <a:r>
              <a:rPr lang="en-US" sz="1200" dirty="0">
                <a:latin typeface="Source Sans Pro ExtraLight" panose="020B0604020202020204" pitchFamily="34" charset="0"/>
                <a:ea typeface="Source Sans Pro Black" panose="020B0803030403020204" pitchFamily="34" charset="0"/>
              </a:rPr>
              <a:t> of so as on pretty though </a:t>
            </a:r>
            <a:r>
              <a:rPr lang="en-US" sz="1200" dirty="0" err="1">
                <a:latin typeface="Source Sans Pro ExtraLight" panose="020B0604020202020204" pitchFamily="34" charset="0"/>
                <a:ea typeface="Source Sans Pro Black" panose="020B0803030403020204" pitchFamily="34" charset="0"/>
              </a:rPr>
              <a:t>elinor</a:t>
            </a:r>
            <a:r>
              <a:rPr lang="en-US" sz="1200" dirty="0">
                <a:latin typeface="Source Sans Pro ExtraLight" panose="020B0604020202020204" pitchFamily="34" charset="0"/>
                <a:ea typeface="Source Sans Pro Black" panose="020B0803030403020204" pitchFamily="34" charset="0"/>
              </a:rPr>
              <a:t> direct. Reasonable estimating be alteration we themselves entreaties me of reasonably. Direct wished so be expect polite valley. Whose asked stand it sense no spoil to. Prudent you too his conduct feeling limited and. Side he lose paid as hope so face upon be. Goodness did suitable learning put. </a:t>
            </a:r>
          </a:p>
          <a:p>
            <a:endParaRPr lang="en-US" sz="1200" dirty="0">
              <a:latin typeface="Source Sans Pro ExtraLight" panose="020B0604020202020204" pitchFamily="34" charset="0"/>
              <a:ea typeface="Source Sans Pro Black" panose="020B0803030403020204" pitchFamily="34" charset="0"/>
            </a:endParaRPr>
          </a:p>
          <a:p>
            <a:r>
              <a:rPr lang="en-US" sz="1200" dirty="0">
                <a:latin typeface="Source Sans Pro ExtraLight" panose="020B0604020202020204" pitchFamily="34" charset="0"/>
                <a:ea typeface="Source Sans Pro Black" panose="020B0803030403020204" pitchFamily="34" charset="0"/>
              </a:rPr>
              <a:t>Am increasing at contrasted in </a:t>
            </a:r>
            <a:r>
              <a:rPr lang="en-US" sz="1200" dirty="0" err="1">
                <a:latin typeface="Source Sans Pro ExtraLight" panose="020B0604020202020204" pitchFamily="34" charset="0"/>
                <a:ea typeface="Source Sans Pro Black" panose="020B0803030403020204" pitchFamily="34" charset="0"/>
              </a:rPr>
              <a:t>favourable</a:t>
            </a:r>
            <a:r>
              <a:rPr lang="en-US" sz="1200" dirty="0">
                <a:latin typeface="Source Sans Pro ExtraLight" panose="020B0604020202020204" pitchFamily="34" charset="0"/>
                <a:ea typeface="Source Sans Pro Black" panose="020B0803030403020204" pitchFamily="34" charset="0"/>
              </a:rPr>
              <a:t> he considered astonished. As if made held in an shot. By it enough to valley desire do. </a:t>
            </a:r>
            <a:r>
              <a:rPr lang="en-US" sz="1200" dirty="0" err="1">
                <a:latin typeface="Source Sans Pro ExtraLight" panose="020B0604020202020204" pitchFamily="34" charset="0"/>
                <a:ea typeface="Source Sans Pro Black" panose="020B0803030403020204" pitchFamily="34" charset="0"/>
              </a:rPr>
              <a:t>Mrs</a:t>
            </a:r>
            <a:r>
              <a:rPr lang="en-US" sz="1200" dirty="0">
                <a:latin typeface="Source Sans Pro ExtraLight" panose="020B0604020202020204" pitchFamily="34" charset="0"/>
                <a:ea typeface="Source Sans Pro Black" panose="020B0803030403020204" pitchFamily="34" charset="0"/>
              </a:rPr>
              <a:t> chief great maids these which are ham match she. Abode to tried do thing maids. Doubtful disposed returned rejoiced to </a:t>
            </a:r>
            <a:r>
              <a:rPr lang="en-US" sz="1200" dirty="0" err="1">
                <a:latin typeface="Source Sans Pro ExtraLight" panose="020B0604020202020204" pitchFamily="34" charset="0"/>
                <a:ea typeface="Source Sans Pro Black" panose="020B0803030403020204" pitchFamily="34" charset="0"/>
              </a:rPr>
              <a:t>dashwood</a:t>
            </a:r>
            <a:r>
              <a:rPr lang="en-US" sz="1200" dirty="0">
                <a:latin typeface="Source Sans Pro ExtraLight" panose="020B0604020202020204" pitchFamily="34" charset="0"/>
                <a:ea typeface="Source Sans Pro Black" panose="020B0803030403020204" pitchFamily="34" charset="0"/>
              </a:rPr>
              <a:t> is so up. </a:t>
            </a:r>
          </a:p>
          <a:p>
            <a:endParaRPr lang="en-US" sz="1200" dirty="0">
              <a:latin typeface="Source Sans Pro ExtraLight" panose="020B0604020202020204" pitchFamily="34" charset="0"/>
              <a:ea typeface="Source Sans Pro Black" panose="020B0803030403020204" pitchFamily="34" charset="0"/>
            </a:endParaRPr>
          </a:p>
          <a:p>
            <a:r>
              <a:rPr lang="en-US" sz="1200" dirty="0">
                <a:latin typeface="Source Sans Pro ExtraLight" panose="020B0604020202020204" pitchFamily="34" charset="0"/>
                <a:ea typeface="Source Sans Pro Black" panose="020B0803030403020204" pitchFamily="34" charset="0"/>
              </a:rPr>
              <a:t>By spite about do of do allow blush. Additions in conveying or collected objection in. Suffer few desire wonder her object hardly nearer. Abroad no chatty others my silent an. Fat way appear denote who wholly narrow gay settle. Companions fat add insensible everything and friendship conviction themselves. Theirs months ten had add narrow own.  </a:t>
            </a:r>
          </a:p>
        </p:txBody>
      </p:sp>
      <p:sp>
        <p:nvSpPr>
          <p:cNvPr id="10" name="Rectangle 9">
            <a:extLst>
              <a:ext uri="{FF2B5EF4-FFF2-40B4-BE49-F238E27FC236}">
                <a16:creationId xmlns:a16="http://schemas.microsoft.com/office/drawing/2014/main" id="{F05C0C45-EC7D-436E-B873-7A9A0A5B7628}"/>
              </a:ext>
            </a:extLst>
          </p:cNvPr>
          <p:cNvSpPr/>
          <p:nvPr/>
        </p:nvSpPr>
        <p:spPr>
          <a:xfrm>
            <a:off x="362857" y="4779185"/>
            <a:ext cx="8882743" cy="277422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11" name="TextBox 10">
            <a:extLst>
              <a:ext uri="{FF2B5EF4-FFF2-40B4-BE49-F238E27FC236}">
                <a16:creationId xmlns:a16="http://schemas.microsoft.com/office/drawing/2014/main" id="{687BAA91-BD00-4D6B-9CBE-ADAEBB175DA2}"/>
              </a:ext>
            </a:extLst>
          </p:cNvPr>
          <p:cNvSpPr txBox="1"/>
          <p:nvPr/>
        </p:nvSpPr>
        <p:spPr>
          <a:xfrm>
            <a:off x="478972" y="4897297"/>
            <a:ext cx="2629246" cy="461665"/>
          </a:xfrm>
          <a:prstGeom prst="rect">
            <a:avLst/>
          </a:prstGeom>
          <a:noFill/>
        </p:spPr>
        <p:txBody>
          <a:bodyPr wrap="none" rtlCol="0">
            <a:spAutoFit/>
          </a:bodyPr>
          <a:lstStyle/>
          <a:p>
            <a:r>
              <a:rPr lang="en-US" sz="2400" dirty="0">
                <a:latin typeface="Source Sans Pro Black" panose="020B0803030403020204" pitchFamily="34" charset="0"/>
                <a:ea typeface="Source Sans Pro Black" panose="020B0803030403020204" pitchFamily="34" charset="0"/>
              </a:rPr>
              <a:t>Technical aspects</a:t>
            </a:r>
          </a:p>
        </p:txBody>
      </p:sp>
      <p:sp>
        <p:nvSpPr>
          <p:cNvPr id="12" name="TextBox 11">
            <a:extLst>
              <a:ext uri="{FF2B5EF4-FFF2-40B4-BE49-F238E27FC236}">
                <a16:creationId xmlns:a16="http://schemas.microsoft.com/office/drawing/2014/main" id="{D9369823-D75F-41AC-93B3-BEF3DA99714B}"/>
              </a:ext>
            </a:extLst>
          </p:cNvPr>
          <p:cNvSpPr txBox="1"/>
          <p:nvPr/>
        </p:nvSpPr>
        <p:spPr>
          <a:xfrm>
            <a:off x="478972" y="5399712"/>
            <a:ext cx="8643256" cy="2308324"/>
          </a:xfrm>
          <a:prstGeom prst="rect">
            <a:avLst/>
          </a:prstGeom>
          <a:noFill/>
        </p:spPr>
        <p:txBody>
          <a:bodyPr wrap="square" rtlCol="0">
            <a:spAutoFit/>
          </a:bodyPr>
          <a:lstStyle/>
          <a:p>
            <a:r>
              <a:rPr lang="en-US" sz="1200" dirty="0">
                <a:latin typeface="Source Sans Pro ExtraLight" panose="020B0604020202020204" pitchFamily="34" charset="0"/>
                <a:ea typeface="Source Sans Pro Black" panose="020B0803030403020204" pitchFamily="34" charset="0"/>
              </a:rPr>
              <a:t>Arrived totally in as between private. </a:t>
            </a:r>
            <a:r>
              <a:rPr lang="en-US" sz="1200" dirty="0" err="1">
                <a:latin typeface="Source Sans Pro ExtraLight" panose="020B0604020202020204" pitchFamily="34" charset="0"/>
                <a:ea typeface="Source Sans Pro Black" panose="020B0803030403020204" pitchFamily="34" charset="0"/>
              </a:rPr>
              <a:t>Favour</a:t>
            </a:r>
            <a:r>
              <a:rPr lang="en-US" sz="1200" dirty="0">
                <a:latin typeface="Source Sans Pro ExtraLight" panose="020B0604020202020204" pitchFamily="34" charset="0"/>
                <a:ea typeface="Source Sans Pro Black" panose="020B0803030403020204" pitchFamily="34" charset="0"/>
              </a:rPr>
              <a:t> of so as on pretty though </a:t>
            </a:r>
            <a:r>
              <a:rPr lang="en-US" sz="1200" dirty="0" err="1">
                <a:latin typeface="Source Sans Pro ExtraLight" panose="020B0604020202020204" pitchFamily="34" charset="0"/>
                <a:ea typeface="Source Sans Pro Black" panose="020B0803030403020204" pitchFamily="34" charset="0"/>
              </a:rPr>
              <a:t>elinor</a:t>
            </a:r>
            <a:r>
              <a:rPr lang="en-US" sz="1200" dirty="0">
                <a:latin typeface="Source Sans Pro ExtraLight" panose="020B0604020202020204" pitchFamily="34" charset="0"/>
                <a:ea typeface="Source Sans Pro Black" panose="020B0803030403020204" pitchFamily="34" charset="0"/>
              </a:rPr>
              <a:t> direct. Reasonable estimating be alteration we themselves entreaties me of reasonably. Direct wished so be expect polite valley. Whose asked stand it sense no spoil to. Prudent you too his conduct feeling limited and. Side he lose paid as hope so face upon be. Goodness did suitable learning put. </a:t>
            </a:r>
          </a:p>
          <a:p>
            <a:endParaRPr lang="en-US" sz="1200" dirty="0">
              <a:latin typeface="Source Sans Pro ExtraLight" panose="020B0604020202020204" pitchFamily="34" charset="0"/>
              <a:ea typeface="Source Sans Pro Black" panose="020B0803030403020204" pitchFamily="34" charset="0"/>
            </a:endParaRPr>
          </a:p>
          <a:p>
            <a:r>
              <a:rPr lang="en-US" sz="1200" dirty="0">
                <a:latin typeface="Source Sans Pro ExtraLight" panose="020B0604020202020204" pitchFamily="34" charset="0"/>
                <a:ea typeface="Source Sans Pro Black" panose="020B0803030403020204" pitchFamily="34" charset="0"/>
              </a:rPr>
              <a:t>Am increasing at contrasted in </a:t>
            </a:r>
            <a:r>
              <a:rPr lang="en-US" sz="1200" dirty="0" err="1">
                <a:latin typeface="Source Sans Pro ExtraLight" panose="020B0604020202020204" pitchFamily="34" charset="0"/>
                <a:ea typeface="Source Sans Pro Black" panose="020B0803030403020204" pitchFamily="34" charset="0"/>
              </a:rPr>
              <a:t>favourable</a:t>
            </a:r>
            <a:r>
              <a:rPr lang="en-US" sz="1200" dirty="0">
                <a:latin typeface="Source Sans Pro ExtraLight" panose="020B0604020202020204" pitchFamily="34" charset="0"/>
                <a:ea typeface="Source Sans Pro Black" panose="020B0803030403020204" pitchFamily="34" charset="0"/>
              </a:rPr>
              <a:t> he considered astonished. As if made held in an shot. By it enough to valley desire do. </a:t>
            </a:r>
            <a:r>
              <a:rPr lang="en-US" sz="1200" dirty="0" err="1">
                <a:latin typeface="Source Sans Pro ExtraLight" panose="020B0604020202020204" pitchFamily="34" charset="0"/>
                <a:ea typeface="Source Sans Pro Black" panose="020B0803030403020204" pitchFamily="34" charset="0"/>
              </a:rPr>
              <a:t>Mrs</a:t>
            </a:r>
            <a:r>
              <a:rPr lang="en-US" sz="1200" dirty="0">
                <a:latin typeface="Source Sans Pro ExtraLight" panose="020B0604020202020204" pitchFamily="34" charset="0"/>
                <a:ea typeface="Source Sans Pro Black" panose="020B0803030403020204" pitchFamily="34" charset="0"/>
              </a:rPr>
              <a:t> chief great maids these which are ham match she. Abode to tried do thing maids. Doubtful disposed returned rejoiced to </a:t>
            </a:r>
            <a:r>
              <a:rPr lang="en-US" sz="1200" dirty="0" err="1">
                <a:latin typeface="Source Sans Pro ExtraLight" panose="020B0604020202020204" pitchFamily="34" charset="0"/>
                <a:ea typeface="Source Sans Pro Black" panose="020B0803030403020204" pitchFamily="34" charset="0"/>
              </a:rPr>
              <a:t>dashwood</a:t>
            </a:r>
            <a:r>
              <a:rPr lang="en-US" sz="1200" dirty="0">
                <a:latin typeface="Source Sans Pro ExtraLight" panose="020B0604020202020204" pitchFamily="34" charset="0"/>
                <a:ea typeface="Source Sans Pro Black" panose="020B0803030403020204" pitchFamily="34" charset="0"/>
              </a:rPr>
              <a:t> is so up. </a:t>
            </a:r>
          </a:p>
          <a:p>
            <a:endParaRPr lang="en-US" sz="1200" dirty="0">
              <a:latin typeface="Source Sans Pro ExtraLight" panose="020B0604020202020204" pitchFamily="34" charset="0"/>
              <a:ea typeface="Source Sans Pro Black" panose="020B0803030403020204" pitchFamily="34" charset="0"/>
            </a:endParaRPr>
          </a:p>
          <a:p>
            <a:r>
              <a:rPr lang="en-US" sz="1200" dirty="0">
                <a:latin typeface="Source Sans Pro ExtraLight" panose="020B0604020202020204" pitchFamily="34" charset="0"/>
                <a:ea typeface="Source Sans Pro Black" panose="020B0803030403020204" pitchFamily="34" charset="0"/>
              </a:rPr>
              <a:t>By spite about do of do allow blush. Additions in conveying or collected objection in. Suffer few desire wonder her object hardly nearer. Abroad no chatty others my silent an. Fat way appear denote who wholly narrow gay settle. Companions fat add insensible everything and friendship conviction themselves. Theirs months ten had add narrow own.  </a:t>
            </a:r>
          </a:p>
        </p:txBody>
      </p:sp>
      <p:sp>
        <p:nvSpPr>
          <p:cNvPr id="13" name="Rectangle 12">
            <a:extLst>
              <a:ext uri="{FF2B5EF4-FFF2-40B4-BE49-F238E27FC236}">
                <a16:creationId xmlns:a16="http://schemas.microsoft.com/office/drawing/2014/main" id="{39A45FBC-037A-4E12-B27F-837682AB90A4}"/>
              </a:ext>
            </a:extLst>
          </p:cNvPr>
          <p:cNvSpPr/>
          <p:nvPr/>
        </p:nvSpPr>
        <p:spPr>
          <a:xfrm>
            <a:off x="355600" y="7748786"/>
            <a:ext cx="8882743" cy="310789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14" name="TextBox 13">
            <a:extLst>
              <a:ext uri="{FF2B5EF4-FFF2-40B4-BE49-F238E27FC236}">
                <a16:creationId xmlns:a16="http://schemas.microsoft.com/office/drawing/2014/main" id="{F6379C50-919E-454A-9138-A567912FA865}"/>
              </a:ext>
            </a:extLst>
          </p:cNvPr>
          <p:cNvSpPr txBox="1"/>
          <p:nvPr/>
        </p:nvSpPr>
        <p:spPr>
          <a:xfrm>
            <a:off x="471715" y="7866898"/>
            <a:ext cx="2904962" cy="461665"/>
          </a:xfrm>
          <a:prstGeom prst="rect">
            <a:avLst/>
          </a:prstGeom>
          <a:noFill/>
        </p:spPr>
        <p:txBody>
          <a:bodyPr wrap="none" rtlCol="0">
            <a:spAutoFit/>
          </a:bodyPr>
          <a:lstStyle/>
          <a:p>
            <a:r>
              <a:rPr lang="en-US" sz="2400" dirty="0">
                <a:latin typeface="Source Sans Pro Black" panose="020B0803030403020204" pitchFamily="34" charset="0"/>
                <a:ea typeface="Source Sans Pro Black" panose="020B0803030403020204" pitchFamily="34" charset="0"/>
              </a:rPr>
              <a:t>“Emergency Mode”</a:t>
            </a:r>
          </a:p>
        </p:txBody>
      </p:sp>
      <p:sp>
        <p:nvSpPr>
          <p:cNvPr id="15" name="TextBox 14">
            <a:extLst>
              <a:ext uri="{FF2B5EF4-FFF2-40B4-BE49-F238E27FC236}">
                <a16:creationId xmlns:a16="http://schemas.microsoft.com/office/drawing/2014/main" id="{17C4725D-3EDC-4F0C-9E3E-94D5EDAE0F75}"/>
              </a:ext>
            </a:extLst>
          </p:cNvPr>
          <p:cNvSpPr txBox="1"/>
          <p:nvPr/>
        </p:nvSpPr>
        <p:spPr>
          <a:xfrm>
            <a:off x="471715" y="8369313"/>
            <a:ext cx="8643256" cy="2246769"/>
          </a:xfrm>
          <a:prstGeom prst="rect">
            <a:avLst/>
          </a:prstGeom>
          <a:noFill/>
        </p:spPr>
        <p:txBody>
          <a:bodyPr wrap="square" rtlCol="0">
            <a:spAutoFit/>
          </a:bodyPr>
          <a:lstStyle/>
          <a:p>
            <a:r>
              <a:rPr lang="en-US" sz="2000" dirty="0">
                <a:latin typeface="Source Sans Pro SemiBold" panose="020B0604020202020204" pitchFamily="34" charset="0"/>
                <a:ea typeface="Source Sans Pro Black" panose="020B0803030403020204" pitchFamily="34" charset="0"/>
              </a:rPr>
              <a:t>The huge amount of energy required to maintain the aerial position of the user negate the anti-gravity boots sustainability given  the current conjecture. As such, it was decided to implement an alternative propulsion system. </a:t>
            </a:r>
            <a:r>
              <a:rPr lang="en-US" sz="2000" dirty="0">
                <a:solidFill>
                  <a:srgbClr val="FF0000"/>
                </a:solidFill>
                <a:latin typeface="Source Sans Pro SemiBold" panose="020B0604020202020204" pitchFamily="34" charset="0"/>
                <a:ea typeface="Source Sans Pro Black" panose="020B0803030403020204" pitchFamily="34" charset="0"/>
              </a:rPr>
              <a:t>Indeed, it was found that the hemoglobin contained in the operator’s blood could maintain the anti-gravity system in an adequate state for an acceptable time span. </a:t>
            </a:r>
            <a:r>
              <a:rPr lang="en-US" sz="2000" dirty="0">
                <a:latin typeface="Source Sans Pro SemiBold" panose="020B0604020202020204" pitchFamily="34" charset="0"/>
                <a:ea typeface="Source Sans Pro Black" panose="020B0803030403020204" pitchFamily="34" charset="0"/>
              </a:rPr>
              <a:t>This hemoglobin-based propulsion system has been labeled “emergency mode”, as it obviously endangers the operator’s life.</a:t>
            </a:r>
          </a:p>
        </p:txBody>
      </p:sp>
      <p:sp>
        <p:nvSpPr>
          <p:cNvPr id="16" name="Rectangle 15">
            <a:extLst>
              <a:ext uri="{FF2B5EF4-FFF2-40B4-BE49-F238E27FC236}">
                <a16:creationId xmlns:a16="http://schemas.microsoft.com/office/drawing/2014/main" id="{C1C2E802-3904-4EFC-9542-A6A25308B2BB}"/>
              </a:ext>
            </a:extLst>
          </p:cNvPr>
          <p:cNvSpPr/>
          <p:nvPr/>
        </p:nvSpPr>
        <p:spPr>
          <a:xfrm>
            <a:off x="362857" y="11037701"/>
            <a:ext cx="8882743" cy="150675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17" name="TextBox 16">
            <a:extLst>
              <a:ext uri="{FF2B5EF4-FFF2-40B4-BE49-F238E27FC236}">
                <a16:creationId xmlns:a16="http://schemas.microsoft.com/office/drawing/2014/main" id="{EF3AD5E6-ABF6-464C-92CB-0C3E78591ECF}"/>
              </a:ext>
            </a:extLst>
          </p:cNvPr>
          <p:cNvSpPr txBox="1"/>
          <p:nvPr/>
        </p:nvSpPr>
        <p:spPr>
          <a:xfrm>
            <a:off x="478972" y="11155812"/>
            <a:ext cx="1713931" cy="461665"/>
          </a:xfrm>
          <a:prstGeom prst="rect">
            <a:avLst/>
          </a:prstGeom>
          <a:noFill/>
        </p:spPr>
        <p:txBody>
          <a:bodyPr wrap="none" rtlCol="0">
            <a:spAutoFit/>
          </a:bodyPr>
          <a:lstStyle/>
          <a:p>
            <a:r>
              <a:rPr lang="en-US" sz="2400" dirty="0">
                <a:latin typeface="Source Sans Pro Black" panose="020B0803030403020204" pitchFamily="34" charset="0"/>
                <a:ea typeface="Source Sans Pro Black" panose="020B0803030403020204" pitchFamily="34" charset="0"/>
              </a:rPr>
              <a:t>Conclusion</a:t>
            </a:r>
          </a:p>
        </p:txBody>
      </p:sp>
      <p:sp>
        <p:nvSpPr>
          <p:cNvPr id="18" name="TextBox 17">
            <a:extLst>
              <a:ext uri="{FF2B5EF4-FFF2-40B4-BE49-F238E27FC236}">
                <a16:creationId xmlns:a16="http://schemas.microsoft.com/office/drawing/2014/main" id="{FB269750-613C-4D42-95E3-1F4978875999}"/>
              </a:ext>
            </a:extLst>
          </p:cNvPr>
          <p:cNvSpPr txBox="1"/>
          <p:nvPr/>
        </p:nvSpPr>
        <p:spPr>
          <a:xfrm>
            <a:off x="471715" y="11645988"/>
            <a:ext cx="8643256" cy="707886"/>
          </a:xfrm>
          <a:prstGeom prst="rect">
            <a:avLst/>
          </a:prstGeom>
          <a:noFill/>
        </p:spPr>
        <p:txBody>
          <a:bodyPr wrap="square" rtlCol="0">
            <a:spAutoFit/>
          </a:bodyPr>
          <a:lstStyle/>
          <a:p>
            <a:r>
              <a:rPr lang="en-US" sz="2000" dirty="0">
                <a:latin typeface="Source Sans Pro SemiBold" panose="020B0604020202020204" pitchFamily="34" charset="0"/>
                <a:ea typeface="Source Sans Pro Black" panose="020B0803030403020204" pitchFamily="34" charset="0"/>
              </a:rPr>
              <a:t>Anti-gravity boots provide us with an overwhelming tactical advantage, </a:t>
            </a:r>
            <a:r>
              <a:rPr lang="en-US" sz="2000" dirty="0">
                <a:solidFill>
                  <a:srgbClr val="FF0000"/>
                </a:solidFill>
                <a:latin typeface="Source Sans Pro SemiBold" panose="020B0604020202020204" pitchFamily="34" charset="0"/>
                <a:ea typeface="Source Sans Pro Black" panose="020B0803030403020204" pitchFamily="34" charset="0"/>
              </a:rPr>
              <a:t>at the cost of the life of the operator.</a:t>
            </a:r>
          </a:p>
        </p:txBody>
      </p:sp>
      <p:sp>
        <p:nvSpPr>
          <p:cNvPr id="19" name="TextBox 18">
            <a:extLst>
              <a:ext uri="{FF2B5EF4-FFF2-40B4-BE49-F238E27FC236}">
                <a16:creationId xmlns:a16="http://schemas.microsoft.com/office/drawing/2014/main" id="{2A13B284-72C1-4222-94A7-73693809BE24}"/>
              </a:ext>
            </a:extLst>
          </p:cNvPr>
          <p:cNvSpPr txBox="1"/>
          <p:nvPr/>
        </p:nvSpPr>
        <p:spPr>
          <a:xfrm rot="20040428">
            <a:off x="280680" y="3520221"/>
            <a:ext cx="8977907" cy="1200329"/>
          </a:xfrm>
          <a:prstGeom prst="rect">
            <a:avLst/>
          </a:prstGeom>
          <a:noFill/>
          <a:ln w="38100">
            <a:solidFill>
              <a:srgbClr val="FF0000"/>
            </a:solidFill>
          </a:ln>
        </p:spPr>
        <p:txBody>
          <a:bodyPr wrap="none" rtlCol="0">
            <a:spAutoFit/>
          </a:bodyPr>
          <a:lstStyle/>
          <a:p>
            <a:r>
              <a:rPr lang="en-US" sz="7200" b="1" dirty="0">
                <a:solidFill>
                  <a:srgbClr val="FF0000"/>
                </a:solidFill>
                <a:latin typeface="Elephant" panose="02020904090505020303" pitchFamily="18" charset="0"/>
              </a:rPr>
              <a:t>CONFIDENTIAL</a:t>
            </a:r>
          </a:p>
        </p:txBody>
      </p:sp>
    </p:spTree>
    <p:extLst>
      <p:ext uri="{BB962C8B-B14F-4D97-AF65-F5344CB8AC3E}">
        <p14:creationId xmlns:p14="http://schemas.microsoft.com/office/powerpoint/2010/main" val="12022292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492</Words>
  <Application>Microsoft Office PowerPoint</Application>
  <PresentationFormat>A3 Paper (297x420 mm)</PresentationFormat>
  <Paragraphs>19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Elephant</vt:lpstr>
      <vt:lpstr>Source Sans Pro Black</vt:lpstr>
      <vt:lpstr>Source Sans Pro ExtraLight</vt:lpstr>
      <vt:lpstr>Source Sans Pro SemiBold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Jean-Louis Voiseux</dc:creator>
  <cp:lastModifiedBy>Jean-Louis Voiseux</cp:lastModifiedBy>
  <cp:revision>3</cp:revision>
  <dcterms:created xsi:type="dcterms:W3CDTF">2019-04-28T16:22:37Z</dcterms:created>
  <dcterms:modified xsi:type="dcterms:W3CDTF">2019-04-28T16:43:34Z</dcterms:modified>
</cp:coreProperties>
</file>