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2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9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797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506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988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8501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33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801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069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27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72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06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248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01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5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30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627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2/18/20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93802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usc.data.socrata.com/api/geospatial/r8qd-yxsr?method=export&amp;format=GeoJSON" TargetMode="External"/><Relationship Id="rId7" Type="http://schemas.openxmlformats.org/officeDocument/2006/relationships/hyperlink" Target="https://foursquare.com/developers/login?continue=%2Fdevelopers%2Fapps" TargetMode="External"/><Relationship Id="rId2" Type="http://schemas.openxmlformats.org/officeDocument/2006/relationships/hyperlink" Target="https://data.cityofchicago.org/api/geospatial/bbvz-uum9?method=export&amp;format=GeoJSON" TargetMode="External"/><Relationship Id="rId1" Type="http://schemas.openxmlformats.org/officeDocument/2006/relationships/slideLayout" Target="../slideLayouts/slideLayout6.xml"/><Relationship Id="rId6" Type="http://schemas.openxmlformats.org/officeDocument/2006/relationships/hyperlink" Target="https://cocl.us/Geospatial_data" TargetMode="External"/><Relationship Id="rId5" Type="http://schemas.openxmlformats.org/officeDocument/2006/relationships/hyperlink" Target="https://en.wikipedia.org/wiki/List_of_postal_codes_of_Canada:_M" TargetMode="External"/><Relationship Id="rId4" Type="http://schemas.openxmlformats.org/officeDocument/2006/relationships/hyperlink" Target="https://cocl.us/new_york_datas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foursquare.com/" TargetMode="Externa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C971-CB39-4340-8D32-4B138D7FF576}"/>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C1C786F6-73A7-0A42-A6BA-B169F30B24C2}"/>
              </a:ext>
            </a:extLst>
          </p:cNvPr>
          <p:cNvSpPr>
            <a:spLocks noGrp="1"/>
          </p:cNvSpPr>
          <p:nvPr>
            <p:ph type="subTitle" idx="1"/>
          </p:nvPr>
        </p:nvSpPr>
        <p:spPr/>
        <p:txBody>
          <a:bodyPr/>
          <a:lstStyle/>
          <a:p>
            <a:r>
              <a:rPr lang="en-US" dirty="0"/>
              <a:t>Comparing Toronto, Canada to US Cities</a:t>
            </a:r>
          </a:p>
        </p:txBody>
      </p:sp>
    </p:spTree>
    <p:extLst>
      <p:ext uri="{BB962C8B-B14F-4D97-AF65-F5344CB8AC3E}">
        <p14:creationId xmlns:p14="http://schemas.microsoft.com/office/powerpoint/2010/main" val="172051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6F3D1-F5B2-1C4F-9B3A-E6FD42EDC323}"/>
              </a:ext>
            </a:extLst>
          </p:cNvPr>
          <p:cNvSpPr txBox="1"/>
          <p:nvPr/>
        </p:nvSpPr>
        <p:spPr>
          <a:xfrm>
            <a:off x="571500" y="1535728"/>
            <a:ext cx="5524500" cy="3416320"/>
          </a:xfrm>
          <a:prstGeom prst="rect">
            <a:avLst/>
          </a:prstGeom>
          <a:noFill/>
        </p:spPr>
        <p:txBody>
          <a:bodyPr wrap="square" rtlCol="0">
            <a:spAutoFit/>
          </a:bodyPr>
          <a:lstStyle/>
          <a:p>
            <a:r>
              <a:rPr lang="en-US" sz="2400" dirty="0">
                <a:solidFill>
                  <a:schemeClr val="tx1">
                    <a:lumMod val="50000"/>
                    <a:lumOff val="50000"/>
                  </a:schemeClr>
                </a:solidFill>
              </a:rPr>
              <a:t>The two clusters k-Means produced were apparently split into of neighborhoods that predominantly hosted dining venues and those that did not.  The majority cluster was nearly 10x the minority.</a:t>
            </a:r>
          </a:p>
          <a:p>
            <a:endParaRPr lang="en-US" sz="2400" dirty="0">
              <a:solidFill>
                <a:schemeClr val="tx1">
                  <a:lumMod val="50000"/>
                  <a:lumOff val="50000"/>
                </a:schemeClr>
              </a:solidFill>
            </a:endParaRPr>
          </a:p>
          <a:p>
            <a:r>
              <a:rPr lang="en-US" sz="2400" dirty="0">
                <a:solidFill>
                  <a:schemeClr val="tx1">
                    <a:lumMod val="50000"/>
                    <a:lumOff val="50000"/>
                  </a:schemeClr>
                </a:solidFill>
              </a:rPr>
              <a:t>The Toronto/Los Angeles pair’s mean percentage is right at 50%.</a:t>
            </a:r>
          </a:p>
        </p:txBody>
      </p:sp>
      <p:pic>
        <p:nvPicPr>
          <p:cNvPr id="10242" name="Picture 2">
            <a:extLst>
              <a:ext uri="{FF2B5EF4-FFF2-40B4-BE49-F238E27FC236}">
                <a16:creationId xmlns:a16="http://schemas.microsoft.com/office/drawing/2014/main" id="{9BFDBCD1-FAD8-FA42-9595-D9E28D399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5229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23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A727D57D-9BDB-FC49-835E-121ED3B1A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029" y="342900"/>
            <a:ext cx="7429701" cy="31775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18615AF-535E-DF4B-B4B8-45B6F03FD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029" y="3429000"/>
            <a:ext cx="7707620" cy="317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C885-88E3-2D4F-AC1A-D238D68C5C93}"/>
              </a:ext>
            </a:extLst>
          </p:cNvPr>
          <p:cNvSpPr>
            <a:spLocks noGrp="1"/>
          </p:cNvSpPr>
          <p:nvPr>
            <p:ph type="title"/>
          </p:nvPr>
        </p:nvSpPr>
        <p:spPr>
          <a:xfrm>
            <a:off x="677334" y="609600"/>
            <a:ext cx="3734646" cy="864870"/>
          </a:xfrm>
        </p:spPr>
        <p:txBody>
          <a:bodyPr/>
          <a:lstStyle/>
          <a:p>
            <a:r>
              <a:rPr lang="en-US" dirty="0"/>
              <a:t>Classification</a:t>
            </a:r>
          </a:p>
        </p:txBody>
      </p:sp>
      <p:sp>
        <p:nvSpPr>
          <p:cNvPr id="3" name="TextBox 2">
            <a:extLst>
              <a:ext uri="{FF2B5EF4-FFF2-40B4-BE49-F238E27FC236}">
                <a16:creationId xmlns:a16="http://schemas.microsoft.com/office/drawing/2014/main" id="{7B3C2322-0B79-9845-BCA6-0577F8958F91}"/>
              </a:ext>
            </a:extLst>
          </p:cNvPr>
          <p:cNvSpPr txBox="1"/>
          <p:nvPr/>
        </p:nvSpPr>
        <p:spPr>
          <a:xfrm>
            <a:off x="677334" y="2090172"/>
            <a:ext cx="9106746" cy="2677656"/>
          </a:xfrm>
          <a:prstGeom prst="rect">
            <a:avLst/>
          </a:prstGeom>
          <a:noFill/>
        </p:spPr>
        <p:txBody>
          <a:bodyPr wrap="square" rtlCol="0">
            <a:spAutoFit/>
          </a:bodyPr>
          <a:lstStyle/>
          <a:p>
            <a:r>
              <a:rPr lang="en-US" sz="2400" dirty="0">
                <a:solidFill>
                  <a:schemeClr val="tx1">
                    <a:lumMod val="50000"/>
                    <a:lumOff val="50000"/>
                  </a:schemeClr>
                </a:solidFill>
              </a:rPr>
              <a:t>I will use the same dataset as in clustering but use the city names as the labels to predict. I will check which Toronto neighborhoods were labeled incorrectly and what city label was applied. The most common incorrect label will be the city Toronto is most like. Logistic regression is an appropriate option since this is binary classification. This time, I will use oversampling.</a:t>
            </a:r>
          </a:p>
        </p:txBody>
      </p:sp>
    </p:spTree>
    <p:extLst>
      <p:ext uri="{BB962C8B-B14F-4D97-AF65-F5344CB8AC3E}">
        <p14:creationId xmlns:p14="http://schemas.microsoft.com/office/powerpoint/2010/main" val="345862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2739E-81B4-DF42-9C18-A4B18E97DBD7}"/>
              </a:ext>
            </a:extLst>
          </p:cNvPr>
          <p:cNvSpPr txBox="1"/>
          <p:nvPr/>
        </p:nvSpPr>
        <p:spPr>
          <a:xfrm>
            <a:off x="174062" y="320040"/>
            <a:ext cx="9217588" cy="2308324"/>
          </a:xfrm>
          <a:prstGeom prst="rect">
            <a:avLst/>
          </a:prstGeom>
          <a:noFill/>
        </p:spPr>
        <p:txBody>
          <a:bodyPr wrap="none" rtlCol="0">
            <a:spAutoFit/>
          </a:bodyPr>
          <a:lstStyle/>
          <a:p>
            <a:r>
              <a:rPr lang="en-US" sz="2400" dirty="0">
                <a:solidFill>
                  <a:schemeClr val="tx1">
                    <a:lumMod val="50000"/>
                    <a:lumOff val="50000"/>
                  </a:schemeClr>
                </a:solidFill>
                <a:latin typeface="Andale Mono" panose="020B0509000000000004" pitchFamily="49" charset="0"/>
              </a:rPr>
              <a:t>Tuned Logistic Regression Parameters: {'C': 100} </a:t>
            </a:r>
          </a:p>
          <a:p>
            <a:r>
              <a:rPr lang="en-US" sz="2400" dirty="0">
                <a:solidFill>
                  <a:schemeClr val="tx1">
                    <a:lumMod val="50000"/>
                    <a:lumOff val="50000"/>
                  </a:schemeClr>
                </a:solidFill>
                <a:latin typeface="Andale Mono" panose="020B0509000000000004" pitchFamily="49" charset="0"/>
              </a:rPr>
              <a:t>Accuracy score is 0.967 </a:t>
            </a:r>
          </a:p>
          <a:p>
            <a:r>
              <a:rPr lang="en-US" sz="2400" dirty="0">
                <a:solidFill>
                  <a:schemeClr val="tx1">
                    <a:lumMod val="50000"/>
                    <a:lumOff val="50000"/>
                  </a:schemeClr>
                </a:solidFill>
                <a:latin typeface="Andale Mono" panose="020B0509000000000004" pitchFamily="49" charset="0"/>
              </a:rPr>
              <a:t>Best score is 0.973 </a:t>
            </a:r>
          </a:p>
          <a:p>
            <a:endParaRPr lang="en-US" sz="2400" dirty="0">
              <a:solidFill>
                <a:schemeClr val="tx1">
                  <a:lumMod val="50000"/>
                  <a:lumOff val="50000"/>
                </a:schemeClr>
              </a:solidFill>
              <a:latin typeface="Andale Mono" panose="020B0509000000000004" pitchFamily="49" charset="0"/>
            </a:endParaRPr>
          </a:p>
          <a:p>
            <a:r>
              <a:rPr lang="en-US" sz="2400" dirty="0">
                <a:solidFill>
                  <a:schemeClr val="tx1">
                    <a:lumMod val="50000"/>
                    <a:lumOff val="50000"/>
                  </a:schemeClr>
                </a:solidFill>
                <a:latin typeface="Andale Mono" panose="020B0509000000000004" pitchFamily="49" charset="0"/>
              </a:rPr>
              <a:t>Toronto 97.42 </a:t>
            </a:r>
          </a:p>
          <a:p>
            <a:r>
              <a:rPr lang="en-US" sz="2400" dirty="0">
                <a:solidFill>
                  <a:schemeClr val="tx1">
                    <a:lumMod val="50000"/>
                    <a:lumOff val="50000"/>
                  </a:schemeClr>
                </a:solidFill>
                <a:latin typeface="Andale Mono" panose="020B0509000000000004" pitchFamily="49" charset="0"/>
              </a:rPr>
              <a:t>Los Angeles 2.58 </a:t>
            </a:r>
          </a:p>
        </p:txBody>
      </p:sp>
      <p:sp>
        <p:nvSpPr>
          <p:cNvPr id="5" name="TextBox 4">
            <a:extLst>
              <a:ext uri="{FF2B5EF4-FFF2-40B4-BE49-F238E27FC236}">
                <a16:creationId xmlns:a16="http://schemas.microsoft.com/office/drawing/2014/main" id="{CA441710-1DFA-BC46-88C3-D3801FC46600}"/>
              </a:ext>
            </a:extLst>
          </p:cNvPr>
          <p:cNvSpPr txBox="1"/>
          <p:nvPr/>
        </p:nvSpPr>
        <p:spPr>
          <a:xfrm>
            <a:off x="559471" y="3049488"/>
            <a:ext cx="8446770" cy="3046988"/>
          </a:xfrm>
          <a:prstGeom prst="rect">
            <a:avLst/>
          </a:prstGeom>
          <a:noFill/>
        </p:spPr>
        <p:txBody>
          <a:bodyPr wrap="square" rtlCol="0">
            <a:spAutoFit/>
          </a:bodyPr>
          <a:lstStyle/>
          <a:p>
            <a:endParaRPr lang="en-US" sz="2400" dirty="0">
              <a:solidFill>
                <a:schemeClr val="tx1">
                  <a:lumMod val="50000"/>
                  <a:lumOff val="50000"/>
                </a:schemeClr>
              </a:solidFill>
            </a:endParaRPr>
          </a:p>
          <a:p>
            <a:r>
              <a:rPr lang="en-US" sz="2400" dirty="0">
                <a:solidFill>
                  <a:schemeClr val="tx1">
                    <a:lumMod val="50000"/>
                    <a:lumOff val="50000"/>
                  </a:schemeClr>
                </a:solidFill>
              </a:rPr>
              <a:t>96.7% accuracy is very good. We can see that 2.58% of Toronto neighborhoods were mislabeled as Los Angeles with none mislabeled as either New York or Chicago. The percentage is small, to be sure, but it does provide another indicator that Toronto is more like Los Angeles than either New York or Chicago.</a:t>
            </a:r>
          </a:p>
          <a:p>
            <a:endParaRPr lang="en-US" sz="2400" dirty="0">
              <a:solidFill>
                <a:schemeClr val="tx1">
                  <a:lumMod val="50000"/>
                  <a:lumOff val="50000"/>
                </a:schemeClr>
              </a:solidFill>
            </a:endParaRPr>
          </a:p>
        </p:txBody>
      </p:sp>
    </p:spTree>
    <p:extLst>
      <p:ext uri="{BB962C8B-B14F-4D97-AF65-F5344CB8AC3E}">
        <p14:creationId xmlns:p14="http://schemas.microsoft.com/office/powerpoint/2010/main" val="386976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C885-88E3-2D4F-AC1A-D238D68C5C93}"/>
              </a:ext>
            </a:extLst>
          </p:cNvPr>
          <p:cNvSpPr>
            <a:spLocks noGrp="1"/>
          </p:cNvSpPr>
          <p:nvPr>
            <p:ph type="title"/>
          </p:nvPr>
        </p:nvSpPr>
        <p:spPr>
          <a:xfrm>
            <a:off x="677334" y="609600"/>
            <a:ext cx="3734646" cy="864870"/>
          </a:xfrm>
        </p:spPr>
        <p:txBody>
          <a:bodyPr/>
          <a:lstStyle/>
          <a:p>
            <a:r>
              <a:rPr lang="en-US" dirty="0"/>
              <a:t>Summary</a:t>
            </a:r>
          </a:p>
        </p:txBody>
      </p:sp>
      <p:sp>
        <p:nvSpPr>
          <p:cNvPr id="3" name="TextBox 2">
            <a:extLst>
              <a:ext uri="{FF2B5EF4-FFF2-40B4-BE49-F238E27FC236}">
                <a16:creationId xmlns:a16="http://schemas.microsoft.com/office/drawing/2014/main" id="{7B3C2322-0B79-9845-BCA6-0577F8958F91}"/>
              </a:ext>
            </a:extLst>
          </p:cNvPr>
          <p:cNvSpPr txBox="1"/>
          <p:nvPr/>
        </p:nvSpPr>
        <p:spPr>
          <a:xfrm>
            <a:off x="677334" y="2090172"/>
            <a:ext cx="9106746" cy="2308324"/>
          </a:xfrm>
          <a:prstGeom prst="rect">
            <a:avLst/>
          </a:prstGeom>
          <a:noFill/>
        </p:spPr>
        <p:txBody>
          <a:bodyPr wrap="square" rtlCol="0">
            <a:spAutoFit/>
          </a:bodyPr>
          <a:lstStyle/>
          <a:p>
            <a:r>
              <a:rPr lang="en-US" sz="2400" dirty="0">
                <a:solidFill>
                  <a:schemeClr val="tx1">
                    <a:lumMod val="50000"/>
                    <a:lumOff val="50000"/>
                  </a:schemeClr>
                </a:solidFill>
              </a:rPr>
              <a:t>The indicators may not be especially profound, since all four cities are in North America, very large, economically developed and culturally diverse. However, the data does illustrate certain patterns and both classification and clustering point to Toronto having more in common with Los Angeles than either Chicago or New York.</a:t>
            </a:r>
          </a:p>
        </p:txBody>
      </p:sp>
    </p:spTree>
    <p:extLst>
      <p:ext uri="{BB962C8B-B14F-4D97-AF65-F5344CB8AC3E}">
        <p14:creationId xmlns:p14="http://schemas.microsoft.com/office/powerpoint/2010/main" val="294795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5D05-1829-294E-AEC3-2923EF7F3565}"/>
              </a:ext>
            </a:extLst>
          </p:cNvPr>
          <p:cNvSpPr>
            <a:spLocks noGrp="1"/>
          </p:cNvSpPr>
          <p:nvPr>
            <p:ph type="title"/>
          </p:nvPr>
        </p:nvSpPr>
        <p:spPr/>
        <p:txBody>
          <a:bodyPr/>
          <a:lstStyle/>
          <a:p>
            <a:r>
              <a:rPr lang="en-US" dirty="0"/>
              <a:t>Sources</a:t>
            </a:r>
          </a:p>
        </p:txBody>
      </p:sp>
      <p:sp>
        <p:nvSpPr>
          <p:cNvPr id="3" name="TextBox 2">
            <a:extLst>
              <a:ext uri="{FF2B5EF4-FFF2-40B4-BE49-F238E27FC236}">
                <a16:creationId xmlns:a16="http://schemas.microsoft.com/office/drawing/2014/main" id="{03C039BB-EFBC-7246-8319-DEB647B7AFC5}"/>
              </a:ext>
            </a:extLst>
          </p:cNvPr>
          <p:cNvSpPr txBox="1"/>
          <p:nvPr/>
        </p:nvSpPr>
        <p:spPr>
          <a:xfrm>
            <a:off x="274320" y="1930400"/>
            <a:ext cx="9795509" cy="4247317"/>
          </a:xfrm>
          <a:prstGeom prst="rect">
            <a:avLst/>
          </a:prstGeom>
          <a:noFill/>
        </p:spPr>
        <p:txBody>
          <a:bodyPr wrap="square" rtlCol="0">
            <a:spAutoFit/>
          </a:bodyPr>
          <a:lstStyle/>
          <a:p>
            <a:r>
              <a:rPr lang="en-US" dirty="0">
                <a:solidFill>
                  <a:schemeClr val="tx1">
                    <a:lumMod val="50000"/>
                    <a:lumOff val="50000"/>
                  </a:schemeClr>
                </a:solidFill>
              </a:rPr>
              <a:t>Chicago:</a:t>
            </a:r>
          </a:p>
          <a:p>
            <a:r>
              <a:rPr lang="en-US" dirty="0">
                <a:hlinkClick r:id="rId2"/>
              </a:rPr>
              <a:t>https://data.cityofchicago.org/api/geospatial/bbvz-uum9?method=export&amp;format=GeoJSON</a:t>
            </a:r>
            <a:endParaRPr lang="en-US" dirty="0"/>
          </a:p>
          <a:p>
            <a:endParaRPr lang="en-US" dirty="0"/>
          </a:p>
          <a:p>
            <a:r>
              <a:rPr lang="en-US" dirty="0">
                <a:solidFill>
                  <a:schemeClr val="tx1">
                    <a:lumMod val="50000"/>
                    <a:lumOff val="50000"/>
                  </a:schemeClr>
                </a:solidFill>
              </a:rPr>
              <a:t>Los Angeles:</a:t>
            </a:r>
          </a:p>
          <a:p>
            <a:r>
              <a:rPr lang="en-US" dirty="0">
                <a:hlinkClick r:id="rId3"/>
              </a:rPr>
              <a:t>https://usc.data.socrata.com/api/geospatial/r8qd-yxsr?method=export&amp;format=GeoJSON</a:t>
            </a:r>
            <a:endParaRPr lang="en-US" dirty="0"/>
          </a:p>
          <a:p>
            <a:endParaRPr lang="en-US" dirty="0"/>
          </a:p>
          <a:p>
            <a:r>
              <a:rPr lang="en-US" dirty="0">
                <a:solidFill>
                  <a:schemeClr val="tx1">
                    <a:lumMod val="50000"/>
                    <a:lumOff val="50000"/>
                  </a:schemeClr>
                </a:solidFill>
              </a:rPr>
              <a:t>New York:</a:t>
            </a:r>
          </a:p>
          <a:p>
            <a:r>
              <a:rPr lang="en-US" dirty="0">
                <a:hlinkClick r:id="rId4"/>
              </a:rPr>
              <a:t>https://cocl.us/new_york_dataset</a:t>
            </a:r>
            <a:endParaRPr lang="en-US" dirty="0"/>
          </a:p>
          <a:p>
            <a:endParaRPr lang="en-US" dirty="0"/>
          </a:p>
          <a:p>
            <a:r>
              <a:rPr lang="en-US" dirty="0">
                <a:solidFill>
                  <a:schemeClr val="tx1">
                    <a:lumMod val="50000"/>
                    <a:lumOff val="50000"/>
                  </a:schemeClr>
                </a:solidFill>
              </a:rPr>
              <a:t>Toronto:</a:t>
            </a:r>
          </a:p>
          <a:p>
            <a:r>
              <a:rPr lang="en-US" dirty="0">
                <a:hlinkClick r:id="rId5"/>
              </a:rPr>
              <a:t>https://en.wikipedia.org/wiki/List_of_postal_codes_of_Canada:_M</a:t>
            </a:r>
            <a:endParaRPr lang="en-US" dirty="0"/>
          </a:p>
          <a:p>
            <a:r>
              <a:rPr lang="en-US" dirty="0">
                <a:hlinkClick r:id="rId6"/>
              </a:rPr>
              <a:t>https://cocl.us/Geospatial_data</a:t>
            </a:r>
            <a:endParaRPr lang="en-US" dirty="0"/>
          </a:p>
          <a:p>
            <a:endParaRPr lang="en-US" dirty="0"/>
          </a:p>
          <a:p>
            <a:r>
              <a:rPr lang="en-US" dirty="0">
                <a:solidFill>
                  <a:schemeClr val="tx1">
                    <a:lumMod val="50000"/>
                    <a:lumOff val="50000"/>
                  </a:schemeClr>
                </a:solidFill>
              </a:rPr>
              <a:t>Foursquare Developer API:</a:t>
            </a:r>
          </a:p>
          <a:p>
            <a:r>
              <a:rPr lang="en-US" dirty="0">
                <a:hlinkClick r:id="rId7"/>
              </a:rPr>
              <a:t>https://foursquare.com/developers/login?continue=%2Fdevelopers%2Fapps</a:t>
            </a:r>
            <a:endParaRPr lang="en-US" dirty="0"/>
          </a:p>
        </p:txBody>
      </p:sp>
    </p:spTree>
    <p:extLst>
      <p:ext uri="{BB962C8B-B14F-4D97-AF65-F5344CB8AC3E}">
        <p14:creationId xmlns:p14="http://schemas.microsoft.com/office/powerpoint/2010/main" val="292373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5FC8-4C5C-C74C-9BA6-E2E6FB4F06D9}"/>
              </a:ext>
            </a:extLst>
          </p:cNvPr>
          <p:cNvSpPr>
            <a:spLocks noGrp="1"/>
          </p:cNvSpPr>
          <p:nvPr>
            <p:ph type="title"/>
          </p:nvPr>
        </p:nvSpPr>
        <p:spPr>
          <a:xfrm>
            <a:off x="793030" y="1379854"/>
            <a:ext cx="3657406" cy="3775075"/>
          </a:xfrm>
        </p:spPr>
        <p:txBody>
          <a:bodyPr>
            <a:noAutofit/>
          </a:bodyPr>
          <a:lstStyle/>
          <a:p>
            <a:pPr algn="l"/>
            <a:r>
              <a:rPr lang="en-US" sz="2400" dirty="0">
                <a:solidFill>
                  <a:schemeClr val="tx1">
                    <a:lumMod val="50000"/>
                    <a:lumOff val="50000"/>
                  </a:schemeClr>
                </a:solidFill>
              </a:rPr>
              <a:t>The focus is to use </a:t>
            </a:r>
            <a:r>
              <a:rPr lang="en-US" sz="2400" u="sng" dirty="0">
                <a:solidFill>
                  <a:schemeClr val="tx1">
                    <a:lumMod val="50000"/>
                    <a:lumOff val="50000"/>
                  </a:schemeClr>
                </a:solidFill>
                <a:hlinkClick r:id="rId2">
                  <a:extLst>
                    <a:ext uri="{A12FA001-AC4F-418D-AE19-62706E023703}">
                      <ahyp:hlinkClr xmlns:ahyp="http://schemas.microsoft.com/office/drawing/2018/hyperlinkcolor" val="tx"/>
                    </a:ext>
                  </a:extLst>
                </a:hlinkClick>
              </a:rPr>
              <a:t>Foursquare</a:t>
            </a:r>
            <a:r>
              <a:rPr lang="en-US" sz="2400" dirty="0">
                <a:solidFill>
                  <a:schemeClr val="tx1">
                    <a:lumMod val="50000"/>
                    <a:lumOff val="50000"/>
                  </a:schemeClr>
                </a:solidFill>
              </a:rPr>
              <a:t> data for Toronto, Canada and compare it to that of three US cities: Chicago, Los Angeles and New York, and determine which US city Toronto is most like. </a:t>
            </a:r>
          </a:p>
        </p:txBody>
      </p:sp>
      <p:pic>
        <p:nvPicPr>
          <p:cNvPr id="1026" name="Picture 2">
            <a:extLst>
              <a:ext uri="{FF2B5EF4-FFF2-40B4-BE49-F238E27FC236}">
                <a16:creationId xmlns:a16="http://schemas.microsoft.com/office/drawing/2014/main" id="{0B7B78E3-011D-614D-A3A1-F24F07D1C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032" y="176530"/>
            <a:ext cx="3618674" cy="2406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ckwise from top: Downtown, the Chicago Theatre, the 'L', Navy Pier, the Pritzker Pavilion, the Field Museum, and Willis Tower">
            <a:extLst>
              <a:ext uri="{FF2B5EF4-FFF2-40B4-BE49-F238E27FC236}">
                <a16:creationId xmlns:a16="http://schemas.microsoft.com/office/drawing/2014/main" id="{2A1E1E5B-D869-0643-86B2-FBAFDA0B7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331" y="3278772"/>
            <a:ext cx="2115819" cy="28934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ckwise, from top: Midtown Manhattan, Times Square, the Unisphere, the Brooklyn Bridge, Lower Manhattan with One World Trade Center, Central Park, the headquarters of the United Nations, and the Statue of Liberty">
            <a:extLst>
              <a:ext uri="{FF2B5EF4-FFF2-40B4-BE49-F238E27FC236}">
                <a16:creationId xmlns:a16="http://schemas.microsoft.com/office/drawing/2014/main" id="{8FF3F0B9-03B0-B842-86A8-A00C7FE64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2159" y="3278771"/>
            <a:ext cx="2200736" cy="28934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view of a body of water with a city in the background&#10;&#10;Description automatically generated">
            <a:extLst>
              <a:ext uri="{FF2B5EF4-FFF2-40B4-BE49-F238E27FC236}">
                <a16:creationId xmlns:a16="http://schemas.microsoft.com/office/drawing/2014/main" id="{EEE5C0C4-D87A-8547-8755-5D0A85B36E7E}"/>
              </a:ext>
            </a:extLst>
          </p:cNvPr>
          <p:cNvPicPr>
            <a:picLocks noChangeAspect="1"/>
          </p:cNvPicPr>
          <p:nvPr/>
        </p:nvPicPr>
        <p:blipFill>
          <a:blip r:embed="rId6"/>
          <a:stretch>
            <a:fillRect/>
          </a:stretch>
        </p:blipFill>
        <p:spPr>
          <a:xfrm>
            <a:off x="7376139" y="3695901"/>
            <a:ext cx="1976459" cy="2887593"/>
          </a:xfrm>
          <a:prstGeom prst="rect">
            <a:avLst/>
          </a:prstGeom>
        </p:spPr>
      </p:pic>
      <p:cxnSp>
        <p:nvCxnSpPr>
          <p:cNvPr id="8" name="Straight Arrow Connector 7">
            <a:extLst>
              <a:ext uri="{FF2B5EF4-FFF2-40B4-BE49-F238E27FC236}">
                <a16:creationId xmlns:a16="http://schemas.microsoft.com/office/drawing/2014/main" id="{79B7837D-C138-174F-9616-B2C576F236A7}"/>
              </a:ext>
            </a:extLst>
          </p:cNvPr>
          <p:cNvCxnSpPr>
            <a:stCxn id="1026" idx="2"/>
            <a:endCxn id="1028" idx="0"/>
          </p:cNvCxnSpPr>
          <p:nvPr/>
        </p:nvCxnSpPr>
        <p:spPr>
          <a:xfrm flipH="1">
            <a:off x="5857241" y="2583180"/>
            <a:ext cx="2507128" cy="69559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670BA7C-3B83-5B48-AE74-13E6E70E561E}"/>
              </a:ext>
            </a:extLst>
          </p:cNvPr>
          <p:cNvCxnSpPr>
            <a:stCxn id="1026" idx="2"/>
            <a:endCxn id="1030" idx="0"/>
          </p:cNvCxnSpPr>
          <p:nvPr/>
        </p:nvCxnSpPr>
        <p:spPr>
          <a:xfrm>
            <a:off x="8364369" y="2583180"/>
            <a:ext cx="2558158" cy="695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7055F3D-40D0-1F48-A75C-2C1F5F5F46F4}"/>
              </a:ext>
            </a:extLst>
          </p:cNvPr>
          <p:cNvCxnSpPr>
            <a:stCxn id="1026" idx="2"/>
            <a:endCxn id="6" idx="0"/>
          </p:cNvCxnSpPr>
          <p:nvPr/>
        </p:nvCxnSpPr>
        <p:spPr>
          <a:xfrm>
            <a:off x="8364369" y="2583180"/>
            <a:ext cx="0" cy="111272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63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5FC8-4C5C-C74C-9BA6-E2E6FB4F06D9}"/>
              </a:ext>
            </a:extLst>
          </p:cNvPr>
          <p:cNvSpPr>
            <a:spLocks noGrp="1"/>
          </p:cNvSpPr>
          <p:nvPr>
            <p:ph type="title"/>
          </p:nvPr>
        </p:nvSpPr>
        <p:spPr>
          <a:xfrm>
            <a:off x="396512" y="269677"/>
            <a:ext cx="8918938" cy="2024895"/>
          </a:xfrm>
        </p:spPr>
        <p:txBody>
          <a:bodyPr>
            <a:noAutofit/>
          </a:bodyPr>
          <a:lstStyle/>
          <a:p>
            <a:pPr algn="l"/>
            <a:r>
              <a:rPr lang="en-US" sz="2800" dirty="0">
                <a:solidFill>
                  <a:schemeClr val="tx1">
                    <a:lumMod val="50000"/>
                    <a:lumOff val="50000"/>
                  </a:schemeClr>
                </a:solidFill>
              </a:rPr>
              <a:t>Neighborhood and coordinate data for all four cities were gathered from various online sources and the. Foursquare API was used to produce the venue data for each neighborhood.</a:t>
            </a:r>
          </a:p>
        </p:txBody>
      </p:sp>
      <p:graphicFrame>
        <p:nvGraphicFramePr>
          <p:cNvPr id="9" name="Table 8">
            <a:extLst>
              <a:ext uri="{FF2B5EF4-FFF2-40B4-BE49-F238E27FC236}">
                <a16:creationId xmlns:a16="http://schemas.microsoft.com/office/drawing/2014/main" id="{5B40FBA2-F196-7246-B039-C6097050168A}"/>
              </a:ext>
            </a:extLst>
          </p:cNvPr>
          <p:cNvGraphicFramePr>
            <a:graphicFrameLocks noGrp="1"/>
          </p:cNvGraphicFramePr>
          <p:nvPr>
            <p:extLst>
              <p:ext uri="{D42A27DB-BD31-4B8C-83A1-F6EECF244321}">
                <p14:modId xmlns:p14="http://schemas.microsoft.com/office/powerpoint/2010/main" val="1902171527"/>
              </p:ext>
            </p:extLst>
          </p:nvPr>
        </p:nvGraphicFramePr>
        <p:xfrm>
          <a:off x="1317036" y="2584254"/>
          <a:ext cx="9557928" cy="3336486"/>
        </p:xfrm>
        <a:graphic>
          <a:graphicData uri="http://schemas.openxmlformats.org/drawingml/2006/table">
            <a:tbl>
              <a:tblPr/>
              <a:tblGrid>
                <a:gridCol w="325369">
                  <a:extLst>
                    <a:ext uri="{9D8B030D-6E8A-4147-A177-3AD203B41FA5}">
                      <a16:colId xmlns:a16="http://schemas.microsoft.com/office/drawing/2014/main" val="1803815781"/>
                    </a:ext>
                  </a:extLst>
                </a:gridCol>
                <a:gridCol w="1195021">
                  <a:extLst>
                    <a:ext uri="{9D8B030D-6E8A-4147-A177-3AD203B41FA5}">
                      <a16:colId xmlns:a16="http://schemas.microsoft.com/office/drawing/2014/main" val="517868046"/>
                    </a:ext>
                  </a:extLst>
                </a:gridCol>
                <a:gridCol w="1088041">
                  <a:extLst>
                    <a:ext uri="{9D8B030D-6E8A-4147-A177-3AD203B41FA5}">
                      <a16:colId xmlns:a16="http://schemas.microsoft.com/office/drawing/2014/main" val="1485132240"/>
                    </a:ext>
                  </a:extLst>
                </a:gridCol>
                <a:gridCol w="1088041">
                  <a:extLst>
                    <a:ext uri="{9D8B030D-6E8A-4147-A177-3AD203B41FA5}">
                      <a16:colId xmlns:a16="http://schemas.microsoft.com/office/drawing/2014/main" val="3824520275"/>
                    </a:ext>
                  </a:extLst>
                </a:gridCol>
                <a:gridCol w="1088041">
                  <a:extLst>
                    <a:ext uri="{9D8B030D-6E8A-4147-A177-3AD203B41FA5}">
                      <a16:colId xmlns:a16="http://schemas.microsoft.com/office/drawing/2014/main" val="1115635074"/>
                    </a:ext>
                  </a:extLst>
                </a:gridCol>
                <a:gridCol w="1537249">
                  <a:extLst>
                    <a:ext uri="{9D8B030D-6E8A-4147-A177-3AD203B41FA5}">
                      <a16:colId xmlns:a16="http://schemas.microsoft.com/office/drawing/2014/main" val="494051933"/>
                    </a:ext>
                  </a:extLst>
                </a:gridCol>
                <a:gridCol w="1060084">
                  <a:extLst>
                    <a:ext uri="{9D8B030D-6E8A-4147-A177-3AD203B41FA5}">
                      <a16:colId xmlns:a16="http://schemas.microsoft.com/office/drawing/2014/main" val="2082979715"/>
                    </a:ext>
                  </a:extLst>
                </a:gridCol>
                <a:gridCol w="1181675">
                  <a:extLst>
                    <a:ext uri="{9D8B030D-6E8A-4147-A177-3AD203B41FA5}">
                      <a16:colId xmlns:a16="http://schemas.microsoft.com/office/drawing/2014/main" val="3004172776"/>
                    </a:ext>
                  </a:extLst>
                </a:gridCol>
                <a:gridCol w="994407">
                  <a:extLst>
                    <a:ext uri="{9D8B030D-6E8A-4147-A177-3AD203B41FA5}">
                      <a16:colId xmlns:a16="http://schemas.microsoft.com/office/drawing/2014/main" val="3906640945"/>
                    </a:ext>
                  </a:extLst>
                </a:gridCol>
              </a:tblGrid>
              <a:tr h="501846">
                <a:tc>
                  <a:txBody>
                    <a:bodyPr/>
                    <a:lstStyle/>
                    <a:p>
                      <a:endParaRPr lang="en-US" sz="1000"/>
                    </a:p>
                  </a:txBody>
                  <a:tcPr marL="49823" marR="49823" marT="24912" marB="24912"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000" b="1" dirty="0"/>
                        <a:t>Neighborhood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Neighborhood Latitude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Neighborhood Longitude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City</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Venue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Venue Latitude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Venue Longitude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t>Venue Category</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773144"/>
                  </a:ext>
                </a:extLst>
              </a:tr>
              <a:tr h="868680">
                <a:tc>
                  <a:txBody>
                    <a:bodyPr/>
                    <a:lstStyle/>
                    <a:p>
                      <a:r>
                        <a:rPr lang="en-US" sz="1000" b="1" dirty="0"/>
                        <a:t>0</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Grand Boulevard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41.816814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-87.606708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Chicago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Some Like It Black Creative Arts Bar</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41.818432</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-87.605251</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Juice Bar</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051417"/>
                  </a:ext>
                </a:extLst>
              </a:tr>
              <a:tr h="594360">
                <a:tc>
                  <a:txBody>
                    <a:bodyPr/>
                    <a:lstStyle/>
                    <a:p>
                      <a:r>
                        <a:rPr lang="en-US" sz="1000" b="1" dirty="0"/>
                        <a:t>1</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Grand Boulevard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41.816814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-87.606708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Chicago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Just Turkey Restaurant</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41.815248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-87.606212</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BBQ Joint</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315981"/>
                  </a:ext>
                </a:extLst>
              </a:tr>
              <a:tr h="457200">
                <a:tc>
                  <a:txBody>
                    <a:bodyPr/>
                    <a:lstStyle/>
                    <a:p>
                      <a:r>
                        <a:rPr lang="en-US" sz="1000" b="1" dirty="0"/>
                        <a:t>2</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Grand Boulevard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41.816814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-87.606708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Chicago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Norman's Bistro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41.816795</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-87.601809</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Restaurant</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6612"/>
                  </a:ext>
                </a:extLst>
              </a:tr>
              <a:tr h="457200">
                <a:tc>
                  <a:txBody>
                    <a:bodyPr/>
                    <a:lstStyle/>
                    <a:p>
                      <a:r>
                        <a:rPr lang="en-US" sz="1000" b="1" dirty="0"/>
                        <a:t>3</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Grand Boulevard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41.816814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-87.606708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Chicago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Honey 1 BBQ</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41.816910</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-87.607320</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BBQ Joint</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497843"/>
                  </a:ext>
                </a:extLst>
              </a:tr>
              <a:tr h="457200">
                <a:tc>
                  <a:txBody>
                    <a:bodyPr/>
                    <a:lstStyle/>
                    <a:p>
                      <a:r>
                        <a:rPr lang="en-US" sz="1000" b="1" dirty="0"/>
                        <a:t>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Grand Boulevard</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41.816814</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-87.606708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Chicago</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Family Dollar</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41.813800</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-87.606318</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Discount Store</a:t>
                      </a:r>
                    </a:p>
                  </a:txBody>
                  <a:tcPr marL="49823" marR="49823" marT="24912" marB="249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594552"/>
                  </a:ext>
                </a:extLst>
              </a:tr>
            </a:tbl>
          </a:graphicData>
        </a:graphic>
      </p:graphicFrame>
    </p:spTree>
    <p:extLst>
      <p:ext uri="{BB962C8B-B14F-4D97-AF65-F5344CB8AC3E}">
        <p14:creationId xmlns:p14="http://schemas.microsoft.com/office/powerpoint/2010/main" val="3342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910D7F6-F16F-0740-8176-C80034E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40" y="2386330"/>
            <a:ext cx="8574650" cy="40277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09D4268-BE2B-3A49-BFEC-4F8F0E5B3732}"/>
              </a:ext>
            </a:extLst>
          </p:cNvPr>
          <p:cNvSpPr txBox="1">
            <a:spLocks/>
          </p:cNvSpPr>
          <p:nvPr/>
        </p:nvSpPr>
        <p:spPr>
          <a:xfrm>
            <a:off x="240030" y="178555"/>
            <a:ext cx="9406890" cy="20248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lumMod val="50000"/>
                    <a:lumOff val="50000"/>
                  </a:schemeClr>
                </a:solidFill>
              </a:rPr>
              <a:t>Lots of Pizza Places, which is likely attributable to New York and Chicago as both cities claim fame for their pizza. Italian, Mexican and Chinese are common non-continental cuisines and bakeries and bars are common as well.</a:t>
            </a:r>
          </a:p>
        </p:txBody>
      </p:sp>
    </p:spTree>
    <p:extLst>
      <p:ext uri="{BB962C8B-B14F-4D97-AF65-F5344CB8AC3E}">
        <p14:creationId xmlns:p14="http://schemas.microsoft.com/office/powerpoint/2010/main" val="343516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69D9EF2-3097-A74E-98A6-EB720E288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25" y="0"/>
            <a:ext cx="8270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CC257A-3241-FD42-9CA6-AA0DE006C3A0}"/>
              </a:ext>
            </a:extLst>
          </p:cNvPr>
          <p:cNvSpPr txBox="1"/>
          <p:nvPr/>
        </p:nvSpPr>
        <p:spPr>
          <a:xfrm>
            <a:off x="491489" y="1417320"/>
            <a:ext cx="3429635" cy="3046988"/>
          </a:xfrm>
          <a:prstGeom prst="rect">
            <a:avLst/>
          </a:prstGeom>
          <a:noFill/>
        </p:spPr>
        <p:txBody>
          <a:bodyPr wrap="square" rtlCol="0">
            <a:spAutoFit/>
          </a:bodyPr>
          <a:lstStyle/>
          <a:p>
            <a:r>
              <a:rPr lang="en-US" sz="2400" dirty="0">
                <a:solidFill>
                  <a:schemeClr val="tx1">
                    <a:lumMod val="50000"/>
                    <a:lumOff val="50000"/>
                  </a:schemeClr>
                </a:solidFill>
              </a:rPr>
              <a:t>The top 10 venues do not seem to have much correlation to each other.</a:t>
            </a:r>
          </a:p>
          <a:p>
            <a:endParaRPr lang="en-US" sz="2400" dirty="0">
              <a:solidFill>
                <a:schemeClr val="tx1">
                  <a:lumMod val="50000"/>
                  <a:lumOff val="50000"/>
                </a:schemeClr>
              </a:solidFill>
            </a:endParaRPr>
          </a:p>
          <a:p>
            <a:r>
              <a:rPr lang="en-US" sz="2400" dirty="0">
                <a:solidFill>
                  <a:schemeClr val="tx1">
                    <a:lumMod val="50000"/>
                    <a:lumOff val="50000"/>
                  </a:schemeClr>
                </a:solidFill>
              </a:rPr>
              <a:t>In fact, Pizza Place and Park have the greatest correlation at -0.157.</a:t>
            </a:r>
          </a:p>
        </p:txBody>
      </p:sp>
    </p:spTree>
    <p:extLst>
      <p:ext uri="{BB962C8B-B14F-4D97-AF65-F5344CB8AC3E}">
        <p14:creationId xmlns:p14="http://schemas.microsoft.com/office/powerpoint/2010/main" val="78380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54755F-28D6-4144-9B70-E1A478040F87}"/>
              </a:ext>
            </a:extLst>
          </p:cNvPr>
          <p:cNvGraphicFramePr>
            <a:graphicFrameLocks noGrp="1"/>
          </p:cNvGraphicFramePr>
          <p:nvPr>
            <p:extLst>
              <p:ext uri="{D42A27DB-BD31-4B8C-83A1-F6EECF244321}">
                <p14:modId xmlns:p14="http://schemas.microsoft.com/office/powerpoint/2010/main" val="4239079309"/>
              </p:ext>
            </p:extLst>
          </p:nvPr>
        </p:nvGraphicFramePr>
        <p:xfrm>
          <a:off x="1530610" y="1760219"/>
          <a:ext cx="6688569" cy="3886201"/>
        </p:xfrm>
        <a:graphic>
          <a:graphicData uri="http://schemas.openxmlformats.org/drawingml/2006/table">
            <a:tbl>
              <a:tblPr/>
              <a:tblGrid>
                <a:gridCol w="2470899">
                  <a:extLst>
                    <a:ext uri="{9D8B030D-6E8A-4147-A177-3AD203B41FA5}">
                      <a16:colId xmlns:a16="http://schemas.microsoft.com/office/drawing/2014/main" val="2685245250"/>
                    </a:ext>
                  </a:extLst>
                </a:gridCol>
                <a:gridCol w="2800350">
                  <a:extLst>
                    <a:ext uri="{9D8B030D-6E8A-4147-A177-3AD203B41FA5}">
                      <a16:colId xmlns:a16="http://schemas.microsoft.com/office/drawing/2014/main" val="3546595277"/>
                    </a:ext>
                  </a:extLst>
                </a:gridCol>
                <a:gridCol w="1417320">
                  <a:extLst>
                    <a:ext uri="{9D8B030D-6E8A-4147-A177-3AD203B41FA5}">
                      <a16:colId xmlns:a16="http://schemas.microsoft.com/office/drawing/2014/main" val="1930727508"/>
                    </a:ext>
                  </a:extLst>
                </a:gridCol>
              </a:tblGrid>
              <a:tr h="353291">
                <a:tc>
                  <a:txBody>
                    <a:bodyPr/>
                    <a:lstStyle/>
                    <a:p>
                      <a:r>
                        <a:rPr lang="en-US" sz="1700" b="1" dirty="0"/>
                        <a:t>Top 10 Venues</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1" dirty="0"/>
                        <a:t>Dependent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b="1" dirty="0"/>
                        <a:t>Correlation</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28172"/>
                  </a:ext>
                </a:extLst>
              </a:tr>
              <a:tr h="353291">
                <a:tc>
                  <a:txBody>
                    <a:bodyPr/>
                    <a:lstStyle/>
                    <a:p>
                      <a:r>
                        <a:rPr lang="en-US" sz="1700" dirty="0"/>
                        <a:t>Sandwich Place</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ATM</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0.398361</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5413938"/>
                  </a:ext>
                </a:extLst>
              </a:tr>
              <a:tr h="353291">
                <a:tc>
                  <a:txBody>
                    <a:bodyPr/>
                    <a:lstStyle/>
                    <a:p>
                      <a:r>
                        <a:rPr lang="en-US" sz="1700" dirty="0"/>
                        <a:t>Chinese Restaurant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Dim Sum Restaurant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0.317655</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6967531"/>
                  </a:ext>
                </a:extLst>
              </a:tr>
              <a:tr h="353291">
                <a:tc>
                  <a:txBody>
                    <a:bodyPr/>
                    <a:lstStyle/>
                    <a:p>
                      <a:r>
                        <a:rPr lang="en-US" sz="1700" dirty="0"/>
                        <a:t>Bar</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Drugstore</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0.315890</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619874"/>
                  </a:ext>
                </a:extLst>
              </a:tr>
              <a:tr h="353291">
                <a:tc>
                  <a:txBody>
                    <a:bodyPr/>
                    <a:lstStyle/>
                    <a:p>
                      <a:r>
                        <a:rPr lang="en-US" sz="1700"/>
                        <a:t>Café</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College Stadium</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0.266386</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967125"/>
                  </a:ext>
                </a:extLst>
              </a:tr>
              <a:tr h="353291">
                <a:tc>
                  <a:txBody>
                    <a:bodyPr/>
                    <a:lstStyle/>
                    <a:p>
                      <a:r>
                        <a:rPr lang="en-US" sz="1700"/>
                        <a:t>Coffee Shop</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College Auditorium</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0.253476</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1355077"/>
                  </a:ext>
                </a:extLst>
              </a:tr>
              <a:tr h="353291">
                <a:tc>
                  <a:txBody>
                    <a:bodyPr/>
                    <a:lstStyle/>
                    <a:p>
                      <a:r>
                        <a:rPr lang="en-US" sz="1700"/>
                        <a:t>Italian Restaurant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Spa</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0.225283</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037868"/>
                  </a:ext>
                </a:extLst>
              </a:tr>
              <a:tr h="353291">
                <a:tc>
                  <a:txBody>
                    <a:bodyPr/>
                    <a:lstStyle/>
                    <a:p>
                      <a:r>
                        <a:rPr lang="en-US" sz="1700" dirty="0"/>
                        <a:t>Pizza Place</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Empanada Restaurant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0.200907</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098407"/>
                  </a:ext>
                </a:extLst>
              </a:tr>
              <a:tr h="353291">
                <a:tc>
                  <a:txBody>
                    <a:bodyPr/>
                    <a:lstStyle/>
                    <a:p>
                      <a:r>
                        <a:rPr lang="en-US" sz="1700"/>
                        <a:t>Mexican Restaurant</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Strip Club</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0.170390</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820567"/>
                  </a:ext>
                </a:extLst>
              </a:tr>
              <a:tr h="353291">
                <a:tc>
                  <a:txBody>
                    <a:bodyPr/>
                    <a:lstStyle/>
                    <a:p>
                      <a:r>
                        <a:rPr lang="en-US" sz="1700"/>
                        <a:t>Bakery</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Dance Studio</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0.135972</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195275"/>
                  </a:ext>
                </a:extLst>
              </a:tr>
              <a:tr h="353291">
                <a:tc>
                  <a:txBody>
                    <a:bodyPr/>
                    <a:lstStyle/>
                    <a:p>
                      <a:r>
                        <a:rPr lang="en-US" sz="1700"/>
                        <a:t>Park</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Pizza Place</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-0.156821</a:t>
                      </a:r>
                    </a:p>
                  </a:txBody>
                  <a:tcPr marL="88323" marR="88323" marT="44161" marB="441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715102"/>
                  </a:ext>
                </a:extLst>
              </a:tr>
            </a:tbl>
          </a:graphicData>
        </a:graphic>
      </p:graphicFrame>
      <p:sp>
        <p:nvSpPr>
          <p:cNvPr id="3" name="TextBox 2">
            <a:extLst>
              <a:ext uri="{FF2B5EF4-FFF2-40B4-BE49-F238E27FC236}">
                <a16:creationId xmlns:a16="http://schemas.microsoft.com/office/drawing/2014/main" id="{C109FCD1-389E-2E46-874C-5B909AA7BF36}"/>
              </a:ext>
            </a:extLst>
          </p:cNvPr>
          <p:cNvSpPr txBox="1"/>
          <p:nvPr/>
        </p:nvSpPr>
        <p:spPr>
          <a:xfrm>
            <a:off x="274823" y="143173"/>
            <a:ext cx="9200141" cy="954107"/>
          </a:xfrm>
          <a:prstGeom prst="rect">
            <a:avLst/>
          </a:prstGeom>
          <a:noFill/>
        </p:spPr>
        <p:txBody>
          <a:bodyPr wrap="square" rtlCol="0">
            <a:spAutoFit/>
          </a:bodyPr>
          <a:lstStyle/>
          <a:p>
            <a:r>
              <a:rPr lang="en-US" sz="2800" dirty="0">
                <a:solidFill>
                  <a:schemeClr val="tx1">
                    <a:lumMod val="50000"/>
                    <a:lumOff val="50000"/>
                  </a:schemeClr>
                </a:solidFill>
              </a:rPr>
              <a:t>Top 10 venue categories and their dependent with the highest correlation:</a:t>
            </a:r>
          </a:p>
        </p:txBody>
      </p:sp>
    </p:spTree>
    <p:extLst>
      <p:ext uri="{BB962C8B-B14F-4D97-AF65-F5344CB8AC3E}">
        <p14:creationId xmlns:p14="http://schemas.microsoft.com/office/powerpoint/2010/main" val="7406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89EA26D-6C6A-D147-86CC-CAA6BFE68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87" y="774680"/>
            <a:ext cx="10144443" cy="57617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75D260-9AB9-1349-AA6F-593C9B2EE1C5}"/>
              </a:ext>
            </a:extLst>
          </p:cNvPr>
          <p:cNvSpPr txBox="1"/>
          <p:nvPr/>
        </p:nvSpPr>
        <p:spPr>
          <a:xfrm>
            <a:off x="1023778" y="251460"/>
            <a:ext cx="4993931" cy="523220"/>
          </a:xfrm>
          <a:prstGeom prst="rect">
            <a:avLst/>
          </a:prstGeom>
          <a:noFill/>
        </p:spPr>
        <p:txBody>
          <a:bodyPr wrap="none" rtlCol="0">
            <a:spAutoFit/>
          </a:bodyPr>
          <a:lstStyle/>
          <a:p>
            <a:r>
              <a:rPr lang="en-US" sz="2800" dirty="0">
                <a:solidFill>
                  <a:schemeClr val="accent1"/>
                </a:solidFill>
              </a:rPr>
              <a:t>Top Venue Categories Per City</a:t>
            </a:r>
          </a:p>
        </p:txBody>
      </p:sp>
    </p:spTree>
    <p:extLst>
      <p:ext uri="{BB962C8B-B14F-4D97-AF65-F5344CB8AC3E}">
        <p14:creationId xmlns:p14="http://schemas.microsoft.com/office/powerpoint/2010/main" val="282703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B92F4E3-6439-3140-8F09-D4AAC8782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 y="900410"/>
            <a:ext cx="10934700" cy="56752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15A5E4-7F96-5B4A-B81F-0E5EC7C0987C}"/>
              </a:ext>
            </a:extLst>
          </p:cNvPr>
          <p:cNvSpPr txBox="1"/>
          <p:nvPr/>
        </p:nvSpPr>
        <p:spPr>
          <a:xfrm>
            <a:off x="937260" y="377190"/>
            <a:ext cx="5182444" cy="523220"/>
          </a:xfrm>
          <a:prstGeom prst="rect">
            <a:avLst/>
          </a:prstGeom>
          <a:noFill/>
        </p:spPr>
        <p:txBody>
          <a:bodyPr wrap="none" rtlCol="0">
            <a:spAutoFit/>
          </a:bodyPr>
          <a:lstStyle/>
          <a:p>
            <a:r>
              <a:rPr lang="en-US" sz="2800" dirty="0">
                <a:solidFill>
                  <a:schemeClr val="accent1"/>
                </a:solidFill>
              </a:rPr>
              <a:t>Top Neighborhood Venue Totals</a:t>
            </a:r>
          </a:p>
        </p:txBody>
      </p:sp>
    </p:spTree>
    <p:extLst>
      <p:ext uri="{BB962C8B-B14F-4D97-AF65-F5344CB8AC3E}">
        <p14:creationId xmlns:p14="http://schemas.microsoft.com/office/powerpoint/2010/main" val="62013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E53F9-0C1E-0640-8C0E-0C4DA38F1767}"/>
              </a:ext>
            </a:extLst>
          </p:cNvPr>
          <p:cNvSpPr txBox="1"/>
          <p:nvPr/>
        </p:nvSpPr>
        <p:spPr>
          <a:xfrm>
            <a:off x="1165860" y="1980158"/>
            <a:ext cx="8149590" cy="3416320"/>
          </a:xfrm>
          <a:prstGeom prst="rect">
            <a:avLst/>
          </a:prstGeom>
          <a:noFill/>
        </p:spPr>
        <p:txBody>
          <a:bodyPr wrap="square" rtlCol="0">
            <a:spAutoFit/>
          </a:bodyPr>
          <a:lstStyle/>
          <a:p>
            <a:r>
              <a:rPr lang="en-US" sz="2400" dirty="0">
                <a:solidFill>
                  <a:schemeClr val="tx1">
                    <a:lumMod val="50000"/>
                    <a:lumOff val="50000"/>
                  </a:schemeClr>
                </a:solidFill>
              </a:rPr>
              <a:t>Under sampled neighborhood venue data from each US city and paired it with a similar data from Toronto, then used k-Means to produce two clusters. The more separated the two cities are (i.e. Toronto in one cluster and the US city in the other) than the cities are not very alike. </a:t>
            </a:r>
          </a:p>
          <a:p>
            <a:endParaRPr lang="en-US" sz="2400" dirty="0">
              <a:solidFill>
                <a:schemeClr val="tx1">
                  <a:lumMod val="50000"/>
                  <a:lumOff val="50000"/>
                </a:schemeClr>
              </a:solidFill>
            </a:endParaRPr>
          </a:p>
          <a:p>
            <a:r>
              <a:rPr lang="en-US" sz="2400" dirty="0">
                <a:solidFill>
                  <a:schemeClr val="tx1">
                    <a:lumMod val="50000"/>
                    <a:lumOff val="50000"/>
                  </a:schemeClr>
                </a:solidFill>
              </a:rPr>
              <a:t>Sampled and fitted the model 200 times and recorded the percentages of both cities in the clusters.</a:t>
            </a:r>
          </a:p>
        </p:txBody>
      </p:sp>
      <p:sp>
        <p:nvSpPr>
          <p:cNvPr id="4" name="Title 3">
            <a:extLst>
              <a:ext uri="{FF2B5EF4-FFF2-40B4-BE49-F238E27FC236}">
                <a16:creationId xmlns:a16="http://schemas.microsoft.com/office/drawing/2014/main" id="{B69940F4-0A09-AD44-B341-CEA574179D42}"/>
              </a:ext>
            </a:extLst>
          </p:cNvPr>
          <p:cNvSpPr>
            <a:spLocks noGrp="1"/>
          </p:cNvSpPr>
          <p:nvPr>
            <p:ph type="title"/>
          </p:nvPr>
        </p:nvSpPr>
        <p:spPr>
          <a:xfrm>
            <a:off x="1165860" y="715550"/>
            <a:ext cx="8911687" cy="727398"/>
          </a:xfrm>
        </p:spPr>
        <p:txBody>
          <a:bodyPr/>
          <a:lstStyle/>
          <a:p>
            <a:r>
              <a:rPr lang="en-US" dirty="0"/>
              <a:t>Clustering</a:t>
            </a:r>
          </a:p>
        </p:txBody>
      </p:sp>
    </p:spTree>
    <p:extLst>
      <p:ext uri="{BB962C8B-B14F-4D97-AF65-F5344CB8AC3E}">
        <p14:creationId xmlns:p14="http://schemas.microsoft.com/office/powerpoint/2010/main" val="15239086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{4F6B0780-4054-9F4A-A546-2746FACAA96D}tf10001060</Template>
  <TotalTime>51</TotalTime>
  <Words>761</Words>
  <Application>Microsoft Macintosh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Andale Mono</vt:lpstr>
      <vt:lpstr>Arial</vt:lpstr>
      <vt:lpstr>Trebuchet MS</vt:lpstr>
      <vt:lpstr>Wingdings 3</vt:lpstr>
      <vt:lpstr>Facet</vt:lpstr>
      <vt:lpstr>The Battle of Neighborhoods</vt:lpstr>
      <vt:lpstr>The focus is to use Foursquare data for Toronto, Canada and compare it to that of three US cities: Chicago, Los Angeles and New York, and determine which US city Toronto is most like. </vt:lpstr>
      <vt:lpstr>Neighborhood and coordinate data for all four cities were gathered from various online sources and the. Foursquare API was used to produce the venue data for each neighborhood.</vt:lpstr>
      <vt:lpstr>PowerPoint Presentation</vt:lpstr>
      <vt:lpstr>PowerPoint Presentation</vt:lpstr>
      <vt:lpstr>PowerPoint Presentation</vt:lpstr>
      <vt:lpstr>PowerPoint Presentation</vt:lpstr>
      <vt:lpstr>PowerPoint Presentation</vt:lpstr>
      <vt:lpstr>Clustering</vt:lpstr>
      <vt:lpstr>PowerPoint Presentation</vt:lpstr>
      <vt:lpstr>PowerPoint Presentation</vt:lpstr>
      <vt:lpstr>Classification</vt:lpstr>
      <vt:lpstr>PowerPoint Presentation</vt:lpstr>
      <vt:lpstr>Summary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JAMES WALSH</dc:creator>
  <cp:lastModifiedBy>JAMES WALSH</cp:lastModifiedBy>
  <cp:revision>7</cp:revision>
  <dcterms:created xsi:type="dcterms:W3CDTF">2020-02-18T20:49:05Z</dcterms:created>
  <dcterms:modified xsi:type="dcterms:W3CDTF">2020-02-18T21:40:17Z</dcterms:modified>
</cp:coreProperties>
</file>