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LSH" initials="JW" lastIdx="1" clrIdx="0">
    <p:extLst>
      <p:ext uri="{19B8F6BF-5375-455C-9EA6-DF929625EA0E}">
        <p15:presenceInfo xmlns:p15="http://schemas.microsoft.com/office/powerpoint/2012/main" userId="JAMES WAL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58293-1D33-8146-8B70-E7DFB153BC89}" type="datetimeFigureOut">
              <a:rPr lang="en-US" smtClean="0"/>
              <a:t>12/18/19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7546-B391-BD4A-9A46-A6EA3473C5F1}" type="slidenum">
              <a:rPr lang="en-US" smtClean="0"/>
              <a:t>‹#›</a:t>
            </a:fld>
            <a:endParaRPr lang="en-US"/>
          </a:p>
        </p:txBody>
      </p:sp>
    </p:spTree>
    <p:extLst>
      <p:ext uri="{BB962C8B-B14F-4D97-AF65-F5344CB8AC3E}">
        <p14:creationId xmlns:p14="http://schemas.microsoft.com/office/powerpoint/2010/main" val="44509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697546-B391-BD4A-9A46-A6EA3473C5F1}" type="slidenum">
              <a:rPr lang="en-US" smtClean="0"/>
              <a:t>12</a:t>
            </a:fld>
            <a:endParaRPr lang="en-US"/>
          </a:p>
        </p:txBody>
      </p:sp>
    </p:spTree>
    <p:extLst>
      <p:ext uri="{BB962C8B-B14F-4D97-AF65-F5344CB8AC3E}">
        <p14:creationId xmlns:p14="http://schemas.microsoft.com/office/powerpoint/2010/main" val="35627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367C455-8E40-0249-AA4C-D7885DB2CD5C}" type="datetimeFigureOut">
              <a:rPr lang="en-US" smtClean="0"/>
              <a:t>12/18/19</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76D69D89-202A-8B42-A066-FFED0C09E0B4}" type="slidenum">
              <a:rPr lang="en-US" smtClean="0"/>
              <a:t>‹#›</a:t>
            </a:fld>
            <a:endParaRPr lang="en-US"/>
          </a:p>
        </p:txBody>
      </p:sp>
    </p:spTree>
    <p:extLst>
      <p:ext uri="{BB962C8B-B14F-4D97-AF65-F5344CB8AC3E}">
        <p14:creationId xmlns:p14="http://schemas.microsoft.com/office/powerpoint/2010/main" val="22813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7C455-8E40-0249-AA4C-D7885DB2CD5C}" type="datetimeFigureOut">
              <a:rPr lang="en-US" smtClean="0"/>
              <a:t>12/18/19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228620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67C455-8E40-0249-AA4C-D7885DB2CD5C}" type="datetimeFigureOut">
              <a:rPr lang="en-US" smtClean="0"/>
              <a:t>12/18/19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1719046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67C455-8E40-0249-AA4C-D7885DB2CD5C}" type="datetimeFigureOut">
              <a:rPr lang="en-US" smtClean="0"/>
              <a:t>12/18/19</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3028359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7C455-8E40-0249-AA4C-D7885DB2CD5C}" type="datetimeFigureOut">
              <a:rPr lang="en-US" smtClean="0"/>
              <a:t>12/18/19</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3521632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67C455-8E40-0249-AA4C-D7885DB2CD5C}" type="datetimeFigureOut">
              <a:rPr lang="en-US" smtClean="0"/>
              <a:t>12/18/19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3190047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67C455-8E40-0249-AA4C-D7885DB2CD5C}" type="datetimeFigureOut">
              <a:rPr lang="en-US" smtClean="0"/>
              <a:t>12/18/19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1223164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7C455-8E40-0249-AA4C-D7885DB2CD5C}" type="datetimeFigureOut">
              <a:rPr lang="en-US" smtClean="0"/>
              <a:t>12/18/19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2388824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7C455-8E40-0249-AA4C-D7885DB2CD5C}" type="datetimeFigureOut">
              <a:rPr lang="en-US" smtClean="0"/>
              <a:t>12/18/19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56721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7C455-8E40-0249-AA4C-D7885DB2CD5C}" type="datetimeFigureOut">
              <a:rPr lang="en-US" smtClean="0"/>
              <a:t>12/18/19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235438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7C455-8E40-0249-AA4C-D7885DB2CD5C}" type="datetimeFigureOut">
              <a:rPr lang="en-US" smtClean="0"/>
              <a:t>12/18/19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343769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7C455-8E40-0249-AA4C-D7885DB2CD5C}" type="datetimeFigureOut">
              <a:rPr lang="en-US" smtClean="0"/>
              <a:t>12/18/19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242917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7C455-8E40-0249-AA4C-D7885DB2CD5C}" type="datetimeFigureOut">
              <a:rPr lang="en-US" smtClean="0"/>
              <a:t>12/18/19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394482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7C455-8E40-0249-AA4C-D7885DB2CD5C}" type="datetimeFigureOut">
              <a:rPr lang="en-US" smtClean="0"/>
              <a:t>12/18/19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406854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7C455-8E40-0249-AA4C-D7885DB2CD5C}" type="datetimeFigureOut">
              <a:rPr lang="en-US" smtClean="0"/>
              <a:t>12/18/19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428983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7C455-8E40-0249-AA4C-D7885DB2CD5C}" type="datetimeFigureOut">
              <a:rPr lang="en-US" smtClean="0"/>
              <a:t>12/18/19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32659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7C455-8E40-0249-AA4C-D7885DB2CD5C}" type="datetimeFigureOut">
              <a:rPr lang="en-US" smtClean="0"/>
              <a:t>12/18/19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D69D89-202A-8B42-A066-FFED0C09E0B4}" type="slidenum">
              <a:rPr lang="en-US" smtClean="0"/>
              <a:t>‹#›</a:t>
            </a:fld>
            <a:endParaRPr lang="en-US"/>
          </a:p>
        </p:txBody>
      </p:sp>
    </p:spTree>
    <p:extLst>
      <p:ext uri="{BB962C8B-B14F-4D97-AF65-F5344CB8AC3E}">
        <p14:creationId xmlns:p14="http://schemas.microsoft.com/office/powerpoint/2010/main" val="114974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367C455-8E40-0249-AA4C-D7885DB2CD5C}" type="datetimeFigureOut">
              <a:rPr lang="en-US" smtClean="0"/>
              <a:t>12/18/19</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76D69D89-202A-8B42-A066-FFED0C09E0B4}" type="slidenum">
              <a:rPr lang="en-US" smtClean="0"/>
              <a:t>‹#›</a:t>
            </a:fld>
            <a:endParaRPr lang="en-US"/>
          </a:p>
        </p:txBody>
      </p:sp>
    </p:spTree>
    <p:extLst>
      <p:ext uri="{BB962C8B-B14F-4D97-AF65-F5344CB8AC3E}">
        <p14:creationId xmlns:p14="http://schemas.microsoft.com/office/powerpoint/2010/main" val="27764581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yrics.fandom.com/wiki/LyricWiki" TargetMode="External"/><Relationship Id="rId2" Type="http://schemas.openxmlformats.org/officeDocument/2006/relationships/hyperlink" Target="https://developer.musixmatch.com/"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A59E-1F96-4443-B797-F8B29BBBBB1D}"/>
              </a:ext>
            </a:extLst>
          </p:cNvPr>
          <p:cNvSpPr>
            <a:spLocks noGrp="1"/>
          </p:cNvSpPr>
          <p:nvPr>
            <p:ph type="ctrTitle"/>
          </p:nvPr>
        </p:nvSpPr>
        <p:spPr/>
        <p:txBody>
          <a:bodyPr/>
          <a:lstStyle/>
          <a:p>
            <a:r>
              <a:rPr lang="en-US" dirty="0"/>
              <a:t>Record Labels</a:t>
            </a:r>
          </a:p>
        </p:txBody>
      </p:sp>
      <p:sp>
        <p:nvSpPr>
          <p:cNvPr id="3" name="Subtitle 2">
            <a:extLst>
              <a:ext uri="{FF2B5EF4-FFF2-40B4-BE49-F238E27FC236}">
                <a16:creationId xmlns:a16="http://schemas.microsoft.com/office/drawing/2014/main" id="{C694B11F-06C4-A64C-84EC-AC75446BB1CD}"/>
              </a:ext>
            </a:extLst>
          </p:cNvPr>
          <p:cNvSpPr>
            <a:spLocks noGrp="1"/>
          </p:cNvSpPr>
          <p:nvPr>
            <p:ph type="subTitle" idx="1"/>
          </p:nvPr>
        </p:nvSpPr>
        <p:spPr/>
        <p:txBody>
          <a:bodyPr/>
          <a:lstStyle/>
          <a:p>
            <a:r>
              <a:rPr lang="en-US" dirty="0"/>
              <a:t>Classifying musical genres using song lyrics</a:t>
            </a:r>
          </a:p>
        </p:txBody>
      </p:sp>
    </p:spTree>
    <p:extLst>
      <p:ext uri="{BB962C8B-B14F-4D97-AF65-F5344CB8AC3E}">
        <p14:creationId xmlns:p14="http://schemas.microsoft.com/office/powerpoint/2010/main" val="360986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6923-0346-3F4E-B973-99464AFC0F24}"/>
              </a:ext>
            </a:extLst>
          </p:cNvPr>
          <p:cNvSpPr>
            <a:spLocks noGrp="1"/>
          </p:cNvSpPr>
          <p:nvPr>
            <p:ph type="title"/>
          </p:nvPr>
        </p:nvSpPr>
        <p:spPr/>
        <p:txBody>
          <a:bodyPr/>
          <a:lstStyle/>
          <a:p>
            <a:r>
              <a:rPr lang="en-US" sz="3200" dirty="0"/>
              <a:t>What are the most common tokens that are unique to each genre?</a:t>
            </a:r>
          </a:p>
        </p:txBody>
      </p:sp>
      <p:pic>
        <p:nvPicPr>
          <p:cNvPr id="4098" name="Picture 2">
            <a:extLst>
              <a:ext uri="{FF2B5EF4-FFF2-40B4-BE49-F238E27FC236}">
                <a16:creationId xmlns:a16="http://schemas.microsoft.com/office/drawing/2014/main" id="{2A69AAD9-FE12-C240-8BF4-DE691919F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51" y="2508422"/>
            <a:ext cx="7182403" cy="400358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48BB4B0-B0A1-7741-A611-659EBE0636DB}"/>
              </a:ext>
            </a:extLst>
          </p:cNvPr>
          <p:cNvSpPr>
            <a:spLocks noGrp="1"/>
          </p:cNvSpPr>
          <p:nvPr>
            <p:ph idx="1"/>
          </p:nvPr>
        </p:nvSpPr>
        <p:spPr>
          <a:xfrm>
            <a:off x="7488195" y="2822261"/>
            <a:ext cx="4466754" cy="3375910"/>
          </a:xfrm>
        </p:spPr>
        <p:txBody>
          <a:bodyPr/>
          <a:lstStyle/>
          <a:p>
            <a:r>
              <a:rPr lang="en-US" dirty="0"/>
              <a:t>Counted the 50 most common tokens in each genre, then returned those that were unique to one genre.</a:t>
            </a:r>
          </a:p>
          <a:p>
            <a:r>
              <a:rPr lang="en-US" dirty="0"/>
              <a:t>Overall,  the tokens in the table summarize the themes of each genre well.</a:t>
            </a:r>
          </a:p>
          <a:p>
            <a:r>
              <a:rPr lang="en-US" dirty="0"/>
              <a:t>Added frequency of these specific tokens as a feature to the data set to be used in modeling.</a:t>
            </a:r>
          </a:p>
        </p:txBody>
      </p:sp>
    </p:spTree>
    <p:extLst>
      <p:ext uri="{BB962C8B-B14F-4D97-AF65-F5344CB8AC3E}">
        <p14:creationId xmlns:p14="http://schemas.microsoft.com/office/powerpoint/2010/main" val="413373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8A31-20BF-5C4A-8A45-BE91D17B8FA8}"/>
              </a:ext>
            </a:extLst>
          </p:cNvPr>
          <p:cNvSpPr>
            <a:spLocks noGrp="1"/>
          </p:cNvSpPr>
          <p:nvPr>
            <p:ph type="title"/>
          </p:nvPr>
        </p:nvSpPr>
        <p:spPr>
          <a:xfrm>
            <a:off x="1154953" y="973668"/>
            <a:ext cx="9335933" cy="706964"/>
          </a:xfrm>
        </p:spPr>
        <p:txBody>
          <a:bodyPr/>
          <a:lstStyle/>
          <a:p>
            <a:r>
              <a:rPr lang="en-US" sz="3200" dirty="0"/>
              <a:t>Other features added to data set for each song:</a:t>
            </a:r>
          </a:p>
        </p:txBody>
      </p:sp>
      <p:sp>
        <p:nvSpPr>
          <p:cNvPr id="3" name="Content Placeholder 2">
            <a:extLst>
              <a:ext uri="{FF2B5EF4-FFF2-40B4-BE49-F238E27FC236}">
                <a16:creationId xmlns:a16="http://schemas.microsoft.com/office/drawing/2014/main" id="{8079884C-5D69-E44A-965E-EE6DE11DE326}"/>
              </a:ext>
            </a:extLst>
          </p:cNvPr>
          <p:cNvSpPr>
            <a:spLocks noGrp="1"/>
          </p:cNvSpPr>
          <p:nvPr>
            <p:ph idx="1"/>
          </p:nvPr>
        </p:nvSpPr>
        <p:spPr>
          <a:xfrm>
            <a:off x="1154953" y="2381534"/>
            <a:ext cx="4195521" cy="2029827"/>
          </a:xfrm>
        </p:spPr>
        <p:txBody>
          <a:bodyPr numCol="1">
            <a:normAutofit/>
          </a:bodyPr>
          <a:lstStyle/>
          <a:p>
            <a:r>
              <a:rPr lang="en-US" dirty="0"/>
              <a:t>Pre-NLP</a:t>
            </a:r>
          </a:p>
          <a:p>
            <a:pPr lvl="1"/>
            <a:r>
              <a:rPr lang="en-US" sz="1800" dirty="0"/>
              <a:t>Count of characters in lyrics.</a:t>
            </a:r>
          </a:p>
          <a:p>
            <a:pPr lvl="1"/>
            <a:r>
              <a:rPr lang="en-US" sz="1800" dirty="0"/>
              <a:t>Count of tokens.</a:t>
            </a:r>
          </a:p>
          <a:p>
            <a:pPr lvl="1"/>
            <a:r>
              <a:rPr lang="en-US" sz="1800" dirty="0"/>
              <a:t>Mean characters per token.</a:t>
            </a:r>
          </a:p>
          <a:p>
            <a:pPr lvl="1"/>
            <a:r>
              <a:rPr lang="en-US" sz="1800" dirty="0"/>
              <a:t>Count of contractions.</a:t>
            </a:r>
          </a:p>
          <a:p>
            <a:pPr lvl="1"/>
            <a:endParaRPr lang="en-US" sz="1800" dirty="0"/>
          </a:p>
          <a:p>
            <a:pPr lvl="1"/>
            <a:endParaRPr lang="en-US" sz="1800" dirty="0"/>
          </a:p>
          <a:p>
            <a:pPr lvl="1"/>
            <a:endParaRPr lang="en-US" sz="1800" dirty="0"/>
          </a:p>
          <a:p>
            <a:pPr marL="457200" lvl="1" indent="0">
              <a:buNone/>
            </a:pPr>
            <a:endParaRPr lang="en-US" sz="1800" dirty="0"/>
          </a:p>
        </p:txBody>
      </p:sp>
      <p:sp>
        <p:nvSpPr>
          <p:cNvPr id="4" name="Content Placeholder 2">
            <a:extLst>
              <a:ext uri="{FF2B5EF4-FFF2-40B4-BE49-F238E27FC236}">
                <a16:creationId xmlns:a16="http://schemas.microsoft.com/office/drawing/2014/main" id="{B10240D0-5EB8-A940-851A-FF5191E1E023}"/>
              </a:ext>
            </a:extLst>
          </p:cNvPr>
          <p:cNvSpPr txBox="1">
            <a:spLocks/>
          </p:cNvSpPr>
          <p:nvPr/>
        </p:nvSpPr>
        <p:spPr>
          <a:xfrm>
            <a:off x="6236045" y="2381534"/>
            <a:ext cx="4712041" cy="3416300"/>
          </a:xfrm>
          <a:prstGeom prst="rect">
            <a:avLst/>
          </a:prstGeom>
        </p:spPr>
        <p:txBody>
          <a:bodyPr vert="horz" lIns="91440" tIns="45720" rIns="91440" bIns="45720" numCol="1"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Post-NLP</a:t>
            </a:r>
          </a:p>
          <a:p>
            <a:pPr lvl="1"/>
            <a:r>
              <a:rPr lang="en-US" sz="1800" dirty="0"/>
              <a:t>Count of tokens.</a:t>
            </a:r>
          </a:p>
          <a:p>
            <a:pPr lvl="1"/>
            <a:r>
              <a:rPr lang="en-US" sz="1800" dirty="0"/>
              <a:t>Mean characters per token.</a:t>
            </a:r>
          </a:p>
          <a:p>
            <a:pPr lvl="1"/>
            <a:r>
              <a:rPr lang="en-US" sz="1800" dirty="0"/>
              <a:t>Count of non-duplicate tokens</a:t>
            </a:r>
          </a:p>
          <a:p>
            <a:pPr lvl="1"/>
            <a:r>
              <a:rPr lang="en-US" sz="1800" dirty="0"/>
              <a:t>Count of spelling edits made.</a:t>
            </a:r>
          </a:p>
          <a:p>
            <a:pPr lvl="1"/>
            <a:r>
              <a:rPr lang="en-US" sz="1800" dirty="0"/>
              <a:t>Count of tokens lemmatized.</a:t>
            </a:r>
          </a:p>
          <a:p>
            <a:pPr lvl="1"/>
            <a:r>
              <a:rPr lang="en-US" sz="1800" dirty="0"/>
              <a:t>Form of speech of each token (noun, verb, etc.)</a:t>
            </a:r>
          </a:p>
          <a:p>
            <a:pPr lvl="1"/>
            <a:r>
              <a:rPr lang="en-US" sz="1800" dirty="0"/>
              <a:t>Frequency of unique tokens (previous slide.)</a:t>
            </a:r>
          </a:p>
          <a:p>
            <a:pPr lvl="1"/>
            <a:endParaRPr lang="en-US" sz="1800" dirty="0"/>
          </a:p>
          <a:p>
            <a:pPr lvl="1"/>
            <a:endParaRPr lang="en-US" sz="1800" dirty="0"/>
          </a:p>
          <a:p>
            <a:pPr lvl="1"/>
            <a:endParaRPr lang="en-US" sz="1800" dirty="0"/>
          </a:p>
          <a:p>
            <a:pPr marL="457200" lvl="1" indent="0">
              <a:buFont typeface="Wingdings 3" charset="2"/>
              <a:buNone/>
            </a:pPr>
            <a:endParaRPr lang="en-US" sz="1800" dirty="0"/>
          </a:p>
        </p:txBody>
      </p:sp>
      <p:pic>
        <p:nvPicPr>
          <p:cNvPr id="10242" name="Picture 2" descr="Image result for computer music">
            <a:extLst>
              <a:ext uri="{FF2B5EF4-FFF2-40B4-BE49-F238E27FC236}">
                <a16:creationId xmlns:a16="http://schemas.microsoft.com/office/drawing/2014/main" id="{C98953B9-F121-D743-9C44-DB00BC966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835" y="4411361"/>
            <a:ext cx="3249559" cy="216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73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0"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1BB71DFF-B112-5A4D-8877-D40852016F43}"/>
              </a:ext>
            </a:extLst>
          </p:cNvPr>
          <p:cNvSpPr>
            <a:spLocks noGrp="1"/>
          </p:cNvSpPr>
          <p:nvPr>
            <p:ph type="title" idx="4294967295"/>
          </p:nvPr>
        </p:nvSpPr>
        <p:spPr>
          <a:xfrm>
            <a:off x="8365611" y="2210346"/>
            <a:ext cx="3161016" cy="3153753"/>
          </a:xfrm>
        </p:spPr>
        <p:txBody>
          <a:bodyPr vert="horz" lIns="91440" tIns="45720" rIns="91440" bIns="45720" rtlCol="0" anchor="b">
            <a:noAutofit/>
          </a:bodyPr>
          <a:lstStyle/>
          <a:p>
            <a:pPr>
              <a:lnSpc>
                <a:spcPct val="90000"/>
              </a:lnSpc>
            </a:pPr>
            <a:r>
              <a:rPr lang="en-US" sz="3200" b="0" i="0" kern="1200" dirty="0">
                <a:solidFill>
                  <a:schemeClr val="bg2"/>
                </a:solidFill>
                <a:latin typeface="+mj-lt"/>
                <a:ea typeface="+mj-ea"/>
                <a:cs typeface="+mj-cs"/>
              </a:rPr>
              <a:t>Naïve Bayes classifying.</a:t>
            </a:r>
            <a:br>
              <a:rPr lang="en-US" sz="3200" b="0" i="0" kern="1200" dirty="0">
                <a:solidFill>
                  <a:schemeClr val="bg2"/>
                </a:solidFill>
                <a:latin typeface="+mj-lt"/>
                <a:ea typeface="+mj-ea"/>
                <a:cs typeface="+mj-cs"/>
              </a:rPr>
            </a:br>
            <a:br>
              <a:rPr lang="en-US" sz="3200" b="0" i="0" kern="1200" dirty="0">
                <a:solidFill>
                  <a:schemeClr val="bg2"/>
                </a:solidFill>
                <a:latin typeface="+mj-lt"/>
                <a:ea typeface="+mj-ea"/>
                <a:cs typeface="+mj-cs"/>
              </a:rPr>
            </a:br>
            <a:r>
              <a:rPr lang="en-US" sz="3200" b="0" i="0" kern="1200" dirty="0">
                <a:solidFill>
                  <a:schemeClr val="bg2"/>
                </a:solidFill>
                <a:latin typeface="+mj-lt"/>
                <a:ea typeface="+mj-ea"/>
                <a:cs typeface="+mj-cs"/>
              </a:rPr>
              <a:t>Rap was the easiest to label with accuracy of 97%.  Rock was most difficult at 52%.</a:t>
            </a:r>
          </a:p>
        </p:txBody>
      </p:sp>
      <p:grpSp>
        <p:nvGrpSpPr>
          <p:cNvPr id="82" name="Group 81">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3" name="Rectangle 82">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5"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descr="A screenshot of a cell phone&#10;&#10;Description automatically generated">
            <a:extLst>
              <a:ext uri="{FF2B5EF4-FFF2-40B4-BE49-F238E27FC236}">
                <a16:creationId xmlns:a16="http://schemas.microsoft.com/office/drawing/2014/main" id="{AA0E739E-4958-9E4A-B6E9-7A4F41778A70}"/>
              </a:ext>
            </a:extLst>
          </p:cNvPr>
          <p:cNvPicPr>
            <a:picLocks noChangeAspect="1"/>
          </p:cNvPicPr>
          <p:nvPr/>
        </p:nvPicPr>
        <p:blipFill>
          <a:blip r:embed="rId4"/>
          <a:stretch>
            <a:fillRect/>
          </a:stretch>
        </p:blipFill>
        <p:spPr>
          <a:xfrm>
            <a:off x="1761391" y="0"/>
            <a:ext cx="4271804" cy="2126735"/>
          </a:xfrm>
          <a:prstGeom prst="rect">
            <a:avLst/>
          </a:prstGeom>
        </p:spPr>
      </p:pic>
      <p:pic>
        <p:nvPicPr>
          <p:cNvPr id="6146" name="Picture 2">
            <a:extLst>
              <a:ext uri="{FF2B5EF4-FFF2-40B4-BE49-F238E27FC236}">
                <a16:creationId xmlns:a16="http://schemas.microsoft.com/office/drawing/2014/main" id="{D0C1F35E-DF18-964F-AE7B-2043FDEF24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577" y="2135237"/>
            <a:ext cx="5826641" cy="4729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40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8FE6-8983-D142-8A8E-F9B4C9729B5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2018CBF-383D-DE48-94C9-23B99D8F8494}"/>
              </a:ext>
            </a:extLst>
          </p:cNvPr>
          <p:cNvSpPr>
            <a:spLocks noGrp="1"/>
          </p:cNvSpPr>
          <p:nvPr>
            <p:ph idx="1"/>
          </p:nvPr>
        </p:nvSpPr>
        <p:spPr>
          <a:xfrm>
            <a:off x="1154954" y="2603500"/>
            <a:ext cx="10077337" cy="3416300"/>
          </a:xfrm>
        </p:spPr>
        <p:txBody>
          <a:bodyPr>
            <a:normAutofit lnSpcReduction="10000"/>
          </a:bodyPr>
          <a:lstStyle/>
          <a:p>
            <a:r>
              <a:rPr lang="en-US" dirty="0"/>
              <a:t>Using Naïve Bayes, rap was the most accurately classified genre (97%), which is understandable given the volume of tokens per song and the relatively unique use of language. Country also has a unique lyrical syntax which would bolster the success of predictions there (89%). </a:t>
            </a:r>
          </a:p>
          <a:p>
            <a:r>
              <a:rPr lang="en-US" dirty="0"/>
              <a:t>Rock was difficult to label, which could illustrate that the genre is more generic in terms of content and construction. It may be more common for elements of rock to spill into country, pop and metal and vice versa than I expected and there are not enough unique elements to truly set it apart.</a:t>
            </a:r>
          </a:p>
          <a:p>
            <a:r>
              <a:rPr lang="en-US" dirty="0"/>
              <a:t>More data (songs / lyrics) would likely boost the performance of the model, but considering my focus was solely on lyrics with no consideration to track run time,  tempo and other features that may be helpful, I'd say the model works better than expected.</a:t>
            </a:r>
          </a:p>
        </p:txBody>
      </p:sp>
    </p:spTree>
    <p:extLst>
      <p:ext uri="{BB962C8B-B14F-4D97-AF65-F5344CB8AC3E}">
        <p14:creationId xmlns:p14="http://schemas.microsoft.com/office/powerpoint/2010/main" val="73816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05DA-C351-6A40-B773-728FBFA8C64F}"/>
              </a:ext>
            </a:extLst>
          </p:cNvPr>
          <p:cNvSpPr>
            <a:spLocks noGrp="1"/>
          </p:cNvSpPr>
          <p:nvPr>
            <p:ph type="title"/>
          </p:nvPr>
        </p:nvSpPr>
        <p:spPr/>
        <p:txBody>
          <a:bodyPr/>
          <a:lstStyle/>
          <a:p>
            <a:r>
              <a:rPr lang="en-US" sz="3200" dirty="0"/>
              <a:t>What defines music genres?</a:t>
            </a:r>
            <a:br>
              <a:rPr lang="en-US" sz="3200" dirty="0"/>
            </a:br>
            <a:r>
              <a:rPr lang="en-US" sz="3200" dirty="0"/>
              <a:t>Tempo? Key? Instruments?</a:t>
            </a:r>
          </a:p>
        </p:txBody>
      </p:sp>
      <p:pic>
        <p:nvPicPr>
          <p:cNvPr id="1026" name="Picture 2" descr="arguing couple shutterstock_214713742">
            <a:extLst>
              <a:ext uri="{FF2B5EF4-FFF2-40B4-BE49-F238E27FC236}">
                <a16:creationId xmlns:a16="http://schemas.microsoft.com/office/drawing/2014/main" id="{9843615D-86D1-8148-99EE-A108FF471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456" y="3867891"/>
            <a:ext cx="4483087" cy="2990109"/>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a:extLst>
              <a:ext uri="{FF2B5EF4-FFF2-40B4-BE49-F238E27FC236}">
                <a16:creationId xmlns:a16="http://schemas.microsoft.com/office/drawing/2014/main" id="{26B92332-B2A5-924A-BB28-488D11BFC5F5}"/>
              </a:ext>
            </a:extLst>
          </p:cNvPr>
          <p:cNvSpPr/>
          <p:nvPr/>
        </p:nvSpPr>
        <p:spPr>
          <a:xfrm>
            <a:off x="383059" y="2545492"/>
            <a:ext cx="2909613" cy="2075935"/>
          </a:xfrm>
          <a:prstGeom prst="wedgeRoundRectCallout">
            <a:avLst>
              <a:gd name="adj1" fmla="val 79143"/>
              <a:gd name="adj2" fmla="val 54563"/>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Rounded Rectangular Callout 7">
            <a:extLst>
              <a:ext uri="{FF2B5EF4-FFF2-40B4-BE49-F238E27FC236}">
                <a16:creationId xmlns:a16="http://schemas.microsoft.com/office/drawing/2014/main" id="{25B007B1-A769-754C-99A8-DD864080E3CD}"/>
              </a:ext>
            </a:extLst>
          </p:cNvPr>
          <p:cNvSpPr/>
          <p:nvPr/>
        </p:nvSpPr>
        <p:spPr>
          <a:xfrm>
            <a:off x="8899328" y="2545492"/>
            <a:ext cx="2909613" cy="2075935"/>
          </a:xfrm>
          <a:prstGeom prst="wedgeRoundRectCallout">
            <a:avLst>
              <a:gd name="adj1" fmla="val -78812"/>
              <a:gd name="adj2" fmla="val 46428"/>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1028" name="Picture 4" descr="Image result for music genres">
            <a:extLst>
              <a:ext uri="{FF2B5EF4-FFF2-40B4-BE49-F238E27FC236}">
                <a16:creationId xmlns:a16="http://schemas.microsoft.com/office/drawing/2014/main" id="{BC4FB1E9-4219-E341-8D0A-E29DE8D92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38" y="2625811"/>
            <a:ext cx="2446638" cy="18562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usic genres">
            <a:extLst>
              <a:ext uri="{FF2B5EF4-FFF2-40B4-BE49-F238E27FC236}">
                <a16:creationId xmlns:a16="http://schemas.microsoft.com/office/drawing/2014/main" id="{179CFA93-DAEC-3B4D-B693-06463DCE0B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729" y="2792627"/>
            <a:ext cx="2463433" cy="1532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19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3010-3D57-9045-830C-807C30AA3B05}"/>
              </a:ext>
            </a:extLst>
          </p:cNvPr>
          <p:cNvSpPr>
            <a:spLocks noGrp="1"/>
          </p:cNvSpPr>
          <p:nvPr>
            <p:ph type="title"/>
          </p:nvPr>
        </p:nvSpPr>
        <p:spPr/>
        <p:txBody>
          <a:bodyPr/>
          <a:lstStyle/>
          <a:p>
            <a:r>
              <a:rPr lang="en-US" sz="3200" dirty="0"/>
              <a:t>Do lyrics define genre?</a:t>
            </a:r>
          </a:p>
        </p:txBody>
      </p:sp>
      <p:sp>
        <p:nvSpPr>
          <p:cNvPr id="3" name="Content Placeholder 2">
            <a:extLst>
              <a:ext uri="{FF2B5EF4-FFF2-40B4-BE49-F238E27FC236}">
                <a16:creationId xmlns:a16="http://schemas.microsoft.com/office/drawing/2014/main" id="{620DDDEC-E856-104F-A800-5CE775CB99D3}"/>
              </a:ext>
            </a:extLst>
          </p:cNvPr>
          <p:cNvSpPr>
            <a:spLocks noGrp="1"/>
          </p:cNvSpPr>
          <p:nvPr>
            <p:ph idx="1"/>
          </p:nvPr>
        </p:nvSpPr>
        <p:spPr>
          <a:xfrm>
            <a:off x="591620" y="2603500"/>
            <a:ext cx="4941045" cy="3416300"/>
          </a:xfrm>
        </p:spPr>
        <p:txBody>
          <a:bodyPr>
            <a:noAutofit/>
          </a:bodyPr>
          <a:lstStyle/>
          <a:p>
            <a:r>
              <a:rPr lang="en-US" sz="2000" dirty="0"/>
              <a:t>Goals of the project:</a:t>
            </a:r>
          </a:p>
          <a:p>
            <a:pPr lvl="1"/>
            <a:r>
              <a:rPr lang="en-US" sz="2000" dirty="0"/>
              <a:t>Gather lyrics from artists under five specific genres: heavy metal, rap, country, pop and rock.</a:t>
            </a:r>
          </a:p>
          <a:p>
            <a:pPr lvl="1"/>
            <a:r>
              <a:rPr lang="en-US" sz="2000" dirty="0"/>
              <a:t>Determine how accurately Natural Language Processing techniques can label lyrics’ genres</a:t>
            </a:r>
          </a:p>
        </p:txBody>
      </p:sp>
      <p:pic>
        <p:nvPicPr>
          <p:cNvPr id="2050" name="Picture 2" descr="Image result for music genres">
            <a:extLst>
              <a:ext uri="{FF2B5EF4-FFF2-40B4-BE49-F238E27FC236}">
                <a16:creationId xmlns:a16="http://schemas.microsoft.com/office/drawing/2014/main" id="{9875A98A-D9AC-AB45-AAC9-21825D905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665" y="2603500"/>
            <a:ext cx="5656780" cy="394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32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6D35-CA33-414D-A370-2F8157F2A0D5}"/>
              </a:ext>
            </a:extLst>
          </p:cNvPr>
          <p:cNvSpPr>
            <a:spLocks noGrp="1"/>
          </p:cNvSpPr>
          <p:nvPr>
            <p:ph type="title"/>
          </p:nvPr>
        </p:nvSpPr>
        <p:spPr/>
        <p:txBody>
          <a:bodyPr/>
          <a:lstStyle/>
          <a:p>
            <a:r>
              <a:rPr lang="en-US" sz="3200" dirty="0"/>
              <a:t>Artist Samples</a:t>
            </a:r>
          </a:p>
        </p:txBody>
      </p:sp>
      <p:sp>
        <p:nvSpPr>
          <p:cNvPr id="3" name="Content Placeholder 2">
            <a:extLst>
              <a:ext uri="{FF2B5EF4-FFF2-40B4-BE49-F238E27FC236}">
                <a16:creationId xmlns:a16="http://schemas.microsoft.com/office/drawing/2014/main" id="{3DF8EE59-59B7-EE41-B2A3-D2183BBCC895}"/>
              </a:ext>
            </a:extLst>
          </p:cNvPr>
          <p:cNvSpPr>
            <a:spLocks noGrp="1"/>
          </p:cNvSpPr>
          <p:nvPr>
            <p:ph idx="1"/>
          </p:nvPr>
        </p:nvSpPr>
        <p:spPr>
          <a:xfrm>
            <a:off x="4856204" y="2442862"/>
            <a:ext cx="7197881" cy="1684295"/>
          </a:xfrm>
        </p:spPr>
        <p:txBody>
          <a:bodyPr>
            <a:normAutofit fontScale="92500" lnSpcReduction="10000"/>
          </a:bodyPr>
          <a:lstStyle/>
          <a:p>
            <a:r>
              <a:rPr lang="en-US" dirty="0"/>
              <a:t>For each of the five genres, I selected six specific artists (except country, because I was getting far more lyrics per artist than the other genres).  The goal was to acquire lyrics for as many of each artist’s songs as I could.</a:t>
            </a:r>
          </a:p>
          <a:p>
            <a:r>
              <a:rPr lang="en-US" dirty="0"/>
              <a:t>Through the </a:t>
            </a:r>
            <a:r>
              <a:rPr lang="en-US" dirty="0">
                <a:hlinkClick r:id="rId2"/>
              </a:rPr>
              <a:t>Musixmatch</a:t>
            </a:r>
            <a:r>
              <a:rPr lang="en-US" dirty="0"/>
              <a:t> API and </a:t>
            </a:r>
            <a:r>
              <a:rPr lang="en-US" dirty="0">
                <a:hlinkClick r:id="rId3"/>
              </a:rPr>
              <a:t>LyricWiki</a:t>
            </a:r>
            <a:r>
              <a:rPr lang="en-US" dirty="0"/>
              <a:t> database, I was able to gather over 3000 lyrics across all five genres.</a:t>
            </a:r>
          </a:p>
        </p:txBody>
      </p:sp>
      <p:pic>
        <p:nvPicPr>
          <p:cNvPr id="1026" name="Picture 2">
            <a:extLst>
              <a:ext uri="{FF2B5EF4-FFF2-40B4-BE49-F238E27FC236}">
                <a16:creationId xmlns:a16="http://schemas.microsoft.com/office/drawing/2014/main" id="{EA624CAC-4756-4341-8BBB-284D687ED7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189" y="4589821"/>
            <a:ext cx="6098128" cy="175381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Image result for metallica">
            <a:extLst>
              <a:ext uri="{FF2B5EF4-FFF2-40B4-BE49-F238E27FC236}">
                <a16:creationId xmlns:a16="http://schemas.microsoft.com/office/drawing/2014/main" id="{766A2B81-4F76-C34E-A222-D29763BB30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2442862"/>
            <a:ext cx="4129087" cy="4129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9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9B9C-27DE-634F-85A6-98D96E8BF191}"/>
              </a:ext>
            </a:extLst>
          </p:cNvPr>
          <p:cNvSpPr>
            <a:spLocks noGrp="1"/>
          </p:cNvSpPr>
          <p:nvPr>
            <p:ph type="title"/>
          </p:nvPr>
        </p:nvSpPr>
        <p:spPr/>
        <p:txBody>
          <a:bodyPr/>
          <a:lstStyle/>
          <a:p>
            <a:r>
              <a:rPr lang="en-US" sz="3200" dirty="0"/>
              <a:t>Overall, rap artists have the most words (tokens) per song. Country has the fewest.</a:t>
            </a:r>
          </a:p>
        </p:txBody>
      </p:sp>
      <p:pic>
        <p:nvPicPr>
          <p:cNvPr id="2050" name="Picture 2">
            <a:extLst>
              <a:ext uri="{FF2B5EF4-FFF2-40B4-BE49-F238E27FC236}">
                <a16:creationId xmlns:a16="http://schemas.microsoft.com/office/drawing/2014/main" id="{9AC8DC2C-B655-E543-8F31-77DAE0453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33135"/>
            <a:ext cx="8959361" cy="43248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85442F03-9578-364B-A59F-CEE25B90E2FD}"/>
              </a:ext>
            </a:extLst>
          </p:cNvPr>
          <p:cNvPicPr>
            <a:picLocks noChangeAspect="1"/>
          </p:cNvPicPr>
          <p:nvPr/>
        </p:nvPicPr>
        <p:blipFill>
          <a:blip r:embed="rId3"/>
          <a:stretch>
            <a:fillRect/>
          </a:stretch>
        </p:blipFill>
        <p:spPr>
          <a:xfrm>
            <a:off x="8959361" y="3429000"/>
            <a:ext cx="3175000" cy="1779095"/>
          </a:xfrm>
          <a:prstGeom prst="rect">
            <a:avLst/>
          </a:prstGeom>
        </p:spPr>
      </p:pic>
    </p:spTree>
    <p:extLst>
      <p:ext uri="{BB962C8B-B14F-4D97-AF65-F5344CB8AC3E}">
        <p14:creationId xmlns:p14="http://schemas.microsoft.com/office/powerpoint/2010/main" val="414300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44C7-8ADE-DE44-9C9A-A4EEE22A8158}"/>
              </a:ext>
            </a:extLst>
          </p:cNvPr>
          <p:cNvSpPr>
            <a:spLocks noGrp="1"/>
          </p:cNvSpPr>
          <p:nvPr>
            <p:ph type="title"/>
          </p:nvPr>
        </p:nvSpPr>
        <p:spPr/>
        <p:txBody>
          <a:bodyPr/>
          <a:lstStyle/>
          <a:p>
            <a:r>
              <a:rPr lang="en-US" sz="3200" dirty="0"/>
              <a:t>NLP Steps for Processing Lyric Text</a:t>
            </a:r>
          </a:p>
        </p:txBody>
      </p:sp>
      <p:sp>
        <p:nvSpPr>
          <p:cNvPr id="3" name="Content Placeholder 2">
            <a:extLst>
              <a:ext uri="{FF2B5EF4-FFF2-40B4-BE49-F238E27FC236}">
                <a16:creationId xmlns:a16="http://schemas.microsoft.com/office/drawing/2014/main" id="{E52B852B-0428-EE46-A571-58F55E36CADD}"/>
              </a:ext>
            </a:extLst>
          </p:cNvPr>
          <p:cNvSpPr>
            <a:spLocks noGrp="1"/>
          </p:cNvSpPr>
          <p:nvPr>
            <p:ph idx="1"/>
          </p:nvPr>
        </p:nvSpPr>
        <p:spPr>
          <a:xfrm>
            <a:off x="711342" y="2665283"/>
            <a:ext cx="5850096" cy="3416300"/>
          </a:xfrm>
        </p:spPr>
        <p:txBody>
          <a:bodyPr>
            <a:noAutofit/>
          </a:bodyPr>
          <a:lstStyle/>
          <a:p>
            <a:r>
              <a:rPr lang="en-US" sz="2000" dirty="0"/>
              <a:t>Remove punctuation / contractions.</a:t>
            </a:r>
          </a:p>
          <a:p>
            <a:r>
              <a:rPr lang="en-US" sz="2000" dirty="0"/>
              <a:t>Replace misspelled tokens with correct spelling and common slang with proper English (e.g. “</a:t>
            </a:r>
            <a:r>
              <a:rPr lang="en-US" sz="2000" dirty="0" err="1"/>
              <a:t>wanna</a:t>
            </a:r>
            <a:r>
              <a:rPr lang="en-US" sz="2000" dirty="0"/>
              <a:t>” : “want to”).</a:t>
            </a:r>
          </a:p>
          <a:p>
            <a:r>
              <a:rPr lang="en-US" sz="2000" dirty="0"/>
              <a:t>Lemmatize tokens</a:t>
            </a:r>
          </a:p>
          <a:p>
            <a:r>
              <a:rPr lang="en-US" sz="2000" dirty="0"/>
              <a:t>Remove all stop words (e.g. “the”, “and”, etc.) and other meaningless tokens (e.g. “woo” and “</a:t>
            </a:r>
            <a:r>
              <a:rPr lang="en-US" sz="2000" dirty="0" err="1"/>
              <a:t>haha</a:t>
            </a:r>
            <a:r>
              <a:rPr lang="en-US" sz="2000" dirty="0"/>
              <a:t>”).</a:t>
            </a:r>
          </a:p>
          <a:p>
            <a:r>
              <a:rPr lang="en-US" sz="2000" dirty="0"/>
              <a:t>Repeat over several iterations to clean text as much as possible.</a:t>
            </a:r>
          </a:p>
        </p:txBody>
      </p:sp>
      <p:pic>
        <p:nvPicPr>
          <p:cNvPr id="9218" name="Picture 2" descr="Image result for computer music">
            <a:extLst>
              <a:ext uri="{FF2B5EF4-FFF2-40B4-BE49-F238E27FC236}">
                <a16:creationId xmlns:a16="http://schemas.microsoft.com/office/drawing/2014/main" id="{7DDB9F16-06F1-E64D-89EF-61A08333B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050" y="2665283"/>
            <a:ext cx="4478608" cy="358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45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9B9C-27DE-634F-85A6-98D96E8BF191}"/>
              </a:ext>
            </a:extLst>
          </p:cNvPr>
          <p:cNvSpPr>
            <a:spLocks noGrp="1"/>
          </p:cNvSpPr>
          <p:nvPr>
            <p:ph type="title"/>
          </p:nvPr>
        </p:nvSpPr>
        <p:spPr>
          <a:xfrm>
            <a:off x="1154953" y="889484"/>
            <a:ext cx="9064085" cy="706964"/>
          </a:xfrm>
        </p:spPr>
        <p:txBody>
          <a:bodyPr/>
          <a:lstStyle/>
          <a:p>
            <a:r>
              <a:rPr lang="en-US" sz="3200" dirty="0"/>
              <a:t>On average, NLP cleaning removed over half of the lyric tokens.  Rap still has the most.</a:t>
            </a:r>
          </a:p>
        </p:txBody>
      </p:sp>
      <p:pic>
        <p:nvPicPr>
          <p:cNvPr id="2050" name="Picture 2">
            <a:extLst>
              <a:ext uri="{FF2B5EF4-FFF2-40B4-BE49-F238E27FC236}">
                <a16:creationId xmlns:a16="http://schemas.microsoft.com/office/drawing/2014/main" id="{9AC8DC2C-B655-E543-8F31-77DAE04534D4}"/>
              </a:ext>
            </a:extLst>
          </p:cNvPr>
          <p:cNvPicPr>
            <a:picLocks noChangeAspect="1" noChangeArrowheads="1"/>
          </p:cNvPicPr>
          <p:nvPr/>
        </p:nvPicPr>
        <p:blipFill>
          <a:blip r:embed="rId2"/>
          <a:srcRect/>
          <a:stretch/>
        </p:blipFill>
        <p:spPr bwMode="auto">
          <a:xfrm>
            <a:off x="0" y="2538309"/>
            <a:ext cx="8959361" cy="4319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5442F03-9578-364B-A59F-CEE25B90E2FD}"/>
              </a:ext>
            </a:extLst>
          </p:cNvPr>
          <p:cNvPicPr>
            <a:picLocks noChangeAspect="1"/>
          </p:cNvPicPr>
          <p:nvPr/>
        </p:nvPicPr>
        <p:blipFill>
          <a:blip r:embed="rId3"/>
          <a:srcRect/>
          <a:stretch/>
        </p:blipFill>
        <p:spPr>
          <a:xfrm>
            <a:off x="8959361" y="3429000"/>
            <a:ext cx="3186523" cy="1785551"/>
          </a:xfrm>
          <a:prstGeom prst="rect">
            <a:avLst/>
          </a:prstGeom>
        </p:spPr>
      </p:pic>
    </p:spTree>
    <p:extLst>
      <p:ext uri="{BB962C8B-B14F-4D97-AF65-F5344CB8AC3E}">
        <p14:creationId xmlns:p14="http://schemas.microsoft.com/office/powerpoint/2010/main" val="318508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0"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0D04A567-E248-EC4E-9775-F4482A275A69}"/>
              </a:ext>
            </a:extLst>
          </p:cNvPr>
          <p:cNvSpPr>
            <a:spLocks noGrp="1"/>
          </p:cNvSpPr>
          <p:nvPr>
            <p:ph type="title"/>
          </p:nvPr>
        </p:nvSpPr>
        <p:spPr>
          <a:xfrm>
            <a:off x="8194647" y="2499823"/>
            <a:ext cx="3420704" cy="3153753"/>
          </a:xfrm>
        </p:spPr>
        <p:txBody>
          <a:bodyPr vert="horz" lIns="91440" tIns="45720" rIns="91440" bIns="45720" rtlCol="0" anchor="b">
            <a:noAutofit/>
          </a:bodyPr>
          <a:lstStyle/>
          <a:p>
            <a:pPr>
              <a:lnSpc>
                <a:spcPct val="90000"/>
              </a:lnSpc>
            </a:pPr>
            <a:r>
              <a:rPr lang="en-US" sz="2800" b="0" i="0" kern="1200" dirty="0">
                <a:solidFill>
                  <a:schemeClr val="bg2"/>
                </a:solidFill>
                <a:latin typeface="+mj-lt"/>
                <a:ea typeface="+mj-ea"/>
                <a:cs typeface="+mj-cs"/>
              </a:rPr>
              <a:t>On average, heavy metal retained a greater percentage of their original tokens after NLP processing (49.5%).  Pop retained the least (39.6%).</a:t>
            </a:r>
          </a:p>
        </p:txBody>
      </p:sp>
      <p:grpSp>
        <p:nvGrpSpPr>
          <p:cNvPr id="82" name="Group 81">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3" name="Rectangle 82">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5"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050" name="Picture 2" descr="A screenshot of a cell phone&#10;&#10;Description automatically generated">
            <a:extLst>
              <a:ext uri="{FF2B5EF4-FFF2-40B4-BE49-F238E27FC236}">
                <a16:creationId xmlns:a16="http://schemas.microsoft.com/office/drawing/2014/main" id="{0A5E3F35-6359-7241-A41A-CA5A9E2A03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8988" y="733621"/>
            <a:ext cx="7327384" cy="53907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D7420F-C344-A446-8F10-AD5B2612C9BB}"/>
              </a:ext>
            </a:extLst>
          </p:cNvPr>
          <p:cNvSpPr txBox="1"/>
          <p:nvPr/>
        </p:nvSpPr>
        <p:spPr>
          <a:xfrm>
            <a:off x="7142205" y="651201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8374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16B70-155D-C14C-9AF2-49403B8C75F7}"/>
              </a:ext>
            </a:extLst>
          </p:cNvPr>
          <p:cNvSpPr>
            <a:spLocks noGrp="1"/>
          </p:cNvSpPr>
          <p:nvPr>
            <p:ph type="title"/>
          </p:nvPr>
        </p:nvSpPr>
        <p:spPr/>
        <p:txBody>
          <a:bodyPr/>
          <a:lstStyle/>
          <a:p>
            <a:r>
              <a:rPr lang="en-US" sz="3200" dirty="0"/>
              <a:t>What are the most common tokens?</a:t>
            </a:r>
          </a:p>
        </p:txBody>
      </p:sp>
      <p:pic>
        <p:nvPicPr>
          <p:cNvPr id="3074" name="Picture 2">
            <a:extLst>
              <a:ext uri="{FF2B5EF4-FFF2-40B4-BE49-F238E27FC236}">
                <a16:creationId xmlns:a16="http://schemas.microsoft.com/office/drawing/2014/main" id="{1F4B8BA6-FC4F-1343-9168-418604567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41" y="2339580"/>
            <a:ext cx="7241059" cy="45184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7843BE7-D5D2-AB45-BB94-682C5D867D21}"/>
              </a:ext>
            </a:extLst>
          </p:cNvPr>
          <p:cNvSpPr/>
          <p:nvPr/>
        </p:nvSpPr>
        <p:spPr>
          <a:xfrm rot="19111192">
            <a:off x="8027687" y="6563133"/>
            <a:ext cx="280146" cy="11183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D7A82712-E108-C24F-9BF2-14164B831440}"/>
              </a:ext>
            </a:extLst>
          </p:cNvPr>
          <p:cNvSpPr/>
          <p:nvPr/>
        </p:nvSpPr>
        <p:spPr>
          <a:xfrm rot="19111192">
            <a:off x="11430000" y="6563398"/>
            <a:ext cx="280146"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2" name="Content Placeholder 2">
            <a:extLst>
              <a:ext uri="{FF2B5EF4-FFF2-40B4-BE49-F238E27FC236}">
                <a16:creationId xmlns:a16="http://schemas.microsoft.com/office/drawing/2014/main" id="{828C3F31-1C98-0340-BD31-8173350FF818}"/>
              </a:ext>
            </a:extLst>
          </p:cNvPr>
          <p:cNvSpPr>
            <a:spLocks noGrp="1"/>
          </p:cNvSpPr>
          <p:nvPr>
            <p:ph idx="1"/>
          </p:nvPr>
        </p:nvSpPr>
        <p:spPr>
          <a:xfrm>
            <a:off x="0" y="2339580"/>
            <a:ext cx="4950941" cy="2397863"/>
          </a:xfrm>
        </p:spPr>
        <p:txBody>
          <a:bodyPr>
            <a:normAutofit lnSpcReduction="10000"/>
          </a:bodyPr>
          <a:lstStyle/>
          <a:p>
            <a:r>
              <a:rPr lang="en-US" dirty="0"/>
              <a:t>Mostly ubiquitous terms such as “like” and “say”. </a:t>
            </a:r>
          </a:p>
          <a:p>
            <a:r>
              <a:rPr lang="en-US" dirty="0"/>
              <a:t>Terms that are common for contemporary music like “love” and “baby”, especially in the pop and country genres.</a:t>
            </a:r>
          </a:p>
          <a:p>
            <a:r>
              <a:rPr lang="en-US" dirty="0"/>
              <a:t>Profanity that is frequent in rap and some heavy metal.</a:t>
            </a:r>
          </a:p>
        </p:txBody>
      </p:sp>
      <p:pic>
        <p:nvPicPr>
          <p:cNvPr id="13" name="Picture 2" descr="Image result for eminem">
            <a:extLst>
              <a:ext uri="{FF2B5EF4-FFF2-40B4-BE49-F238E27FC236}">
                <a16:creationId xmlns:a16="http://schemas.microsoft.com/office/drawing/2014/main" id="{22460E9C-90B1-764C-9123-FBB8A0128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970" y="4737444"/>
            <a:ext cx="3175000" cy="20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17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659</Words>
  <Application>Microsoft Macintosh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Record Labels</vt:lpstr>
      <vt:lpstr>What defines music genres? Tempo? Key? Instruments?</vt:lpstr>
      <vt:lpstr>Do lyrics define genre?</vt:lpstr>
      <vt:lpstr>Artist Samples</vt:lpstr>
      <vt:lpstr>Overall, rap artists have the most words (tokens) per song. Country has the fewest.</vt:lpstr>
      <vt:lpstr>NLP Steps for Processing Lyric Text</vt:lpstr>
      <vt:lpstr>On average, NLP cleaning removed over half of the lyric tokens.  Rap still has the most.</vt:lpstr>
      <vt:lpstr>On average, heavy metal retained a greater percentage of their original tokens after NLP processing (49.5%).  Pop retained the least (39.6%).</vt:lpstr>
      <vt:lpstr>What are the most common tokens?</vt:lpstr>
      <vt:lpstr>What are the most common tokens that are unique to each genre?</vt:lpstr>
      <vt:lpstr>Other features added to data set for each song:</vt:lpstr>
      <vt:lpstr>Naïve Bayes classifying.  Rap was the easiest to label with accuracy of 97%.  Rock was most difficult at 52%.</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Labels</dc:title>
  <dc:creator>JAMES WALSH</dc:creator>
  <cp:lastModifiedBy>JAMES WALSH</cp:lastModifiedBy>
  <cp:revision>5</cp:revision>
  <dcterms:created xsi:type="dcterms:W3CDTF">2019-12-18T17:39:25Z</dcterms:created>
  <dcterms:modified xsi:type="dcterms:W3CDTF">2019-12-18T18:09:42Z</dcterms:modified>
</cp:coreProperties>
</file>