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7D440-2D9D-4C37-B641-F59D1E9CFD82}" v="14" dt="2019-09-05T22:14:35.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4" autoAdjust="0"/>
    <p:restoredTop sz="94660"/>
  </p:normalViewPr>
  <p:slideViewPr>
    <p:cSldViewPr snapToGrid="0">
      <p:cViewPr varScale="1">
        <p:scale>
          <a:sx n="64" d="100"/>
          <a:sy n="64" d="100"/>
        </p:scale>
        <p:origin x="48" y="1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efworld.org/cgi-bin/texis/vtx/rwmain?page=search&amp;skip=0&amp;query=decision+other&amp;coi=" TargetMode="External"/><Relationship Id="rId2" Type="http://schemas.openxmlformats.org/officeDocument/2006/relationships/hyperlink" Target="https://www.kaggle.com/unitednations/refugee-data" TargetMode="External"/><Relationship Id="rId1" Type="http://schemas.openxmlformats.org/officeDocument/2006/relationships/slideLayout" Target="../slideLayouts/slideLayout2.xml"/><Relationship Id="rId5" Type="http://schemas.openxmlformats.org/officeDocument/2006/relationships/hyperlink" Target="https://www.dhs.gov/immigration-statistics/yearbook/2017" TargetMode="External"/><Relationship Id="rId4" Type="http://schemas.openxmlformats.org/officeDocument/2006/relationships/hyperlink" Target="https://www.unhcr.org/en-us/returne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mmigration" TargetMode="External"/><Relationship Id="rId2" Type="http://schemas.openxmlformats.org/officeDocument/2006/relationships/hyperlink" Target="https://en.wikipedia.org/wiki/Right_of_asylum" TargetMode="External"/><Relationship Id="rId1" Type="http://schemas.openxmlformats.org/officeDocument/2006/relationships/slideLayout" Target="../slideLayouts/slideLayout2.xml"/><Relationship Id="rId6" Type="http://schemas.openxmlformats.org/officeDocument/2006/relationships/hyperlink" Target="https://en.wikipedia.org/wiki/Economic_migrant" TargetMode="External"/><Relationship Id="rId5" Type="http://schemas.openxmlformats.org/officeDocument/2006/relationships/hyperlink" Target="https://en.wikipedia.org/wiki/Displaced_person" TargetMode="External"/><Relationship Id="rId4" Type="http://schemas.openxmlformats.org/officeDocument/2006/relationships/hyperlink" Target="https://en.wikipedia.org/wiki/Refuge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90A1-762C-47DC-A8C3-E942DC86C321}"/>
              </a:ext>
            </a:extLst>
          </p:cNvPr>
          <p:cNvSpPr>
            <a:spLocks noGrp="1"/>
          </p:cNvSpPr>
          <p:nvPr>
            <p:ph type="ctrTitle"/>
          </p:nvPr>
        </p:nvSpPr>
        <p:spPr/>
        <p:txBody>
          <a:bodyPr/>
          <a:lstStyle/>
          <a:p>
            <a:r>
              <a:rPr lang="en-US" dirty="0"/>
              <a:t>Refugees to the USA</a:t>
            </a:r>
          </a:p>
        </p:txBody>
      </p:sp>
      <p:sp>
        <p:nvSpPr>
          <p:cNvPr id="3" name="Subtitle 2">
            <a:extLst>
              <a:ext uri="{FF2B5EF4-FFF2-40B4-BE49-F238E27FC236}">
                <a16:creationId xmlns:a16="http://schemas.microsoft.com/office/drawing/2014/main" id="{ACA2F16B-C2FC-4A40-A025-FFD68192DA58}"/>
              </a:ext>
            </a:extLst>
          </p:cNvPr>
          <p:cNvSpPr>
            <a:spLocks noGrp="1"/>
          </p:cNvSpPr>
          <p:nvPr>
            <p:ph type="subTitle" idx="1"/>
          </p:nvPr>
        </p:nvSpPr>
        <p:spPr/>
        <p:txBody>
          <a:bodyPr/>
          <a:lstStyle/>
          <a:p>
            <a:r>
              <a:rPr lang="en-US" dirty="0"/>
              <a:t>Jennifer Mead</a:t>
            </a:r>
          </a:p>
        </p:txBody>
      </p:sp>
    </p:spTree>
    <p:extLst>
      <p:ext uri="{BB962C8B-B14F-4D97-AF65-F5344CB8AC3E}">
        <p14:creationId xmlns:p14="http://schemas.microsoft.com/office/powerpoint/2010/main" val="37189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9801-5EA1-47E9-AFFF-A363E45F42B7}"/>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23404169-07BC-439E-A152-605AB32B5145}"/>
              </a:ext>
            </a:extLst>
          </p:cNvPr>
          <p:cNvSpPr>
            <a:spLocks noGrp="1"/>
          </p:cNvSpPr>
          <p:nvPr>
            <p:ph idx="1"/>
          </p:nvPr>
        </p:nvSpPr>
        <p:spPr/>
        <p:txBody>
          <a:bodyPr>
            <a:normAutofit lnSpcReduction="10000"/>
          </a:bodyPr>
          <a:lstStyle/>
          <a:p>
            <a:r>
              <a:rPr lang="en-US" sz="2000" b="1" dirty="0"/>
              <a:t>Main source:</a:t>
            </a:r>
          </a:p>
          <a:p>
            <a:pPr marL="0" indent="0">
              <a:buNone/>
            </a:pPr>
            <a:r>
              <a:rPr lang="en-US" sz="2000" u="sng" dirty="0">
                <a:hlinkClick r:id="rId2"/>
              </a:rPr>
              <a:t>https://www.kaggle.com/unitednations/refugee-data</a:t>
            </a:r>
            <a:endParaRPr lang="en-US" sz="2000" dirty="0"/>
          </a:p>
          <a:p>
            <a:endParaRPr lang="en-US" sz="2000" dirty="0"/>
          </a:p>
          <a:p>
            <a:r>
              <a:rPr lang="en-US" sz="2000" b="1" dirty="0"/>
              <a:t>Other sources:</a:t>
            </a:r>
          </a:p>
          <a:p>
            <a:r>
              <a:rPr lang="en-US" sz="2000" u="sng" dirty="0">
                <a:hlinkClick r:id="rId3"/>
              </a:rPr>
              <a:t>https://www.refworld.org/cgi-bin/texis/vtx/rwmain?page=search&amp;skip=0&amp;query=decision+other&amp;coi=</a:t>
            </a:r>
            <a:endParaRPr lang="en-US" sz="2000" dirty="0"/>
          </a:p>
          <a:p>
            <a:r>
              <a:rPr lang="en-US" sz="2000" u="sng" dirty="0">
                <a:hlinkClick r:id="rId4"/>
              </a:rPr>
              <a:t>https://www.unhcr.org/en-us/returnees.html</a:t>
            </a:r>
            <a:endParaRPr lang="en-US" sz="2000" dirty="0"/>
          </a:p>
          <a:p>
            <a:r>
              <a:rPr lang="en-US" sz="2000" u="sng" dirty="0">
                <a:hlinkClick r:id="rId5"/>
              </a:rPr>
              <a:t>https://www.dhs.gov/immigration-statistics/yearbook/2017</a:t>
            </a:r>
            <a:endParaRPr lang="en-US" sz="2000" dirty="0"/>
          </a:p>
          <a:p>
            <a:endParaRPr lang="en-US" dirty="0"/>
          </a:p>
        </p:txBody>
      </p:sp>
    </p:spTree>
    <p:extLst>
      <p:ext uri="{BB962C8B-B14F-4D97-AF65-F5344CB8AC3E}">
        <p14:creationId xmlns:p14="http://schemas.microsoft.com/office/powerpoint/2010/main" val="114296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802B-85D6-4444-9408-1DFC51C22146}"/>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7009677B-73B7-4E95-B346-D4DA4B91F0C0}"/>
              </a:ext>
            </a:extLst>
          </p:cNvPr>
          <p:cNvSpPr>
            <a:spLocks noGrp="1"/>
          </p:cNvSpPr>
          <p:nvPr>
            <p:ph idx="1"/>
          </p:nvPr>
        </p:nvSpPr>
        <p:spPr>
          <a:xfrm>
            <a:off x="922607" y="2551034"/>
            <a:ext cx="4076613" cy="3416300"/>
          </a:xfrm>
        </p:spPr>
        <p:txBody>
          <a:bodyPr>
            <a:normAutofit fontScale="92500"/>
          </a:bodyPr>
          <a:lstStyle/>
          <a:p>
            <a:r>
              <a:rPr lang="en-US" sz="2400" b="1" dirty="0"/>
              <a:t>Questions to answer:</a:t>
            </a:r>
          </a:p>
          <a:p>
            <a:r>
              <a:rPr lang="en-US" sz="2400" dirty="0"/>
              <a:t>What does the pattern of refugees/asylum-seekers look like over time? </a:t>
            </a:r>
          </a:p>
          <a:p>
            <a:r>
              <a:rPr lang="en-US" sz="2400" dirty="0"/>
              <a:t>Are the patterns different for different countries, especially in the rates of approval (“recognition”) and rejection? </a:t>
            </a:r>
          </a:p>
        </p:txBody>
      </p:sp>
      <p:sp>
        <p:nvSpPr>
          <p:cNvPr id="7" name="Content Placeholder 2">
            <a:extLst>
              <a:ext uri="{FF2B5EF4-FFF2-40B4-BE49-F238E27FC236}">
                <a16:creationId xmlns:a16="http://schemas.microsoft.com/office/drawing/2014/main" id="{A3F91900-777D-4886-81E2-A184CBB55555}"/>
              </a:ext>
            </a:extLst>
          </p:cNvPr>
          <p:cNvSpPr txBox="1">
            <a:spLocks/>
          </p:cNvSpPr>
          <p:nvPr/>
        </p:nvSpPr>
        <p:spPr>
          <a:xfrm>
            <a:off x="6600668" y="2551034"/>
            <a:ext cx="4874302"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200" b="1" dirty="0"/>
              <a:t>For the program:</a:t>
            </a:r>
          </a:p>
          <a:p>
            <a:r>
              <a:rPr lang="en-US" sz="2200" dirty="0"/>
              <a:t>Work with time series data</a:t>
            </a:r>
          </a:p>
          <a:p>
            <a:r>
              <a:rPr lang="en-US" sz="2200" dirty="0"/>
              <a:t>Work with heatmaps</a:t>
            </a:r>
          </a:p>
          <a:p>
            <a:r>
              <a:rPr lang="en-US" sz="2200" dirty="0"/>
              <a:t>Explore different ways of cleaning data</a:t>
            </a:r>
          </a:p>
          <a:p>
            <a:r>
              <a:rPr lang="en-US" sz="2200" dirty="0"/>
              <a:t>Identify further questions for analysis</a:t>
            </a:r>
          </a:p>
        </p:txBody>
      </p:sp>
    </p:spTree>
    <p:extLst>
      <p:ext uri="{BB962C8B-B14F-4D97-AF65-F5344CB8AC3E}">
        <p14:creationId xmlns:p14="http://schemas.microsoft.com/office/powerpoint/2010/main" val="32433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ECA7-18E4-458B-8769-805BE88C6FEE}"/>
              </a:ext>
            </a:extLst>
          </p:cNvPr>
          <p:cNvSpPr>
            <a:spLocks noGrp="1"/>
          </p:cNvSpPr>
          <p:nvPr>
            <p:ph type="title"/>
          </p:nvPr>
        </p:nvSpPr>
        <p:spPr/>
        <p:txBody>
          <a:bodyPr/>
          <a:lstStyle/>
          <a:p>
            <a:r>
              <a:rPr lang="en-US" dirty="0"/>
              <a:t>Some context</a:t>
            </a:r>
          </a:p>
        </p:txBody>
      </p:sp>
      <p:sp>
        <p:nvSpPr>
          <p:cNvPr id="3" name="Content Placeholder 2">
            <a:extLst>
              <a:ext uri="{FF2B5EF4-FFF2-40B4-BE49-F238E27FC236}">
                <a16:creationId xmlns:a16="http://schemas.microsoft.com/office/drawing/2014/main" id="{FCC2F532-4F16-465F-B399-FC9CA597FCE1}"/>
              </a:ext>
            </a:extLst>
          </p:cNvPr>
          <p:cNvSpPr>
            <a:spLocks noGrp="1"/>
          </p:cNvSpPr>
          <p:nvPr>
            <p:ph idx="1"/>
          </p:nvPr>
        </p:nvSpPr>
        <p:spPr>
          <a:xfrm>
            <a:off x="570337" y="2603500"/>
            <a:ext cx="11114495" cy="4254500"/>
          </a:xfrm>
        </p:spPr>
        <p:txBody>
          <a:bodyPr>
            <a:normAutofit fontScale="85000" lnSpcReduction="10000"/>
          </a:bodyPr>
          <a:lstStyle/>
          <a:p>
            <a:r>
              <a:rPr lang="en-US" sz="2400" dirty="0"/>
              <a:t>The United Nations has laws about handling refugees/asylum seekers, enforces those rules, and collects data.</a:t>
            </a:r>
          </a:p>
          <a:p>
            <a:r>
              <a:rPr lang="en-US" sz="2400" dirty="0"/>
              <a:t>Homeland Security also collects data on immigration (including asylum seekers).</a:t>
            </a:r>
          </a:p>
          <a:p>
            <a:r>
              <a:rPr lang="en-US" sz="2400" dirty="0"/>
              <a:t>The most recent data in this analysis is 2016</a:t>
            </a:r>
          </a:p>
          <a:p>
            <a:r>
              <a:rPr lang="en-US" sz="3200" dirty="0"/>
              <a:t>“</a:t>
            </a:r>
            <a:r>
              <a:rPr lang="en-US" sz="2400" dirty="0"/>
              <a:t>An </a:t>
            </a:r>
            <a:r>
              <a:rPr lang="en-US" sz="2400" b="1" dirty="0"/>
              <a:t>asylum seeker</a:t>
            </a:r>
            <a:r>
              <a:rPr lang="en-US" sz="2400" dirty="0"/>
              <a:t> …is a person who flees their home country, enters another country and applies for </a:t>
            </a:r>
            <a:r>
              <a:rPr lang="en-US" sz="2400" dirty="0">
                <a:solidFill>
                  <a:schemeClr val="tx1">
                    <a:lumMod val="65000"/>
                    <a:lumOff val="35000"/>
                  </a:schemeClr>
                </a:solidFill>
                <a:hlinkClick r:id="rId2" tooltip="Right of asylum">
                  <a:extLst>
                    <a:ext uri="{A12FA001-AC4F-418D-AE19-62706E023703}">
                      <ahyp:hlinkClr xmlns:ahyp="http://schemas.microsoft.com/office/drawing/2018/hyperlinkcolor" val="tx"/>
                    </a:ext>
                  </a:extLst>
                </a:hlinkClick>
              </a:rPr>
              <a:t>asylum</a:t>
            </a:r>
            <a:r>
              <a:rPr lang="en-US" sz="2400" dirty="0">
                <a:solidFill>
                  <a:schemeClr val="tx1">
                    <a:lumMod val="65000"/>
                    <a:lumOff val="35000"/>
                  </a:schemeClr>
                </a:solidFill>
              </a:rPr>
              <a:t>, i.e. the right to international protection, in this other country. An asylum seeker is a type of </a:t>
            </a:r>
            <a:r>
              <a:rPr lang="en-US" sz="2400" dirty="0">
                <a:solidFill>
                  <a:schemeClr val="tx1">
                    <a:lumMod val="65000"/>
                    <a:lumOff val="35000"/>
                  </a:schemeClr>
                </a:solidFill>
                <a:hlinkClick r:id="rId3" tooltip="Immigration">
                  <a:extLst>
                    <a:ext uri="{A12FA001-AC4F-418D-AE19-62706E023703}">
                      <ahyp:hlinkClr xmlns:ahyp="http://schemas.microsoft.com/office/drawing/2018/hyperlinkcolor" val="tx"/>
                    </a:ext>
                  </a:extLst>
                </a:hlinkClick>
              </a:rPr>
              <a:t>migrant</a:t>
            </a:r>
            <a:r>
              <a:rPr lang="en-US" sz="2400" dirty="0">
                <a:solidFill>
                  <a:schemeClr val="tx1">
                    <a:lumMod val="65000"/>
                    <a:lumOff val="35000"/>
                  </a:schemeClr>
                </a:solidFill>
              </a:rPr>
              <a:t> and may be a </a:t>
            </a:r>
            <a:r>
              <a:rPr lang="en-US" sz="2400" dirty="0">
                <a:solidFill>
                  <a:schemeClr val="tx1">
                    <a:lumMod val="65000"/>
                    <a:lumOff val="35000"/>
                  </a:schemeClr>
                </a:solidFill>
                <a:hlinkClick r:id="rId4" tooltip="Refugee">
                  <a:extLst>
                    <a:ext uri="{A12FA001-AC4F-418D-AE19-62706E023703}">
                      <ahyp:hlinkClr xmlns:ahyp="http://schemas.microsoft.com/office/drawing/2018/hyperlinkcolor" val="tx"/>
                    </a:ext>
                  </a:extLst>
                </a:hlinkClick>
              </a:rPr>
              <a:t>refugee</a:t>
            </a:r>
            <a:r>
              <a:rPr lang="en-US" sz="2400" dirty="0">
                <a:solidFill>
                  <a:schemeClr val="tx1">
                    <a:lumMod val="65000"/>
                    <a:lumOff val="35000"/>
                  </a:schemeClr>
                </a:solidFill>
              </a:rPr>
              <a:t>, a </a:t>
            </a:r>
            <a:r>
              <a:rPr lang="en-US" sz="2400" dirty="0">
                <a:solidFill>
                  <a:schemeClr val="tx1">
                    <a:lumMod val="65000"/>
                    <a:lumOff val="35000"/>
                  </a:schemeClr>
                </a:solidFill>
                <a:hlinkClick r:id="rId5" tooltip="Displaced person">
                  <a:extLst>
                    <a:ext uri="{A12FA001-AC4F-418D-AE19-62706E023703}">
                      <ahyp:hlinkClr xmlns:ahyp="http://schemas.microsoft.com/office/drawing/2018/hyperlinkcolor" val="tx"/>
                    </a:ext>
                  </a:extLst>
                </a:hlinkClick>
              </a:rPr>
              <a:t>displaced person</a:t>
            </a:r>
            <a:r>
              <a:rPr lang="en-US" sz="2400" dirty="0">
                <a:solidFill>
                  <a:schemeClr val="tx1">
                    <a:lumMod val="65000"/>
                    <a:lumOff val="35000"/>
                  </a:schemeClr>
                </a:solidFill>
              </a:rPr>
              <a:t>, but not an </a:t>
            </a:r>
            <a:r>
              <a:rPr lang="en-US" sz="2400" dirty="0">
                <a:solidFill>
                  <a:schemeClr val="tx1">
                    <a:lumMod val="65000"/>
                    <a:lumOff val="35000"/>
                  </a:schemeClr>
                </a:solidFill>
                <a:hlinkClick r:id="rId6" tooltip="Economic migrant">
                  <a:extLst>
                    <a:ext uri="{A12FA001-AC4F-418D-AE19-62706E023703}">
                      <ahyp:hlinkClr xmlns:ahyp="http://schemas.microsoft.com/office/drawing/2018/hyperlinkcolor" val="tx"/>
                    </a:ext>
                  </a:extLst>
                </a:hlinkClick>
              </a:rPr>
              <a:t>economic migrant</a:t>
            </a:r>
            <a:r>
              <a:rPr lang="en-US" sz="2400" dirty="0">
                <a:solidFill>
                  <a:schemeClr val="tx1">
                    <a:lumMod val="65000"/>
                    <a:lumOff val="35000"/>
                  </a:schemeClr>
                </a:solidFill>
              </a:rPr>
              <a:t>.” (Wikipedia)</a:t>
            </a:r>
            <a:endParaRPr lang="en-US" sz="3200" dirty="0">
              <a:solidFill>
                <a:schemeClr val="tx1">
                  <a:lumMod val="65000"/>
                  <a:lumOff val="35000"/>
                </a:schemeClr>
              </a:solidFill>
            </a:endParaRPr>
          </a:p>
          <a:p>
            <a:r>
              <a:rPr lang="en-US" sz="3200" dirty="0"/>
              <a:t>“</a:t>
            </a:r>
            <a:r>
              <a:rPr lang="en-US" sz="2400" dirty="0"/>
              <a:t>an asylum applicant must establish that he or she fears persecution from their Government in their home country. Second, the applicant must prove that he or she would be persecuted on account of one of five protected grounds: race, religion, nationality, political opinion, or particular social group” (Wikipedia)</a:t>
            </a:r>
            <a:endParaRPr lang="en-US" sz="3200" dirty="0"/>
          </a:p>
          <a:p>
            <a:endParaRPr lang="en-US" sz="2400" dirty="0"/>
          </a:p>
        </p:txBody>
      </p:sp>
    </p:spTree>
    <p:extLst>
      <p:ext uri="{BB962C8B-B14F-4D97-AF65-F5344CB8AC3E}">
        <p14:creationId xmlns:p14="http://schemas.microsoft.com/office/powerpoint/2010/main" val="255307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9580-7E30-45D4-8F7A-8BA0C4CF3391}"/>
              </a:ext>
            </a:extLst>
          </p:cNvPr>
          <p:cNvSpPr>
            <a:spLocks noGrp="1"/>
          </p:cNvSpPr>
          <p:nvPr>
            <p:ph type="title"/>
          </p:nvPr>
        </p:nvSpPr>
        <p:spPr/>
        <p:txBody>
          <a:bodyPr/>
          <a:lstStyle/>
          <a:p>
            <a:r>
              <a:rPr lang="en-US" dirty="0"/>
              <a:t>Refugees over time (2000-2016)</a:t>
            </a:r>
          </a:p>
        </p:txBody>
      </p:sp>
      <p:sp>
        <p:nvSpPr>
          <p:cNvPr id="6" name="Content Placeholder 5">
            <a:extLst>
              <a:ext uri="{FF2B5EF4-FFF2-40B4-BE49-F238E27FC236}">
                <a16:creationId xmlns:a16="http://schemas.microsoft.com/office/drawing/2014/main" id="{F3FD64A4-E998-498E-B17A-010890D969B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7FC53A8-5769-4A16-B8D4-AE5F916240EA}"/>
              </a:ext>
            </a:extLst>
          </p:cNvPr>
          <p:cNvPicPr>
            <a:picLocks noChangeAspect="1"/>
          </p:cNvPicPr>
          <p:nvPr/>
        </p:nvPicPr>
        <p:blipFill>
          <a:blip r:embed="rId2"/>
          <a:stretch>
            <a:fillRect/>
          </a:stretch>
        </p:blipFill>
        <p:spPr>
          <a:xfrm>
            <a:off x="761298" y="2544681"/>
            <a:ext cx="8810717" cy="4118447"/>
          </a:xfrm>
          <a:prstGeom prst="rect">
            <a:avLst/>
          </a:prstGeom>
        </p:spPr>
      </p:pic>
      <p:sp>
        <p:nvSpPr>
          <p:cNvPr id="8" name="Content Placeholder 2">
            <a:extLst>
              <a:ext uri="{FF2B5EF4-FFF2-40B4-BE49-F238E27FC236}">
                <a16:creationId xmlns:a16="http://schemas.microsoft.com/office/drawing/2014/main" id="{F458A1A3-44D6-4950-A111-5DC1EAE93CB1}"/>
              </a:ext>
            </a:extLst>
          </p:cNvPr>
          <p:cNvSpPr txBox="1">
            <a:spLocks/>
          </p:cNvSpPr>
          <p:nvPr/>
        </p:nvSpPr>
        <p:spPr>
          <a:xfrm>
            <a:off x="9323882" y="2744443"/>
            <a:ext cx="2960558"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b="1" dirty="0"/>
          </a:p>
          <a:p>
            <a:r>
              <a:rPr lang="en-US" dirty="0"/>
              <a:t>Spikes in 2000, 2006, 2013</a:t>
            </a:r>
          </a:p>
          <a:p>
            <a:r>
              <a:rPr lang="en-US" dirty="0"/>
              <a:t>Most countries are very low</a:t>
            </a:r>
          </a:p>
        </p:txBody>
      </p:sp>
    </p:spTree>
    <p:extLst>
      <p:ext uri="{BB962C8B-B14F-4D97-AF65-F5344CB8AC3E}">
        <p14:creationId xmlns:p14="http://schemas.microsoft.com/office/powerpoint/2010/main" val="322849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9580-7E30-45D4-8F7A-8BA0C4CF3391}"/>
              </a:ext>
            </a:extLst>
          </p:cNvPr>
          <p:cNvSpPr>
            <a:spLocks noGrp="1"/>
          </p:cNvSpPr>
          <p:nvPr>
            <p:ph type="title"/>
          </p:nvPr>
        </p:nvSpPr>
        <p:spPr/>
        <p:txBody>
          <a:bodyPr/>
          <a:lstStyle/>
          <a:p>
            <a:r>
              <a:rPr lang="en-US" dirty="0"/>
              <a:t>Looking at the top ten countries</a:t>
            </a:r>
          </a:p>
        </p:txBody>
      </p:sp>
      <p:pic>
        <p:nvPicPr>
          <p:cNvPr id="4" name="Content Placeholder 3">
            <a:extLst>
              <a:ext uri="{FF2B5EF4-FFF2-40B4-BE49-F238E27FC236}">
                <a16:creationId xmlns:a16="http://schemas.microsoft.com/office/drawing/2014/main" id="{BBDD1EDD-E984-401D-A49F-3B98E43549BB}"/>
              </a:ext>
            </a:extLst>
          </p:cNvPr>
          <p:cNvPicPr>
            <a:picLocks noGrp="1" noChangeAspect="1"/>
          </p:cNvPicPr>
          <p:nvPr>
            <p:ph idx="1"/>
          </p:nvPr>
        </p:nvPicPr>
        <p:blipFill>
          <a:blip r:embed="rId2"/>
          <a:stretch>
            <a:fillRect/>
          </a:stretch>
        </p:blipFill>
        <p:spPr>
          <a:xfrm>
            <a:off x="397572" y="2602037"/>
            <a:ext cx="8761413" cy="4255963"/>
          </a:xfrm>
          <a:prstGeom prst="rect">
            <a:avLst/>
          </a:prstGeom>
        </p:spPr>
      </p:pic>
      <p:sp>
        <p:nvSpPr>
          <p:cNvPr id="5" name="Content Placeholder 2">
            <a:extLst>
              <a:ext uri="{FF2B5EF4-FFF2-40B4-BE49-F238E27FC236}">
                <a16:creationId xmlns:a16="http://schemas.microsoft.com/office/drawing/2014/main" id="{7C10C699-74B7-4904-A9EB-3D7C84FBA700}"/>
              </a:ext>
            </a:extLst>
          </p:cNvPr>
          <p:cNvSpPr txBox="1">
            <a:spLocks/>
          </p:cNvSpPr>
          <p:nvPr/>
        </p:nvSpPr>
        <p:spPr>
          <a:xfrm>
            <a:off x="8911652" y="2339709"/>
            <a:ext cx="2960558"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b="1" dirty="0"/>
          </a:p>
          <a:p>
            <a:r>
              <a:rPr lang="en-US" b="1" dirty="0"/>
              <a:t>Top ten: </a:t>
            </a:r>
            <a:r>
              <a:rPr lang="en-US" dirty="0"/>
              <a:t>China, Colombia, Egypt, El Salvador, Ethiopia, Guatemala, Haiti, India, Mexico, Venezuela</a:t>
            </a:r>
          </a:p>
          <a:p>
            <a:r>
              <a:rPr lang="en-US" dirty="0"/>
              <a:t>El Salvador and Guatemala had much higher numbers in 2000</a:t>
            </a:r>
          </a:p>
        </p:txBody>
      </p:sp>
    </p:spTree>
    <p:extLst>
      <p:ext uri="{BB962C8B-B14F-4D97-AF65-F5344CB8AC3E}">
        <p14:creationId xmlns:p14="http://schemas.microsoft.com/office/powerpoint/2010/main" val="135978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9580-7E30-45D4-8F7A-8BA0C4CF3391}"/>
              </a:ext>
            </a:extLst>
          </p:cNvPr>
          <p:cNvSpPr>
            <a:spLocks noGrp="1"/>
          </p:cNvSpPr>
          <p:nvPr>
            <p:ph type="title"/>
          </p:nvPr>
        </p:nvSpPr>
        <p:spPr/>
        <p:txBody>
          <a:bodyPr/>
          <a:lstStyle/>
          <a:p>
            <a:r>
              <a:rPr lang="en-US" b="1" dirty="0"/>
              <a:t>Zoom in on 2013-2016</a:t>
            </a:r>
          </a:p>
        </p:txBody>
      </p:sp>
      <p:pic>
        <p:nvPicPr>
          <p:cNvPr id="4" name="Content Placeholder 3">
            <a:extLst>
              <a:ext uri="{FF2B5EF4-FFF2-40B4-BE49-F238E27FC236}">
                <a16:creationId xmlns:a16="http://schemas.microsoft.com/office/drawing/2014/main" id="{D9A8E6CE-5620-4A79-99D5-714F1451A149}"/>
              </a:ext>
            </a:extLst>
          </p:cNvPr>
          <p:cNvPicPr>
            <a:picLocks noGrp="1" noChangeAspect="1"/>
          </p:cNvPicPr>
          <p:nvPr>
            <p:ph idx="1"/>
          </p:nvPr>
        </p:nvPicPr>
        <p:blipFill>
          <a:blip r:embed="rId2"/>
          <a:stretch>
            <a:fillRect/>
          </a:stretch>
        </p:blipFill>
        <p:spPr>
          <a:xfrm>
            <a:off x="480337" y="2816059"/>
            <a:ext cx="8573722" cy="4139037"/>
          </a:xfrm>
          <a:prstGeom prst="rect">
            <a:avLst/>
          </a:prstGeom>
        </p:spPr>
      </p:pic>
      <p:sp>
        <p:nvSpPr>
          <p:cNvPr id="5" name="Content Placeholder 2">
            <a:extLst>
              <a:ext uri="{FF2B5EF4-FFF2-40B4-BE49-F238E27FC236}">
                <a16:creationId xmlns:a16="http://schemas.microsoft.com/office/drawing/2014/main" id="{D6354747-2806-4596-8B94-E08690D629D3}"/>
              </a:ext>
            </a:extLst>
          </p:cNvPr>
          <p:cNvSpPr txBox="1">
            <a:spLocks/>
          </p:cNvSpPr>
          <p:nvPr/>
        </p:nvSpPr>
        <p:spPr>
          <a:xfrm>
            <a:off x="8821711" y="2603500"/>
            <a:ext cx="2960558"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China is the highest</a:t>
            </a:r>
          </a:p>
          <a:p>
            <a:r>
              <a:rPr lang="en-US" dirty="0"/>
              <a:t>Several are increasing in 2016, but not dramatically in comparison to 2013 numbers</a:t>
            </a:r>
          </a:p>
        </p:txBody>
      </p:sp>
    </p:spTree>
    <p:extLst>
      <p:ext uri="{BB962C8B-B14F-4D97-AF65-F5344CB8AC3E}">
        <p14:creationId xmlns:p14="http://schemas.microsoft.com/office/powerpoint/2010/main" val="260920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9580-7E30-45D4-8F7A-8BA0C4CF3391}"/>
              </a:ext>
            </a:extLst>
          </p:cNvPr>
          <p:cNvSpPr>
            <a:spLocks noGrp="1"/>
          </p:cNvSpPr>
          <p:nvPr>
            <p:ph type="title"/>
          </p:nvPr>
        </p:nvSpPr>
        <p:spPr/>
        <p:txBody>
          <a:bodyPr/>
          <a:lstStyle/>
          <a:p>
            <a:r>
              <a:rPr lang="en-US" dirty="0"/>
              <a:t>Recognized or rejected?</a:t>
            </a:r>
          </a:p>
        </p:txBody>
      </p:sp>
      <p:sp>
        <p:nvSpPr>
          <p:cNvPr id="3" name="Content Placeholder 2">
            <a:extLst>
              <a:ext uri="{FF2B5EF4-FFF2-40B4-BE49-F238E27FC236}">
                <a16:creationId xmlns:a16="http://schemas.microsoft.com/office/drawing/2014/main" id="{136D7E1C-BAF3-497A-BB5B-EC0BE3666167}"/>
              </a:ext>
            </a:extLst>
          </p:cNvPr>
          <p:cNvSpPr>
            <a:spLocks noGrp="1"/>
          </p:cNvSpPr>
          <p:nvPr>
            <p:ph idx="1"/>
          </p:nvPr>
        </p:nvSpPr>
        <p:spPr>
          <a:xfrm>
            <a:off x="8439462" y="2603500"/>
            <a:ext cx="3642609" cy="3416300"/>
          </a:xfrm>
        </p:spPr>
        <p:txBody>
          <a:bodyPr>
            <a:normAutofit/>
          </a:bodyPr>
          <a:lstStyle/>
          <a:p>
            <a:r>
              <a:rPr lang="en-US" b="1" dirty="0"/>
              <a:t>Most likely to be recognized: </a:t>
            </a:r>
          </a:p>
          <a:p>
            <a:pPr marL="0" indent="0">
              <a:buNone/>
            </a:pPr>
            <a:r>
              <a:rPr lang="en-US" dirty="0"/>
              <a:t>Egypt and Ethiopia</a:t>
            </a:r>
          </a:p>
          <a:p>
            <a:r>
              <a:rPr lang="en-US" b="1" dirty="0"/>
              <a:t>Most likely to be “other”: </a:t>
            </a:r>
          </a:p>
          <a:p>
            <a:pPr marL="0" indent="0">
              <a:buNone/>
            </a:pPr>
            <a:r>
              <a:rPr lang="en-US" dirty="0"/>
              <a:t>Mexico, Columbia, El Salvador, Guatemala</a:t>
            </a:r>
          </a:p>
        </p:txBody>
      </p:sp>
      <p:pic>
        <p:nvPicPr>
          <p:cNvPr id="4" name="Picture 3">
            <a:extLst>
              <a:ext uri="{FF2B5EF4-FFF2-40B4-BE49-F238E27FC236}">
                <a16:creationId xmlns:a16="http://schemas.microsoft.com/office/drawing/2014/main" id="{46F03DAA-80C1-4624-B1C2-8A845044477F}"/>
              </a:ext>
            </a:extLst>
          </p:cNvPr>
          <p:cNvPicPr>
            <a:picLocks noChangeAspect="1"/>
          </p:cNvPicPr>
          <p:nvPr/>
        </p:nvPicPr>
        <p:blipFill>
          <a:blip r:embed="rId2"/>
          <a:stretch>
            <a:fillRect/>
          </a:stretch>
        </p:blipFill>
        <p:spPr>
          <a:xfrm>
            <a:off x="495300" y="2839922"/>
            <a:ext cx="7944162" cy="3445172"/>
          </a:xfrm>
          <a:prstGeom prst="rect">
            <a:avLst/>
          </a:prstGeom>
        </p:spPr>
      </p:pic>
    </p:spTree>
    <p:extLst>
      <p:ext uri="{BB962C8B-B14F-4D97-AF65-F5344CB8AC3E}">
        <p14:creationId xmlns:p14="http://schemas.microsoft.com/office/powerpoint/2010/main" val="86145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9580-7E30-45D4-8F7A-8BA0C4CF3391}"/>
              </a:ext>
            </a:extLst>
          </p:cNvPr>
          <p:cNvSpPr>
            <a:spLocks noGrp="1"/>
          </p:cNvSpPr>
          <p:nvPr>
            <p:ph type="title"/>
          </p:nvPr>
        </p:nvSpPr>
        <p:spPr/>
        <p:txBody>
          <a:bodyPr/>
          <a:lstStyle/>
          <a:p>
            <a:r>
              <a:rPr lang="en-US" dirty="0"/>
              <a:t>Next steps: more questions</a:t>
            </a:r>
          </a:p>
        </p:txBody>
      </p:sp>
      <p:sp>
        <p:nvSpPr>
          <p:cNvPr id="3" name="Content Placeholder 2">
            <a:extLst>
              <a:ext uri="{FF2B5EF4-FFF2-40B4-BE49-F238E27FC236}">
                <a16:creationId xmlns:a16="http://schemas.microsoft.com/office/drawing/2014/main" id="{136D7E1C-BAF3-497A-BB5B-EC0BE3666167}"/>
              </a:ext>
            </a:extLst>
          </p:cNvPr>
          <p:cNvSpPr>
            <a:spLocks noGrp="1"/>
          </p:cNvSpPr>
          <p:nvPr>
            <p:ph idx="1"/>
          </p:nvPr>
        </p:nvSpPr>
        <p:spPr/>
        <p:txBody>
          <a:bodyPr>
            <a:normAutofit/>
          </a:bodyPr>
          <a:lstStyle/>
          <a:p>
            <a:r>
              <a:rPr lang="en-US" sz="2800" dirty="0"/>
              <a:t>How do I get more recent data?</a:t>
            </a:r>
          </a:p>
          <a:p>
            <a:r>
              <a:rPr lang="en-US" sz="2800" dirty="0"/>
              <a:t>Where do I get more granular data? </a:t>
            </a:r>
          </a:p>
          <a:p>
            <a:r>
              <a:rPr lang="en-US" sz="2800" dirty="0"/>
              <a:t>What does “other” mean? Why are people given an “other” decision?</a:t>
            </a:r>
          </a:p>
          <a:p>
            <a:r>
              <a:rPr lang="en-US" sz="2800" dirty="0"/>
              <a:t>What’s the definition of a “criminal” in the Homeland Security data?</a:t>
            </a:r>
          </a:p>
        </p:txBody>
      </p:sp>
    </p:spTree>
    <p:extLst>
      <p:ext uri="{BB962C8B-B14F-4D97-AF65-F5344CB8AC3E}">
        <p14:creationId xmlns:p14="http://schemas.microsoft.com/office/powerpoint/2010/main" val="1291179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417</TotalTime>
  <Words>348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Refugees to the USA</vt:lpstr>
      <vt:lpstr>Data sources</vt:lpstr>
      <vt:lpstr>Goals</vt:lpstr>
      <vt:lpstr>Some context</vt:lpstr>
      <vt:lpstr>Refugees over time (2000-2016)</vt:lpstr>
      <vt:lpstr>Looking at the top ten countries</vt:lpstr>
      <vt:lpstr>Zoom in on 2013-2016</vt:lpstr>
      <vt:lpstr>Recognized or rejected?</vt:lpstr>
      <vt:lpstr>Next steps: more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Refugees to the USA</dc:title>
  <dc:creator>Jennifer Mead</dc:creator>
  <cp:lastModifiedBy>Jennifer Mead</cp:lastModifiedBy>
  <cp:revision>2</cp:revision>
  <dcterms:created xsi:type="dcterms:W3CDTF">2019-09-05T20:02:46Z</dcterms:created>
  <dcterms:modified xsi:type="dcterms:W3CDTF">2019-09-06T03:00:16Z</dcterms:modified>
</cp:coreProperties>
</file>