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lwoznic@syr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7FD4-9808-4E00-BE46-BA0F3ED74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Update #1</a:t>
            </a:r>
            <a:br>
              <a:rPr lang="en-US" dirty="0"/>
            </a:br>
            <a:r>
              <a:rPr lang="en-US" sz="3600" i="1" dirty="0"/>
              <a:t>IST 687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05090-21A9-4FA3-853A-2E586DD573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Joyce Woznica</a:t>
            </a:r>
            <a:br>
              <a:rPr lang="en-US" dirty="0"/>
            </a:br>
            <a:r>
              <a:rPr lang="en-US" cap="none" dirty="0">
                <a:hlinkClick r:id="rId2"/>
              </a:rPr>
              <a:t>jlwoznic@syr.edu</a:t>
            </a:r>
            <a:r>
              <a:rPr lang="en-US" cap="non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444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896D8-F2A2-4388-9349-0C3503CC0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3812"/>
          </a:xfrm>
        </p:spPr>
        <p:txBody>
          <a:bodyPr/>
          <a:lstStyle/>
          <a:p>
            <a:r>
              <a:rPr lang="en-US" dirty="0"/>
              <a:t>Overall Summary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A9D481-9016-4FDC-B99D-B1398EC90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57023"/>
              </p:ext>
            </p:extLst>
          </p:nvPr>
        </p:nvGraphicFramePr>
        <p:xfrm>
          <a:off x="1141412" y="1334814"/>
          <a:ext cx="9905998" cy="5026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2999">
                  <a:extLst>
                    <a:ext uri="{9D8B030D-6E8A-4147-A177-3AD203B41FA5}">
                      <a16:colId xmlns:a16="http://schemas.microsoft.com/office/drawing/2014/main" val="1036261001"/>
                    </a:ext>
                  </a:extLst>
                </a:gridCol>
                <a:gridCol w="4952999">
                  <a:extLst>
                    <a:ext uri="{9D8B030D-6E8A-4147-A177-3AD203B41FA5}">
                      <a16:colId xmlns:a16="http://schemas.microsoft.com/office/drawing/2014/main" val="87573092"/>
                    </a:ext>
                  </a:extLst>
                </a:gridCol>
              </a:tblGrid>
              <a:tr h="2513115">
                <a:tc>
                  <a:txBody>
                    <a:bodyPr/>
                    <a:lstStyle/>
                    <a:p>
                      <a:r>
                        <a:rPr lang="en-US" sz="2400" b="1" dirty="0"/>
                        <a:t>Accomplishments this Past Period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Reviewed dataset (attributes) and which variables might contribute to satisfaction of flyers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Developed initial list of business questions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Reviewed how reading the dataset (XLS) into R data frame for manipulation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What’s working well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Correlating previous lessons to data set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Finding enough time to work on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381117"/>
                  </a:ext>
                </a:extLst>
              </a:tr>
              <a:tr h="2513115">
                <a:tc>
                  <a:txBody>
                    <a:bodyPr/>
                    <a:lstStyle/>
                    <a:p>
                      <a:r>
                        <a:rPr lang="en-US" sz="2400" b="1" dirty="0"/>
                        <a:t>Plans for next Update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Read in dataset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Cleanse data and initial manipulations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Start to review data models and visualization (plots and graphs)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Start to interpret data to begin to answer business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Issues/What’s Not Working Well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Nothing yet – just feeling a bit unfocused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95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13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6872-35BD-4EB7-B26C-A3235C6CB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74254"/>
          </a:xfrm>
        </p:spPr>
        <p:txBody>
          <a:bodyPr/>
          <a:lstStyle/>
          <a:p>
            <a:r>
              <a:rPr lang="en-US" dirty="0"/>
              <a:t>Business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5315F-2626-4B87-804B-A64C643EE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92772"/>
            <a:ext cx="9905999" cy="517109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Which airlines (Airline Code/Arline Name) have the highest satisfaction rates?</a:t>
            </a:r>
          </a:p>
          <a:p>
            <a:pPr lvl="1"/>
            <a:r>
              <a:rPr lang="en-US" dirty="0"/>
              <a:t>Why? What do they have in common?</a:t>
            </a:r>
          </a:p>
          <a:p>
            <a:pPr lvl="1"/>
            <a:r>
              <a:rPr lang="en-US" dirty="0"/>
              <a:t>What is contributing to this rate?</a:t>
            </a:r>
          </a:p>
          <a:p>
            <a:r>
              <a:rPr lang="en-US" dirty="0"/>
              <a:t>How do cancellations and delays affect satisfaction?</a:t>
            </a:r>
          </a:p>
          <a:p>
            <a:r>
              <a:rPr lang="en-US" dirty="0"/>
              <a:t>What contributes to first time flyers satisfaction?</a:t>
            </a:r>
          </a:p>
          <a:p>
            <a:r>
              <a:rPr lang="en-US" dirty="0"/>
              <a:t>Does membership in a frequent flyer program affect satisfaction?</a:t>
            </a:r>
          </a:p>
          <a:p>
            <a:r>
              <a:rPr lang="en-US" dirty="0"/>
              <a:t>What variable(s) (or combination of variable(s)) contribute the most to satisfaction for flyers?</a:t>
            </a:r>
          </a:p>
          <a:p>
            <a:pPr lvl="1"/>
            <a:r>
              <a:rPr lang="en-US" dirty="0"/>
              <a:t>Class of Service</a:t>
            </a:r>
          </a:p>
          <a:p>
            <a:pPr lvl="1"/>
            <a:r>
              <a:rPr lang="en-US" dirty="0"/>
              <a:t>Origin/Destination City and State</a:t>
            </a:r>
          </a:p>
          <a:p>
            <a:pPr lvl="1"/>
            <a:r>
              <a:rPr lang="en-US" dirty="0"/>
              <a:t>Travel Day of the month</a:t>
            </a:r>
          </a:p>
          <a:p>
            <a:pPr lvl="1"/>
            <a:r>
              <a:rPr lang="en-US" dirty="0"/>
              <a:t>Type of plane (Airline Code)</a:t>
            </a:r>
          </a:p>
          <a:p>
            <a:pPr lvl="1"/>
            <a:r>
              <a:rPr lang="en-US" dirty="0"/>
              <a:t>Gender and/or Age</a:t>
            </a:r>
          </a:p>
          <a:p>
            <a:pPr lvl="1"/>
            <a:r>
              <a:rPr lang="en-US" dirty="0"/>
              <a:t>Airline Status </a:t>
            </a:r>
          </a:p>
          <a:p>
            <a:pPr lvl="1"/>
            <a:r>
              <a:rPr lang="en-US" dirty="0"/>
              <a:t>Distance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78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0AB9-299B-4952-9601-B13351B2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74254"/>
          </a:xfrm>
        </p:spPr>
        <p:txBody>
          <a:bodyPr/>
          <a:lstStyle/>
          <a:p>
            <a:r>
              <a:rPr lang="en-US" dirty="0"/>
              <a:t>Initial Variable Selection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3096FE-D493-4D96-B080-3A9302219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862114"/>
              </p:ext>
            </p:extLst>
          </p:nvPr>
        </p:nvGraphicFramePr>
        <p:xfrm>
          <a:off x="1222196" y="1208436"/>
          <a:ext cx="10202042" cy="554320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217601">
                  <a:extLst>
                    <a:ext uri="{9D8B030D-6E8A-4147-A177-3AD203B41FA5}">
                      <a16:colId xmlns:a16="http://schemas.microsoft.com/office/drawing/2014/main" val="1319191416"/>
                    </a:ext>
                  </a:extLst>
                </a:gridCol>
                <a:gridCol w="6984441">
                  <a:extLst>
                    <a:ext uri="{9D8B030D-6E8A-4147-A177-3AD203B41FA5}">
                      <a16:colId xmlns:a16="http://schemas.microsoft.com/office/drawing/2014/main" val="38309948"/>
                    </a:ext>
                  </a:extLst>
                </a:gridCol>
              </a:tblGrid>
              <a:tr h="426423">
                <a:tc>
                  <a:txBody>
                    <a:bodyPr/>
                    <a:lstStyle/>
                    <a:p>
                      <a:r>
                        <a:rPr lang="en-US" sz="18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000137"/>
                  </a:ext>
                </a:extLst>
              </a:tr>
              <a:tr h="341119">
                <a:tc>
                  <a:txBody>
                    <a:bodyPr/>
                    <a:lstStyle/>
                    <a:p>
                      <a:r>
                        <a:rPr lang="en-US" sz="1400" dirty="0"/>
                        <a:t>Satisfaction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Rating from 1 (low) to 5 (high) of satisfaction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950762"/>
                  </a:ext>
                </a:extLst>
              </a:tr>
              <a:tr h="341119">
                <a:tc>
                  <a:txBody>
                    <a:bodyPr/>
                    <a:lstStyle/>
                    <a:p>
                      <a:r>
                        <a:rPr lang="en-US" sz="1400" dirty="0"/>
                        <a:t>Airline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Status with airline (frequent flyer)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485807"/>
                  </a:ext>
                </a:extLst>
              </a:tr>
              <a:tr h="341119"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 of traveler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345808"/>
                  </a:ext>
                </a:extLst>
              </a:tr>
              <a:tr h="341119">
                <a:tc>
                  <a:txBody>
                    <a:bodyPr/>
                    <a:lstStyle/>
                    <a:p>
                      <a:r>
                        <a:rPr lang="en-US" sz="14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Gender of traveler – male or 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044914"/>
                  </a:ext>
                </a:extLst>
              </a:tr>
              <a:tr h="341119">
                <a:tc>
                  <a:txBody>
                    <a:bodyPr/>
                    <a:lstStyle/>
                    <a:p>
                      <a:r>
                        <a:rPr lang="en-US" sz="1400" dirty="0"/>
                        <a:t>Number of Flights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 of flights taken by this traveler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10787"/>
                  </a:ext>
                </a:extLst>
              </a:tr>
              <a:tr h="341119">
                <a:tc>
                  <a:txBody>
                    <a:bodyPr/>
                    <a:lstStyle/>
                    <a:p>
                      <a:r>
                        <a:rPr lang="en-US" sz="1400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Class of travel (first, business,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40943"/>
                  </a:ext>
                </a:extLst>
              </a:tr>
              <a:tr h="341119">
                <a:tc>
                  <a:txBody>
                    <a:bodyPr/>
                    <a:lstStyle/>
                    <a:p>
                      <a:r>
                        <a:rPr lang="en-US" sz="1400" dirty="0"/>
                        <a:t>Day of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Day of the month of travel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618938"/>
                  </a:ext>
                </a:extLst>
              </a:tr>
              <a:tr h="341119">
                <a:tc>
                  <a:txBody>
                    <a:bodyPr/>
                    <a:lstStyle/>
                    <a:p>
                      <a:r>
                        <a:rPr lang="en-US" sz="1400" dirty="0"/>
                        <a:t>Airline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Specific airline code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793673"/>
                  </a:ext>
                </a:extLst>
              </a:tr>
              <a:tr h="341119">
                <a:tc>
                  <a:txBody>
                    <a:bodyPr/>
                    <a:lstStyle/>
                    <a:p>
                      <a:r>
                        <a:rPr lang="en-US" sz="1400" dirty="0"/>
                        <a:t>Airline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Specific airline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719327"/>
                  </a:ext>
                </a:extLst>
              </a:tr>
              <a:tr h="341119">
                <a:tc>
                  <a:txBody>
                    <a:bodyPr/>
                    <a:lstStyle/>
                    <a:p>
                      <a:r>
                        <a:rPr lang="en-US" sz="1400" dirty="0"/>
                        <a:t>Origin City and Origin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Origin City and State for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95036"/>
                  </a:ext>
                </a:extLst>
              </a:tr>
              <a:tr h="341119">
                <a:tc>
                  <a:txBody>
                    <a:bodyPr/>
                    <a:lstStyle/>
                    <a:p>
                      <a:r>
                        <a:rPr lang="en-US" sz="1400" dirty="0"/>
                        <a:t>Destination City Destination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Destination City and State for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594604"/>
                  </a:ext>
                </a:extLst>
              </a:tr>
              <a:tr h="341119">
                <a:tc>
                  <a:txBody>
                    <a:bodyPr/>
                    <a:lstStyle/>
                    <a:p>
                      <a:r>
                        <a:rPr lang="en-US" sz="1400" dirty="0"/>
                        <a:t>Departure Delay in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How many minutes of departure delay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467491"/>
                  </a:ext>
                </a:extLst>
              </a:tr>
              <a:tr h="341119">
                <a:tc>
                  <a:txBody>
                    <a:bodyPr/>
                    <a:lstStyle/>
                    <a:p>
                      <a:r>
                        <a:rPr lang="en-US" sz="1400" dirty="0"/>
                        <a:t>Arrival Delay in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How many minutes of arrival delay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333397"/>
                  </a:ext>
                </a:extLst>
              </a:tr>
              <a:tr h="341119">
                <a:tc>
                  <a:txBody>
                    <a:bodyPr/>
                    <a:lstStyle/>
                    <a:p>
                      <a:r>
                        <a:rPr lang="en-US" sz="1400" dirty="0"/>
                        <a:t>Flight Cancelled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If flight was cancelled (yes/no)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200561"/>
                  </a:ext>
                </a:extLst>
              </a:tr>
              <a:tr h="341119">
                <a:tc>
                  <a:txBody>
                    <a:bodyPr/>
                    <a:lstStyle/>
                    <a:p>
                      <a:r>
                        <a:rPr lang="en-US" sz="1400" dirty="0"/>
                        <a:t>Flight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Distance between origin and destination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430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128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67</TotalTime>
  <Words>359</Words>
  <Application>Microsoft Office PowerPoint</Application>
  <PresentationFormat>Widescreen</PresentationFormat>
  <Paragraphs>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Project Update #1 IST 687</vt:lpstr>
      <vt:lpstr>Overall Summary</vt:lpstr>
      <vt:lpstr>Business Questions</vt:lpstr>
      <vt:lpstr>Initial Variable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 #1</dc:title>
  <dc:creator>Joyce</dc:creator>
  <cp:lastModifiedBy> </cp:lastModifiedBy>
  <cp:revision>32</cp:revision>
  <dcterms:created xsi:type="dcterms:W3CDTF">2019-02-02T18:55:53Z</dcterms:created>
  <dcterms:modified xsi:type="dcterms:W3CDTF">2019-02-03T18:38:59Z</dcterms:modified>
</cp:coreProperties>
</file>