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lwoznic@sy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FD4-9808-4E00-BE46-BA0F3ED74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Data Analysis Project</a:t>
            </a:r>
            <a:br>
              <a:rPr lang="en-US" dirty="0"/>
            </a:br>
            <a:r>
              <a:rPr lang="en-US" sz="3600" i="1" dirty="0"/>
              <a:t>IST 687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05090-21A9-4FA3-853A-2E586DD57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Woznica</a:t>
            </a:r>
            <a:br>
              <a:rPr lang="en-US" dirty="0"/>
            </a:br>
            <a:r>
              <a:rPr lang="en-US" cap="none" dirty="0">
                <a:hlinkClick r:id="rId2"/>
              </a:rPr>
              <a:t>jlwoznic@syr.edu</a:t>
            </a:r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44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F6B-7CA8-46D9-BAA4-DC82237C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 initial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5D7F-82CA-4A65-868A-4569C821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148" y="3021826"/>
            <a:ext cx="3856037" cy="8143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appears to be weighted as some have traveled more airlines than others.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191A4-1D4C-492F-8E90-3CC8F51E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3" y="3836174"/>
            <a:ext cx="6488298" cy="250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116BD-983F-4B14-83FC-96B9F53F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931" y="4243348"/>
            <a:ext cx="3454793" cy="212602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41FA90-5457-4FD9-B88B-1C9A74AB0638}"/>
              </a:ext>
            </a:extLst>
          </p:cNvPr>
          <p:cNvSpPr txBox="1">
            <a:spLocks/>
          </p:cNvSpPr>
          <p:nvPr/>
        </p:nvSpPr>
        <p:spPr>
          <a:xfrm>
            <a:off x="8182931" y="3429000"/>
            <a:ext cx="3856037" cy="81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larger group of flyers </a:t>
            </a:r>
            <a:br>
              <a:rPr lang="en-US" dirty="0"/>
            </a:br>
            <a:r>
              <a:rPr lang="en-US" dirty="0"/>
              <a:t>over 42 years of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EC2F-D78E-4439-B471-E7E633DB8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9" y="348737"/>
            <a:ext cx="4151848" cy="250711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E47599-1B09-4DBE-ACB3-0A14FAECE350}"/>
              </a:ext>
            </a:extLst>
          </p:cNvPr>
          <p:cNvSpPr txBox="1">
            <a:spLocks/>
          </p:cNvSpPr>
          <p:nvPr/>
        </p:nvSpPr>
        <p:spPr>
          <a:xfrm>
            <a:off x="5252326" y="514713"/>
            <a:ext cx="2184588" cy="202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like there are more pleased male travelers (sat=5) than female travelers, but also could be skewed by there being more female responders.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AD08-C845-4137-A1D5-33037447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178" y="2553854"/>
            <a:ext cx="1682836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13DA-F6EE-425E-A161-AE9A71FF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Plotting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02AA-24A2-4373-9B40-D5EFA6CC4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7549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Delay affects satisfaction by airline.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C644C-84F5-431A-B1E7-BDE9D16F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0" y="3052836"/>
            <a:ext cx="5385280" cy="319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7F98D-BA08-4E5A-83BF-3201C2CA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00" y="324594"/>
            <a:ext cx="5385280" cy="319556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A4EB94C-4098-4081-9734-91F580EF5134}"/>
              </a:ext>
            </a:extLst>
          </p:cNvPr>
          <p:cNvSpPr txBox="1">
            <a:spLocks/>
          </p:cNvSpPr>
          <p:nvPr/>
        </p:nvSpPr>
        <p:spPr>
          <a:xfrm>
            <a:off x="7118014" y="3720047"/>
            <a:ext cx="3856037" cy="754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how age and airline compare for </a:t>
            </a:r>
            <a:r>
              <a:rPr lang="en-US" dirty="0" err="1"/>
              <a:t>satistisfaction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54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D22-D291-43E7-9CCA-47ADEA4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2B98-5392-4EC5-8653-1BAA08700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Submitted 3/12/2019</a:t>
            </a:r>
          </a:p>
        </p:txBody>
      </p:sp>
    </p:spTree>
    <p:extLst>
      <p:ext uri="{BB962C8B-B14F-4D97-AF65-F5344CB8AC3E}">
        <p14:creationId xmlns:p14="http://schemas.microsoft.com/office/powerpoint/2010/main" val="16583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Project Update 3: 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17979"/>
              </p:ext>
            </p:extLst>
          </p:nvPr>
        </p:nvGraphicFramePr>
        <p:xfrm>
          <a:off x="1141412" y="1334814"/>
          <a:ext cx="9905998" cy="502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Created Word document and began to update document with findings and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Cleaned up R-code adding comments and separating into appropriate groups for displaying in final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plotting and used of regression and interpreting the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Correlating previous lessons to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Finish any further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 some additional plots of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Interpret results and make recommendations for Southeast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Life is getting in the way of finding time to work on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80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6DF21-245C-434B-AB13-07C3D9B3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223823"/>
            <a:ext cx="9905998" cy="1478570"/>
          </a:xfrm>
        </p:spPr>
        <p:txBody>
          <a:bodyPr/>
          <a:lstStyle/>
          <a:p>
            <a:r>
              <a:rPr lang="en-US" dirty="0"/>
              <a:t>Initial Document Created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5CC32-01BC-4409-ADC3-8BE7B075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409708"/>
            <a:ext cx="7700547" cy="4896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3D852-00FE-411F-98F0-D0353D0C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808" y="1409707"/>
            <a:ext cx="3807696" cy="48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F271-CB1F-4DE7-B027-44057593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87" y="240831"/>
            <a:ext cx="9905998" cy="1478570"/>
          </a:xfrm>
        </p:spPr>
        <p:txBody>
          <a:bodyPr/>
          <a:lstStyle/>
          <a:p>
            <a:r>
              <a:rPr lang="en-US" dirty="0"/>
              <a:t>Began to enter Information into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C6DD7-8EF3-4EAD-A87B-18F2DA42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8" y="1349244"/>
            <a:ext cx="3975304" cy="5073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BA54A-B4C6-4A77-8195-9266441D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10" y="1349244"/>
            <a:ext cx="3988005" cy="4997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598499-4950-44F5-B0B4-820523BA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702" y="4845428"/>
            <a:ext cx="3410125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BAEE-07AF-474A-BB7E-24F1B444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41440"/>
            <a:ext cx="9905998" cy="1478570"/>
          </a:xfrm>
        </p:spPr>
        <p:txBody>
          <a:bodyPr/>
          <a:lstStyle/>
          <a:p>
            <a:r>
              <a:rPr lang="en-US" dirty="0"/>
              <a:t>Cleaned Up Code for Inclusion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03DC-E462-48C1-902B-1ADF43D3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5" y="1203738"/>
            <a:ext cx="3877168" cy="2225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A7DB1-0C56-4E33-9948-CA7E7609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5" y="1181445"/>
            <a:ext cx="4844902" cy="3837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E33C8-4278-4CCF-BDAE-CE60D772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096" y="3636621"/>
            <a:ext cx="4049898" cy="2982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2DE75-56E4-4630-AA0A-79A37031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14" y="2852550"/>
            <a:ext cx="3773066" cy="25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D22-D291-43E7-9CCA-47ADEA4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2B98-5392-4EC5-8653-1BAA08700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Submitted 2/5/2019</a:t>
            </a:r>
          </a:p>
        </p:txBody>
      </p:sp>
    </p:spTree>
    <p:extLst>
      <p:ext uri="{BB962C8B-B14F-4D97-AF65-F5344CB8AC3E}">
        <p14:creationId xmlns:p14="http://schemas.microsoft.com/office/powerpoint/2010/main" val="7179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Project Update 1: 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023"/>
              </p:ext>
            </p:extLst>
          </p:nvPr>
        </p:nvGraphicFramePr>
        <p:xfrm>
          <a:off x="1141412" y="1334814"/>
          <a:ext cx="9905998" cy="502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Reviewed dataset (attributes) and which variables might contribute to satisfaction of flyers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Developed initial list of business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Reviewed how reading the dataset (XLS) into R data frame for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Correlating previous lessons to data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Finding enough time to work on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in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Cleanse data and initial manipulations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review data models and visualization (plots and graphs)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interpret data to begin to answer business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Nothing yet – just feeling a bit unfocused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6872-35BD-4EB7-B26C-A3235C6C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315F-2626-4B87-804B-A64C643E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5171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airlines (Airline Code/Airline Name) have the highest satisfaction rates?</a:t>
            </a:r>
          </a:p>
          <a:p>
            <a:pPr lvl="1"/>
            <a:r>
              <a:rPr lang="en-US" dirty="0"/>
              <a:t>Why? What do they have in common?</a:t>
            </a:r>
          </a:p>
          <a:p>
            <a:pPr lvl="1"/>
            <a:r>
              <a:rPr lang="en-US" dirty="0"/>
              <a:t>What is contributing to this rate?</a:t>
            </a:r>
          </a:p>
          <a:p>
            <a:pPr lvl="1"/>
            <a:r>
              <a:rPr lang="en-US" dirty="0"/>
              <a:t>How does Southeast stack up against the other airlines?</a:t>
            </a:r>
          </a:p>
          <a:p>
            <a:r>
              <a:rPr lang="en-US" dirty="0"/>
              <a:t>How do cancellations and delays affect satisfaction?</a:t>
            </a:r>
          </a:p>
          <a:p>
            <a:r>
              <a:rPr lang="en-US" dirty="0"/>
              <a:t>What contributes to first time flyers satisfaction?</a:t>
            </a:r>
          </a:p>
          <a:p>
            <a:r>
              <a:rPr lang="en-US" dirty="0"/>
              <a:t>Does membership in a frequent flyer program affect satisfaction?</a:t>
            </a:r>
          </a:p>
          <a:p>
            <a:r>
              <a:rPr lang="en-US" dirty="0"/>
              <a:t>What variable(s) (or combination of variable(s)) contribute the most to satisfaction for flyers?</a:t>
            </a:r>
          </a:p>
          <a:p>
            <a:pPr lvl="1"/>
            <a:r>
              <a:rPr lang="en-US" dirty="0"/>
              <a:t>Class of Service</a:t>
            </a:r>
          </a:p>
          <a:p>
            <a:pPr lvl="1"/>
            <a:r>
              <a:rPr lang="en-US" dirty="0"/>
              <a:t>Origin/Destination City and State</a:t>
            </a:r>
          </a:p>
          <a:p>
            <a:pPr lvl="1"/>
            <a:r>
              <a:rPr lang="en-US" dirty="0"/>
              <a:t>Travel Day of the month</a:t>
            </a:r>
          </a:p>
          <a:p>
            <a:pPr lvl="1"/>
            <a:r>
              <a:rPr lang="en-US" dirty="0"/>
              <a:t>Type of plane (Airline Code)</a:t>
            </a:r>
          </a:p>
          <a:p>
            <a:pPr lvl="1"/>
            <a:r>
              <a:rPr lang="en-US" dirty="0"/>
              <a:t>Gender and/or Age</a:t>
            </a:r>
          </a:p>
          <a:p>
            <a:pPr lvl="1"/>
            <a:r>
              <a:rPr lang="en-US" dirty="0"/>
              <a:t>Airline Status </a:t>
            </a:r>
          </a:p>
          <a:p>
            <a:pPr lvl="1"/>
            <a:r>
              <a:rPr lang="en-US" dirty="0"/>
              <a:t>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0AB9-299B-4952-9601-B13351B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Initial Variable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096FE-D493-4D96-B080-3A930221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2114"/>
              </p:ext>
            </p:extLst>
          </p:nvPr>
        </p:nvGraphicFramePr>
        <p:xfrm>
          <a:off x="1222196" y="1208436"/>
          <a:ext cx="10202042" cy="5543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17601">
                  <a:extLst>
                    <a:ext uri="{9D8B030D-6E8A-4147-A177-3AD203B41FA5}">
                      <a16:colId xmlns:a16="http://schemas.microsoft.com/office/drawing/2014/main" val="1319191416"/>
                    </a:ext>
                  </a:extLst>
                </a:gridCol>
                <a:gridCol w="6984441">
                  <a:extLst>
                    <a:ext uri="{9D8B030D-6E8A-4147-A177-3AD203B41FA5}">
                      <a16:colId xmlns:a16="http://schemas.microsoft.com/office/drawing/2014/main" val="38309948"/>
                    </a:ext>
                  </a:extLst>
                </a:gridCol>
              </a:tblGrid>
              <a:tr h="426423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0013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 from 1 (low) to 5 (high) of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50762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 with airline (frequent flyer)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8580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4580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 of traveler – 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4491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 taken by this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078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of travel (first, business,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4094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Day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month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1893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9367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1932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Origin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95036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Destination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9460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Departure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departure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6749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Arrival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arrival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3339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flight was cancelled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056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between origin and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D22-D291-43E7-9CCA-47ADEA4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2B98-5392-4EC5-8653-1BAA08700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Submitted 2/21/2019</a:t>
            </a:r>
          </a:p>
        </p:txBody>
      </p:sp>
    </p:spTree>
    <p:extLst>
      <p:ext uri="{BB962C8B-B14F-4D97-AF65-F5344CB8AC3E}">
        <p14:creationId xmlns:p14="http://schemas.microsoft.com/office/powerpoint/2010/main" val="18147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Project Update 2: 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66899"/>
              </p:ext>
            </p:extLst>
          </p:nvPr>
        </p:nvGraphicFramePr>
        <p:xfrm>
          <a:off x="1141412" y="1334814"/>
          <a:ext cx="9905998" cy="520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3082950">
                <a:tc>
                  <a:txBody>
                    <a:bodyPr/>
                    <a:lstStyle/>
                    <a:p>
                      <a:r>
                        <a:rPr lang="en-US" sz="20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Simplified column names for easier manipulation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Determined NA and arrived at an approach for handling depending on data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Example: setting flight minutes and delay minutes to 0 when Flight Cancelled=‘Yes’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Example: omitted rows where the Satisfaction value was NA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Reviewed general descriptive statistics: mean, mode, range, etc.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Reviewed multiple linear regression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Completed generic plots of data for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Reviewing old homework and google for best ways to analyze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Good data determined from various descriptive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Progression is 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126255">
                <a:tc>
                  <a:txBody>
                    <a:bodyPr/>
                    <a:lstStyle/>
                    <a:p>
                      <a:r>
                        <a:rPr lang="en-US" sz="20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Fine tune multiple linear regression to only high confidence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Try additional visualizations for interpreting data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Heat maps, scatterplots, boxplots,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Begin to find ways to specifically answer proposed business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Map airports and satisfaction to US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little overwhelmed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bit frustrated at plotting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8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B7E0-A97B-498F-81E4-CD59A59E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C4E0B-FD99-4580-96EF-71A76B0AC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407" y="609601"/>
            <a:ext cx="4403075" cy="19599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9FE5-6230-4C5B-A3CF-440F3DD8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154" y="2970368"/>
            <a:ext cx="3856037" cy="38208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Airways has the highest mean Satisfaction rating while </a:t>
            </a:r>
            <a:r>
              <a:rPr lang="en-US" dirty="0" err="1"/>
              <a:t>GoingNorth</a:t>
            </a:r>
            <a:r>
              <a:rPr lang="en-US" dirty="0"/>
              <a:t> Airlines has the least.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not much range between the highest and lowest 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0A3C6-3E3D-47AD-A45F-BAFF7284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52" y="3255023"/>
            <a:ext cx="3856038" cy="264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ADC9-44BA-410F-870C-0B5EC577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92" y="4777030"/>
            <a:ext cx="2964768" cy="1638646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797FD8-B56A-4589-9054-761D13E444EE}"/>
              </a:ext>
            </a:extLst>
          </p:cNvPr>
          <p:cNvSpPr txBox="1">
            <a:spLocks/>
          </p:cNvSpPr>
          <p:nvPr/>
        </p:nvSpPr>
        <p:spPr>
          <a:xfrm>
            <a:off x="3519639" y="324946"/>
            <a:ext cx="3856037" cy="26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Mean Satisfaction across all airlines is about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Mean number of flights taken by all individuals surveyed is about 9.3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age of travelers is 46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ranked Satisfaction as low as 1 and as high as 5 (range)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9955E-CA11-418F-B6EF-30F8D6B0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21" y="4070050"/>
            <a:ext cx="3124361" cy="38102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C854C0-F3E4-4D78-93E3-D995F5CEC174}"/>
              </a:ext>
            </a:extLst>
          </p:cNvPr>
          <p:cNvSpPr txBox="1">
            <a:spLocks/>
          </p:cNvSpPr>
          <p:nvPr/>
        </p:nvSpPr>
        <p:spPr>
          <a:xfrm>
            <a:off x="8478980" y="3255023"/>
            <a:ext cx="3618645" cy="100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some of the specific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75EE57-131A-4DE6-8BB9-03F34323D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472" y="4577734"/>
            <a:ext cx="311801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9F2-8D66-4985-8008-06CDFCF4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descriptive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28CB-1F5D-443D-9BDB-C66CB05A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Attempted to look at some correlation between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Departure Delays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 of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Saw no strong multiple R-squared associating these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to further tune this information and apply other regression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0AEA6-51FC-4BDD-B231-896BA3D0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50" y="609601"/>
            <a:ext cx="4915153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707</TotalTime>
  <Words>864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Airline Data Analysis Project IST 687</vt:lpstr>
      <vt:lpstr>Project Update 1</vt:lpstr>
      <vt:lpstr>Project Update 1: Overall Summary</vt:lpstr>
      <vt:lpstr>Business Questions</vt:lpstr>
      <vt:lpstr>Initial Variable Selection</vt:lpstr>
      <vt:lpstr>Project Update 2</vt:lpstr>
      <vt:lpstr>Project Update 2: Overall Summary</vt:lpstr>
      <vt:lpstr>General Descriptive Statistics</vt:lpstr>
      <vt:lpstr>Additional descriptive statistics</vt:lpstr>
      <vt:lpstr>Information for initial analysis</vt:lpstr>
      <vt:lpstr>Further Plotting Investigation</vt:lpstr>
      <vt:lpstr>Project Update 3</vt:lpstr>
      <vt:lpstr>Project Update 3: Overall Summary</vt:lpstr>
      <vt:lpstr>Initial Document Created</vt:lpstr>
      <vt:lpstr>Began to enter Information into document</vt:lpstr>
      <vt:lpstr>Cleaned Up Code for Inclusion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#1</dc:title>
  <dc:creator>Joyce</dc:creator>
  <cp:lastModifiedBy> </cp:lastModifiedBy>
  <cp:revision>72</cp:revision>
  <dcterms:created xsi:type="dcterms:W3CDTF">2019-02-02T18:55:53Z</dcterms:created>
  <dcterms:modified xsi:type="dcterms:W3CDTF">2019-03-10T22:02:20Z</dcterms:modified>
</cp:coreProperties>
</file>