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5" r:id="rId11"/>
    <p:sldId id="269" r:id="rId12"/>
    <p:sldId id="270" r:id="rId13"/>
    <p:sldId id="271" r:id="rId14"/>
    <p:sldId id="274" r:id="rId15"/>
    <p:sldId id="273" r:id="rId16"/>
    <p:sldId id="275" r:id="rId17"/>
    <p:sldId id="276" r:id="rId18"/>
    <p:sldId id="277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62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8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1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57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6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1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2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9DAE-885F-4155-A8D1-FCBB6C5CB97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7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39DAE-885F-4155-A8D1-FCBB6C5CB97C}" type="datetimeFigureOut">
              <a:rPr lang="en-US" smtClean="0"/>
              <a:t>12/4/2017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8898-C2E1-4EF5-AC20-514E85189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3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isticshowto.com/residual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statisticshowto.com/probability-and-statistics/regression-analysis/" TargetMode="External"/><Relationship Id="rId4" Type="http://schemas.openxmlformats.org/officeDocument/2006/relationships/hyperlink" Target="http://www.statisticshowto.com/line-of-best-fit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aylien.com/support-vector-machines-for-dummies-a-simpl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HW9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573" y="592429"/>
            <a:ext cx="9068477" cy="54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 models were linear/algebra in nature</a:t>
            </a:r>
          </a:p>
          <a:p>
            <a:pPr lvl="1"/>
            <a:r>
              <a:rPr lang="en-US" dirty="0" smtClean="0"/>
              <a:t>Predicting specific values</a:t>
            </a:r>
          </a:p>
          <a:p>
            <a:r>
              <a:rPr lang="en-US" dirty="0" smtClean="0"/>
              <a:t>Next models will be “classification” oriented </a:t>
            </a:r>
            <a:r>
              <a:rPr lang="en-US" dirty="0" err="1" smtClean="0"/>
              <a:t>ie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good ozone, bad ozone</a:t>
            </a:r>
          </a:p>
          <a:p>
            <a:pPr lvl="1"/>
            <a:r>
              <a:rPr lang="en-US" dirty="0" smtClean="0"/>
              <a:t>spam, not spam</a:t>
            </a:r>
          </a:p>
          <a:p>
            <a:pPr lvl="1"/>
            <a:r>
              <a:rPr lang="en-US" dirty="0" smtClean="0"/>
              <a:t>promoter, passive, detractor  (hint)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9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“</a:t>
            </a:r>
            <a:r>
              <a:rPr lang="en-US" dirty="0" err="1" smtClean="0"/>
              <a:t>goodOzone</a:t>
            </a:r>
            <a:r>
              <a:rPr lang="en-US" dirty="0" smtClean="0"/>
              <a:t>” variable, add to your existing test &amp; train </a:t>
            </a:r>
            <a:r>
              <a:rPr lang="en-US" dirty="0" err="1" smtClean="0"/>
              <a:t>dataframes</a:t>
            </a:r>
            <a:endParaRPr lang="en-US" dirty="0" smtClean="0"/>
          </a:p>
          <a:p>
            <a:pPr lvl="1"/>
            <a:r>
              <a:rPr lang="en-US" dirty="0" smtClean="0"/>
              <a:t>Method</a:t>
            </a:r>
          </a:p>
          <a:p>
            <a:pPr lvl="2"/>
            <a:r>
              <a:rPr lang="en-US" dirty="0" err="1" smtClean="0"/>
              <a:t>Calc</a:t>
            </a:r>
            <a:r>
              <a:rPr lang="en-US" dirty="0" smtClean="0"/>
              <a:t> mean ozone</a:t>
            </a:r>
          </a:p>
          <a:p>
            <a:pPr lvl="2"/>
            <a:r>
              <a:rPr lang="en-US" dirty="0" smtClean="0"/>
              <a:t>Compare individual ozone values to the mean</a:t>
            </a:r>
          </a:p>
          <a:p>
            <a:pPr lvl="2"/>
            <a:r>
              <a:rPr lang="en-US" dirty="0" smtClean="0"/>
              <a:t>If individual ozone value is less than mean assign 0 to </a:t>
            </a:r>
            <a:r>
              <a:rPr lang="en-US" dirty="0" err="1" smtClean="0"/>
              <a:t>goodOzone</a:t>
            </a:r>
            <a:endParaRPr lang="en-US" dirty="0" smtClean="0"/>
          </a:p>
          <a:p>
            <a:pPr lvl="2"/>
            <a:r>
              <a:rPr lang="en-US" dirty="0" smtClean="0"/>
              <a:t>If individual value is equal to or greater than the mean assign 1 to </a:t>
            </a:r>
            <a:r>
              <a:rPr lang="en-US" dirty="0" err="1" smtClean="0"/>
              <a:t>goodOzone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When complete remove ozone variable from test and train </a:t>
            </a:r>
            <a:r>
              <a:rPr lang="en-US" dirty="0" err="1" smtClean="0"/>
              <a:t>dataframes</a:t>
            </a:r>
            <a:endParaRPr lang="en-US" dirty="0" smtClean="0"/>
          </a:p>
          <a:p>
            <a:pPr lvl="2"/>
            <a:r>
              <a:rPr lang="en-US" dirty="0" smtClean="0"/>
              <a:t>Make sure </a:t>
            </a:r>
            <a:r>
              <a:rPr lang="en-US" dirty="0" err="1" smtClean="0"/>
              <a:t>goodOzone</a:t>
            </a:r>
            <a:r>
              <a:rPr lang="en-US" dirty="0" smtClean="0"/>
              <a:t> is factor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7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model with train data , use </a:t>
            </a:r>
            <a:r>
              <a:rPr lang="en-US" dirty="0" err="1" smtClean="0"/>
              <a:t>ksvm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Test model (predict) with test data set , compute % of </a:t>
            </a:r>
            <a:r>
              <a:rPr lang="en-US" dirty="0" err="1" smtClean="0"/>
              <a:t>goodOzone</a:t>
            </a:r>
            <a:r>
              <a:rPr lang="en-US" dirty="0" smtClean="0"/>
              <a:t> correctly predicted</a:t>
            </a:r>
          </a:p>
          <a:p>
            <a:r>
              <a:rPr lang="en-US" dirty="0" smtClean="0"/>
              <a:t>Note: we are using the </a:t>
            </a:r>
            <a:r>
              <a:rPr lang="en-US" dirty="0" err="1" smtClean="0"/>
              <a:t>df’s</a:t>
            </a:r>
            <a:r>
              <a:rPr lang="en-US" dirty="0" smtClean="0"/>
              <a:t> that contain the </a:t>
            </a:r>
            <a:r>
              <a:rPr lang="en-US" dirty="0" err="1" smtClean="0"/>
              <a:t>goodOzone</a:t>
            </a:r>
            <a:r>
              <a:rPr lang="en-US" dirty="0" smtClean="0"/>
              <a:t> variable</a:t>
            </a:r>
          </a:p>
          <a:p>
            <a:r>
              <a:rPr lang="en-US" dirty="0" smtClean="0"/>
              <a:t>Plot result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506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138" y="633364"/>
            <a:ext cx="7250805" cy="56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–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 train &amp; test data sets with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svm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err="1" smtClean="0"/>
              <a:t>calc</a:t>
            </a:r>
            <a:r>
              <a:rPr lang="en-US" dirty="0" smtClean="0"/>
              <a:t> % </a:t>
            </a:r>
            <a:r>
              <a:rPr lang="en-US" dirty="0" err="1" smtClean="0"/>
              <a:t>goodOzone</a:t>
            </a:r>
            <a:endParaRPr lang="en-US" dirty="0" smtClean="0"/>
          </a:p>
          <a:p>
            <a:pPr lvl="1"/>
            <a:r>
              <a:rPr lang="en-US" dirty="0" smtClean="0"/>
              <a:t>Plot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Naïve Bayes function</a:t>
            </a:r>
          </a:p>
          <a:p>
            <a:pPr lvl="1"/>
            <a:r>
              <a:rPr lang="en-US" dirty="0" err="1" smtClean="0"/>
              <a:t>calc</a:t>
            </a:r>
            <a:r>
              <a:rPr lang="en-US" dirty="0" smtClean="0"/>
              <a:t> %</a:t>
            </a:r>
            <a:r>
              <a:rPr lang="en-US" dirty="0" err="1" smtClean="0"/>
              <a:t>goodOzone</a:t>
            </a:r>
            <a:endParaRPr lang="en-US" dirty="0" smtClean="0"/>
          </a:p>
          <a:p>
            <a:pPr lvl="1"/>
            <a:r>
              <a:rPr lang="en-US" dirty="0" smtClean="0"/>
              <a:t>Plot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Plot all 3 via </a:t>
            </a:r>
            <a:r>
              <a:rPr lang="en-US" dirty="0" err="1" smtClean="0"/>
              <a:t>gridExta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Up to this point you should have:</a:t>
            </a:r>
          </a:p>
          <a:p>
            <a:pPr lvl="2"/>
            <a:r>
              <a:rPr lang="en-US" dirty="0" smtClean="0"/>
              <a:t>3 % </a:t>
            </a:r>
            <a:r>
              <a:rPr lang="en-US" dirty="0" err="1" smtClean="0"/>
              <a:t>goodOzone</a:t>
            </a:r>
            <a:r>
              <a:rPr lang="en-US" dirty="0" smtClean="0"/>
              <a:t> values</a:t>
            </a:r>
          </a:p>
          <a:p>
            <a:pPr lvl="2"/>
            <a:r>
              <a:rPr lang="en-US" dirty="0" smtClean="0"/>
              <a:t>4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8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685" y="754767"/>
            <a:ext cx="7138249" cy="560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6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741" y="248922"/>
            <a:ext cx="8413396" cy="660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38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55" y="965915"/>
            <a:ext cx="10595085" cy="498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8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are the best models for this data and why</a:t>
            </a:r>
          </a:p>
          <a:p>
            <a:pPr lvl="1"/>
            <a:r>
              <a:rPr lang="en-US" dirty="0" smtClean="0"/>
              <a:t>Using ‘real ozone’ value</a:t>
            </a:r>
          </a:p>
          <a:p>
            <a:pPr lvl="2"/>
            <a:r>
              <a:rPr lang="en-US" dirty="0" err="1" smtClean="0"/>
              <a:t>ksvm</a:t>
            </a:r>
            <a:endParaRPr lang="en-US" dirty="0" smtClean="0"/>
          </a:p>
          <a:p>
            <a:pPr lvl="2"/>
            <a:r>
              <a:rPr lang="en-US" dirty="0" err="1" smtClean="0"/>
              <a:t>svm</a:t>
            </a:r>
            <a:endParaRPr lang="en-US" dirty="0" smtClean="0"/>
          </a:p>
          <a:p>
            <a:pPr lvl="2"/>
            <a:r>
              <a:rPr lang="en-US" dirty="0" smtClean="0"/>
              <a:t>lm</a:t>
            </a:r>
          </a:p>
          <a:p>
            <a:pPr lvl="1"/>
            <a:r>
              <a:rPr lang="en-US" dirty="0" smtClean="0"/>
              <a:t>Using “</a:t>
            </a:r>
            <a:r>
              <a:rPr lang="en-US" dirty="0" err="1" smtClean="0"/>
              <a:t>goodOzone</a:t>
            </a:r>
            <a:r>
              <a:rPr lang="en-US" dirty="0" smtClean="0"/>
              <a:t>” value</a:t>
            </a:r>
          </a:p>
          <a:p>
            <a:pPr lvl="2"/>
            <a:r>
              <a:rPr lang="en-US" dirty="0" err="1" smtClean="0"/>
              <a:t>ksvm</a:t>
            </a:r>
            <a:endParaRPr lang="en-US" dirty="0" smtClean="0"/>
          </a:p>
          <a:p>
            <a:pPr lvl="2"/>
            <a:r>
              <a:rPr lang="en-US" dirty="0" err="1" smtClean="0"/>
              <a:t>svm</a:t>
            </a:r>
            <a:endParaRPr lang="en-US" dirty="0" smtClean="0"/>
          </a:p>
          <a:p>
            <a:pPr lvl="2"/>
            <a:r>
              <a:rPr lang="en-US" dirty="0" err="1" smtClean="0"/>
              <a:t>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1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Packages needed</a:t>
            </a:r>
          </a:p>
          <a:p>
            <a:pPr lvl="1"/>
            <a:r>
              <a:rPr lang="en-US" dirty="0" smtClean="0"/>
              <a:t>library("</a:t>
            </a:r>
            <a:r>
              <a:rPr lang="en-US" dirty="0" err="1" smtClean="0"/>
              <a:t>kernlab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library(e1071)</a:t>
            </a:r>
          </a:p>
          <a:p>
            <a:pPr lvl="1"/>
            <a:r>
              <a:rPr lang="en-US" dirty="0" smtClean="0"/>
              <a:t>library(ggplot2)</a:t>
            </a:r>
          </a:p>
          <a:p>
            <a:pPr lvl="1"/>
            <a:r>
              <a:rPr lang="en-US" dirty="0" smtClean="0"/>
              <a:t>library(</a:t>
            </a:r>
            <a:r>
              <a:rPr lang="en-US" dirty="0" err="1" smtClean="0"/>
              <a:t>gridExtra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library(caret)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Acquire, transform data</a:t>
            </a:r>
          </a:p>
          <a:p>
            <a:pPr lvl="1"/>
            <a:r>
              <a:rPr lang="en-US" dirty="0" err="1" smtClean="0"/>
              <a:t>airquality</a:t>
            </a:r>
            <a:endParaRPr lang="en-US" dirty="0" smtClean="0"/>
          </a:p>
          <a:p>
            <a:pPr lvl="1"/>
            <a:r>
              <a:rPr lang="en-US" dirty="0" smtClean="0"/>
              <a:t>Transform NA’s in solar &amp; ozone with mean</a:t>
            </a:r>
          </a:p>
        </p:txBody>
      </p:sp>
    </p:spTree>
    <p:extLst>
      <p:ext uri="{BB962C8B-B14F-4D97-AF65-F5344CB8AC3E}">
        <p14:creationId xmlns:p14="http://schemas.microsoft.com/office/powerpoint/2010/main" val="151369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30" y="139351"/>
            <a:ext cx="3697297" cy="3745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5465" y="4443211"/>
            <a:ext cx="9607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Root Mean Square Error (RMSE) is the standard deviation of the </a:t>
            </a:r>
            <a:r>
              <a:rPr lang="en-US" dirty="0" smtClean="0">
                <a:hlinkClick r:id="rId3"/>
              </a:rPr>
              <a:t>residuals</a:t>
            </a:r>
            <a:r>
              <a:rPr lang="en-US" dirty="0" smtClean="0"/>
              <a:t> (prediction errors). Residuals are a measure of how far from the regression line data points are; RMSE is a measure of how spread out these residuals are. In other words, it tells you how concentrated the data is around the </a:t>
            </a:r>
            <a:r>
              <a:rPr lang="en-US" dirty="0" smtClean="0">
                <a:hlinkClick r:id="rId4"/>
              </a:rPr>
              <a:t>line of best fit</a:t>
            </a:r>
            <a:r>
              <a:rPr lang="en-US" dirty="0" smtClean="0"/>
              <a:t>. Root mean square error is commonly used in climatology, forecasting, and </a:t>
            </a:r>
            <a:r>
              <a:rPr lang="en-US" dirty="0" smtClean="0">
                <a:hlinkClick r:id="rId5"/>
              </a:rPr>
              <a:t>regression analysis</a:t>
            </a:r>
            <a:r>
              <a:rPr lang="en-US" dirty="0" smtClean="0"/>
              <a:t> to verify experimental results.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60642" y="695459"/>
            <a:ext cx="508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Root Mean Square Error (RMSE)?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4101" y="1906073"/>
            <a:ext cx="7559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http://blog.aylien.com/support-vector-machines-for-dummies-a-simple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84101" y="655680"/>
            <a:ext cx="600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Support Vector Machines for dummies; A Simple Explanation</a:t>
            </a:r>
          </a:p>
        </p:txBody>
      </p:sp>
    </p:spTree>
    <p:extLst>
      <p:ext uri="{BB962C8B-B14F-4D97-AF65-F5344CB8AC3E}">
        <p14:creationId xmlns:p14="http://schemas.microsoft.com/office/powerpoint/2010/main" val="680028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train &amp; test data sets via examples in chapter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3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model with train data , use </a:t>
            </a:r>
            <a:r>
              <a:rPr lang="en-US" dirty="0" err="1" smtClean="0"/>
              <a:t>ksvm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Test model with test data set (predict) &amp; </a:t>
            </a:r>
            <a:r>
              <a:rPr lang="en-US" dirty="0" err="1" smtClean="0"/>
              <a:t>calc</a:t>
            </a:r>
            <a:r>
              <a:rPr lang="en-US" dirty="0" smtClean="0"/>
              <a:t> RMSE</a:t>
            </a:r>
          </a:p>
          <a:p>
            <a:r>
              <a:rPr lang="en-US" dirty="0" smtClean="0"/>
              <a:t>Plot result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2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930" y="357988"/>
            <a:ext cx="6360440" cy="650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0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train &amp; test data sets with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svm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err="1" smtClean="0"/>
              <a:t>calc</a:t>
            </a:r>
            <a:r>
              <a:rPr lang="en-US" dirty="0" smtClean="0"/>
              <a:t> RMSE</a:t>
            </a:r>
          </a:p>
          <a:p>
            <a:pPr lvl="1"/>
            <a:r>
              <a:rPr lang="en-US" dirty="0" smtClean="0"/>
              <a:t>Plot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lm function</a:t>
            </a:r>
          </a:p>
          <a:p>
            <a:pPr lvl="1"/>
            <a:r>
              <a:rPr lang="en-US" dirty="0" err="1" smtClean="0"/>
              <a:t>calc</a:t>
            </a:r>
            <a:r>
              <a:rPr lang="en-US" dirty="0" smtClean="0"/>
              <a:t> RMSE</a:t>
            </a:r>
          </a:p>
          <a:p>
            <a:pPr lvl="1"/>
            <a:r>
              <a:rPr lang="en-US" dirty="0" smtClean="0"/>
              <a:t>Plot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7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 smtClean="0"/>
              <a:t>Plot all 3 via </a:t>
            </a:r>
            <a:r>
              <a:rPr lang="en-US" dirty="0" err="1" smtClean="0"/>
              <a:t>gridExta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/>
              <a:t>Up to this point you should have:</a:t>
            </a:r>
          </a:p>
          <a:p>
            <a:pPr lvl="2"/>
            <a:r>
              <a:rPr lang="en-US" dirty="0" smtClean="0"/>
              <a:t>3 RMSE values</a:t>
            </a:r>
          </a:p>
          <a:p>
            <a:pPr lvl="2"/>
            <a:r>
              <a:rPr lang="en-US" dirty="0" smtClean="0"/>
              <a:t>4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43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053" y="1272669"/>
            <a:ext cx="5318975" cy="54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1" y="753155"/>
            <a:ext cx="5296850" cy="5413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444</Words>
  <Application>Microsoft Office PowerPoint</Application>
  <PresentationFormat>Widescreen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HW9 Framework</vt:lpstr>
      <vt:lpstr>Step 1</vt:lpstr>
      <vt:lpstr>Step 2</vt:lpstr>
      <vt:lpstr>Step 3</vt:lpstr>
      <vt:lpstr>PowerPoint Presentation</vt:lpstr>
      <vt:lpstr>Step 3 – 4)</vt:lpstr>
      <vt:lpstr>Step 3 – 5)</vt:lpstr>
      <vt:lpstr>PowerPoint Presentation</vt:lpstr>
      <vt:lpstr>PowerPoint Presentation</vt:lpstr>
      <vt:lpstr>PowerPoint Presentation</vt:lpstr>
      <vt:lpstr>Pause</vt:lpstr>
      <vt:lpstr>Step 4</vt:lpstr>
      <vt:lpstr>Step 5</vt:lpstr>
      <vt:lpstr>PowerPoint Presentation</vt:lpstr>
      <vt:lpstr>Step 5 – 4)</vt:lpstr>
      <vt:lpstr>PowerPoint Presentation</vt:lpstr>
      <vt:lpstr>PowerPoint Presentation</vt:lpstr>
      <vt:lpstr>PowerPoint Presentation</vt:lpstr>
      <vt:lpstr>Step 6 </vt:lpstr>
      <vt:lpstr>Appendix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HW9 Framwork</dc:title>
  <dc:creator>G K</dc:creator>
  <cp:lastModifiedBy>G K</cp:lastModifiedBy>
  <cp:revision>27</cp:revision>
  <dcterms:created xsi:type="dcterms:W3CDTF">2017-06-04T15:19:49Z</dcterms:created>
  <dcterms:modified xsi:type="dcterms:W3CDTF">2017-12-04T19:59:18Z</dcterms:modified>
</cp:coreProperties>
</file>