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57" r:id="rId3"/>
    <p:sldId id="258" r:id="rId4"/>
    <p:sldId id="262" r:id="rId5"/>
    <p:sldId id="263" r:id="rId6"/>
    <p:sldId id="268" r:id="rId7"/>
    <p:sldId id="265" r:id="rId8"/>
    <p:sldId id="274" r:id="rId9"/>
    <p:sldId id="277" r:id="rId10"/>
    <p:sldId id="272" r:id="rId11"/>
    <p:sldId id="273" r:id="rId12"/>
    <p:sldId id="275" r:id="rId13"/>
    <p:sldId id="276" r:id="rId14"/>
    <p:sldId id="283" r:id="rId15"/>
    <p:sldId id="280" r:id="rId16"/>
    <p:sldId id="281" r:id="rId17"/>
    <p:sldId id="282" r:id="rId18"/>
    <p:sldId id="284" r:id="rId19"/>
    <p:sldId id="285" r:id="rId20"/>
    <p:sldId id="286" r:id="rId21"/>
    <p:sldId id="287" r:id="rId22"/>
    <p:sldId id="264" r:id="rId23"/>
    <p:sldId id="267"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21" autoAdjust="0"/>
    <p:restoredTop sz="84183" autoAdjust="0"/>
  </p:normalViewPr>
  <p:slideViewPr>
    <p:cSldViewPr snapToGrid="0">
      <p:cViewPr varScale="1">
        <p:scale>
          <a:sx n="87" d="100"/>
          <a:sy n="87" d="100"/>
        </p:scale>
        <p:origin x="22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2F9EC-6F5B-4E0C-B1B2-D5CF3FA6FB69}" type="datetimeFigureOut">
              <a:rPr lang="en-US" smtClean="0"/>
              <a:t>12/8/19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AA5E2-7C9A-425F-B0CE-3515B1A571D1}" type="slidenum">
              <a:rPr lang="en-US" smtClean="0"/>
              <a:t>‹#›</a:t>
            </a:fld>
            <a:endParaRPr lang="en-US"/>
          </a:p>
        </p:txBody>
      </p:sp>
    </p:spTree>
    <p:extLst>
      <p:ext uri="{BB962C8B-B14F-4D97-AF65-F5344CB8AC3E}">
        <p14:creationId xmlns:p14="http://schemas.microsoft.com/office/powerpoint/2010/main" val="27856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ncbi.nlm.nih.gov/pubmed/?term=Snyder%20JR%5BAuthor%5D&amp;cauthor=true&amp;cauthor_uid=21815898" TargetMode="External"/><Relationship Id="rId3" Type="http://schemas.openxmlformats.org/officeDocument/2006/relationships/hyperlink" Target="https://www.ncbi.nlm.nih.gov/pubmed/?term=Yamout%20SZ%5BAuthor%5D&amp;cauthor=true&amp;cauthor_uid=21815898" TargetMode="External"/><Relationship Id="rId7" Type="http://schemas.openxmlformats.org/officeDocument/2006/relationships/hyperlink" Target="https://www.ncbi.nlm.nih.gov/pubmed/?term=leJeune%20S%5BAuthor%5D&amp;cauthor=true&amp;cauthor_uid=21815898"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ncbi.nlm.nih.gov/pubmed/?term=Dechant%20JE%5BAuthor%5D&amp;cauthor=true&amp;cauthor_uid=21815898" TargetMode="External"/><Relationship Id="rId5" Type="http://schemas.openxmlformats.org/officeDocument/2006/relationships/hyperlink" Target="https://www.ncbi.nlm.nih.gov/pubmed/?term=Beldomenico%20PM%5BAuthor%5D&amp;cauthor=true&amp;cauthor_uid=21815898" TargetMode="External"/><Relationship Id="rId4" Type="http://schemas.openxmlformats.org/officeDocument/2006/relationships/hyperlink" Target="https://www.ncbi.nlm.nih.gov/pubmed/?term=Nieto%20JE%5BAuthor%5D&amp;cauthor=true&amp;cauthor_uid=21815898" TargetMode="External"/><Relationship Id="rId9" Type="http://schemas.openxmlformats.org/officeDocument/2006/relationships/hyperlink" Target="https://www.ncbi.nlm.nih.gov/pubmed/21815898"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Equine colic</a:t>
            </a:r>
            <a:r>
              <a:rPr lang="en-US" sz="1200" kern="1200" dirty="0">
                <a:solidFill>
                  <a:schemeClr val="tx1"/>
                </a:solidFill>
                <a:effectLst/>
                <a:latin typeface="+mn-lt"/>
                <a:ea typeface="+mn-ea"/>
                <a:cs typeface="+mn-cs"/>
              </a:rPr>
              <a:t> is a relatively common disorder of the digestive system. Although the term </a:t>
            </a:r>
            <a:r>
              <a:rPr lang="en-US" sz="1200" b="1" kern="1200" dirty="0">
                <a:solidFill>
                  <a:schemeClr val="tx1"/>
                </a:solidFill>
                <a:effectLst/>
                <a:latin typeface="+mn-lt"/>
                <a:ea typeface="+mn-ea"/>
                <a:cs typeface="+mn-cs"/>
              </a:rPr>
              <a:t>colic</a:t>
            </a:r>
            <a:r>
              <a:rPr lang="en-US" sz="1200" kern="1200" dirty="0">
                <a:solidFill>
                  <a:schemeClr val="tx1"/>
                </a:solidFill>
                <a:effectLst/>
                <a:latin typeface="+mn-lt"/>
                <a:ea typeface="+mn-ea"/>
                <a:cs typeface="+mn-cs"/>
              </a:rPr>
              <a:t>, in the true </a:t>
            </a:r>
            <a:r>
              <a:rPr lang="en-US" sz="1200" b="1" kern="1200" dirty="0">
                <a:solidFill>
                  <a:schemeClr val="tx1"/>
                </a:solidFill>
                <a:effectLst/>
                <a:latin typeface="+mn-lt"/>
                <a:ea typeface="+mn-ea"/>
                <a:cs typeface="+mn-cs"/>
              </a:rPr>
              <a:t>definition</a:t>
            </a:r>
            <a:r>
              <a:rPr lang="en-US" sz="1200" kern="1200" dirty="0">
                <a:solidFill>
                  <a:schemeClr val="tx1"/>
                </a:solidFill>
                <a:effectLst/>
                <a:latin typeface="+mn-lt"/>
                <a:ea typeface="+mn-ea"/>
                <a:cs typeface="+mn-cs"/>
              </a:rPr>
              <a:t> of the word, simply </a:t>
            </a:r>
            <a:r>
              <a:rPr lang="en-US" sz="1200" b="1" kern="1200" dirty="0">
                <a:solidFill>
                  <a:schemeClr val="tx1"/>
                </a:solidFill>
                <a:effectLst/>
                <a:latin typeface="+mn-lt"/>
                <a:ea typeface="+mn-ea"/>
                <a:cs typeface="+mn-cs"/>
              </a:rPr>
              <a:t>means</a:t>
            </a:r>
            <a:r>
              <a:rPr lang="en-US" sz="1200" kern="1200" dirty="0">
                <a:solidFill>
                  <a:schemeClr val="tx1"/>
                </a:solidFill>
                <a:effectLst/>
                <a:latin typeface="+mn-lt"/>
                <a:ea typeface="+mn-ea"/>
                <a:cs typeface="+mn-cs"/>
              </a:rPr>
              <a:t> “abdominal pain,” the term in </a:t>
            </a:r>
            <a:r>
              <a:rPr lang="en-US" sz="1200" b="1" kern="1200" dirty="0">
                <a:solidFill>
                  <a:schemeClr val="tx1"/>
                </a:solidFill>
                <a:effectLst/>
                <a:latin typeface="+mn-lt"/>
                <a:ea typeface="+mn-ea"/>
                <a:cs typeface="+mn-cs"/>
              </a:rPr>
              <a:t>horses</a:t>
            </a:r>
            <a:r>
              <a:rPr lang="en-US" sz="1200" kern="1200" dirty="0">
                <a:solidFill>
                  <a:schemeClr val="tx1"/>
                </a:solidFill>
                <a:effectLst/>
                <a:latin typeface="+mn-lt"/>
                <a:ea typeface="+mn-ea"/>
                <a:cs typeface="+mn-cs"/>
              </a:rPr>
              <a:t> refers to a condition of severe abdominal discomfort characterized by pawing, rolling, and sometimes the inability to defecate.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There are a variety of different causes of colic, some of which can prove fatal without surgical intervention. Colic surgery is usually an expensive procedure as it is major abdominal surgery, often with intensive aftercare. </a:t>
            </a:r>
            <a:r>
              <a:rPr lang="en-US" sz="1200" b="1" i="1" kern="1200" dirty="0">
                <a:solidFill>
                  <a:schemeClr val="tx1"/>
                </a:solidFill>
                <a:effectLst/>
                <a:latin typeface="+mn-lt"/>
                <a:ea typeface="+mn-ea"/>
                <a:cs typeface="+mn-cs"/>
              </a:rPr>
              <a:t>Among domesticated horses, colic is the leading cause of premature death</a:t>
            </a:r>
            <a:r>
              <a:rPr lang="en-US" sz="1200" kern="1200" dirty="0">
                <a:solidFill>
                  <a:schemeClr val="tx1"/>
                </a:solidFill>
                <a:effectLst/>
                <a:latin typeface="+mn-lt"/>
                <a:ea typeface="+mn-ea"/>
                <a:cs typeface="+mn-cs"/>
              </a:rPr>
              <a:t>. The incidence of colic in the general horse population has been estimated between 4 and 10 percent over the course of their lifetime. Clinical signs of colic generally require treatment by a veterinarian. </a:t>
            </a:r>
          </a:p>
          <a:p>
            <a:endParaRPr lang="en-US"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Among the general equine population four to 10 out of every 100 horses experience a colic episode during their lifetime; of these, 1-2% require surgical treatment (2006AAEP Proceedings).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25-30% of horses admitted to the university clinic for colic require surgery while the rest are treated with medical therapy. "In 5-10% of cases a horse is humanely euthanized because of a poor prognosis or economical considerations,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Colic can be divided broadly into several categories [2]: </a:t>
            </a:r>
          </a:p>
          <a:p>
            <a:r>
              <a:rPr lang="en-US" sz="1200" b="0" i="0" u="none" strike="noStrike" kern="1200" baseline="0" dirty="0">
                <a:solidFill>
                  <a:schemeClr val="tx1"/>
                </a:solidFill>
                <a:latin typeface="+mn-lt"/>
                <a:ea typeface="+mn-ea"/>
                <a:cs typeface="+mn-cs"/>
              </a:rPr>
              <a:t> excessive gas accumulation in the intestine (gas colic) </a:t>
            </a:r>
          </a:p>
          <a:p>
            <a:r>
              <a:rPr lang="en-US" sz="1200" b="0" i="0" u="none" strike="noStrike" kern="1200" baseline="0" dirty="0">
                <a:solidFill>
                  <a:schemeClr val="tx1"/>
                </a:solidFill>
                <a:latin typeface="+mn-lt"/>
                <a:ea typeface="+mn-ea"/>
                <a:cs typeface="+mn-cs"/>
              </a:rPr>
              <a:t> simple obstruction </a:t>
            </a:r>
          </a:p>
          <a:p>
            <a:r>
              <a:rPr lang="en-US" sz="1200" b="0" i="0" u="none" strike="noStrike" kern="1200" baseline="0" dirty="0">
                <a:solidFill>
                  <a:schemeClr val="tx1"/>
                </a:solidFill>
                <a:latin typeface="+mn-lt"/>
                <a:ea typeface="+mn-ea"/>
                <a:cs typeface="+mn-cs"/>
              </a:rPr>
              <a:t> strangulating obstruction </a:t>
            </a:r>
          </a:p>
          <a:p>
            <a:r>
              <a:rPr lang="en-US" sz="1200" b="0" i="0" u="none" strike="noStrike" kern="1200" baseline="0" dirty="0">
                <a:solidFill>
                  <a:schemeClr val="tx1"/>
                </a:solidFill>
                <a:latin typeface="+mn-lt"/>
                <a:ea typeface="+mn-ea"/>
                <a:cs typeface="+mn-cs"/>
              </a:rPr>
              <a:t> non-strangulating infarction </a:t>
            </a:r>
          </a:p>
          <a:p>
            <a:r>
              <a:rPr lang="en-US" sz="1200" b="0" i="0" u="none" strike="noStrike" kern="1200" baseline="0" dirty="0">
                <a:solidFill>
                  <a:schemeClr val="tx1"/>
                </a:solidFill>
                <a:latin typeface="+mn-lt"/>
                <a:ea typeface="+mn-ea"/>
                <a:cs typeface="+mn-cs"/>
              </a:rPr>
              <a:t> inflammation of the gastrointestinal tract (enteritis, colitis) or the peritoneum (peritonitis) </a:t>
            </a:r>
          </a:p>
          <a:p>
            <a:r>
              <a:rPr lang="en-US" sz="1200" b="0" i="0" u="none" strike="noStrike" kern="1200" baseline="0" dirty="0">
                <a:solidFill>
                  <a:schemeClr val="tx1"/>
                </a:solidFill>
                <a:latin typeface="+mn-lt"/>
                <a:ea typeface="+mn-ea"/>
                <a:cs typeface="+mn-cs"/>
              </a:rPr>
              <a:t> ulceration of the gastrointestinal mucosa </a:t>
            </a:r>
          </a:p>
          <a:p>
            <a:endParaRPr lang="en-US" dirty="0"/>
          </a:p>
          <a:p>
            <a:r>
              <a:rPr lang="en-US" sz="1200" b="1" kern="1200" dirty="0">
                <a:solidFill>
                  <a:schemeClr val="tx1"/>
                </a:solidFill>
                <a:effectLst/>
                <a:latin typeface="+mn-lt"/>
                <a:ea typeface="+mn-ea"/>
                <a:cs typeface="+mn-cs"/>
              </a:rPr>
              <a:t>Types of Colic in Horses</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Gas Colic</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Gas colic occurs when there is excessive build up of gas within the intestines of the horse. These horses can often have a lot of flatulence.</a:t>
            </a:r>
          </a:p>
          <a:p>
            <a:r>
              <a:rPr lang="en-US" sz="1200" b="1" kern="1200" dirty="0">
                <a:solidFill>
                  <a:schemeClr val="tx1"/>
                </a:solidFill>
                <a:effectLst/>
                <a:latin typeface="+mn-lt"/>
                <a:ea typeface="+mn-ea"/>
                <a:cs typeface="+mn-cs"/>
              </a:rPr>
              <a:t>Spasmodic Colic</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Spasmodic colic is the result of intestinal cramps or spasms. This type of colic can also have intestinal hyper motility.</a:t>
            </a:r>
          </a:p>
          <a:p>
            <a:r>
              <a:rPr lang="en-US" sz="1200" b="1" kern="1200" dirty="0">
                <a:solidFill>
                  <a:schemeClr val="tx1"/>
                </a:solidFill>
                <a:effectLst/>
                <a:latin typeface="+mn-lt"/>
                <a:ea typeface="+mn-ea"/>
                <a:cs typeface="+mn-cs"/>
              </a:rPr>
              <a:t>Impaction Colic</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Impaction colic accounts for 10% of all </a:t>
            </a:r>
            <a:r>
              <a:rPr lang="en-US" sz="1200" kern="1200" dirty="0" err="1">
                <a:solidFill>
                  <a:schemeClr val="tx1"/>
                </a:solidFill>
                <a:effectLst/>
                <a:latin typeface="+mn-lt"/>
                <a:ea typeface="+mn-ea"/>
                <a:cs typeface="+mn-cs"/>
              </a:rPr>
              <a:t>colics</a:t>
            </a:r>
            <a:r>
              <a:rPr lang="en-US" sz="1200" kern="1200" dirty="0">
                <a:solidFill>
                  <a:schemeClr val="tx1"/>
                </a:solidFill>
                <a:effectLst/>
                <a:latin typeface="+mn-lt"/>
                <a:ea typeface="+mn-ea"/>
                <a:cs typeface="+mn-cs"/>
              </a:rPr>
              <a:t> attended by veterinarians. These occur where partially digested feed, typically roughage, builds up in the large intestine of the horse and stops moving, resulting in a blockage or impaction. With impaction colic, the horse is not passing dung.</a:t>
            </a:r>
          </a:p>
          <a:p>
            <a:r>
              <a:rPr lang="en-US" sz="1200" b="1" kern="1200" dirty="0">
                <a:solidFill>
                  <a:schemeClr val="tx1"/>
                </a:solidFill>
                <a:effectLst/>
                <a:latin typeface="+mn-lt"/>
                <a:ea typeface="+mn-ea"/>
                <a:cs typeface="+mn-cs"/>
              </a:rPr>
              <a:t>Sand Colic</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Sand colic occurs in horses living in sandy areas, or horses fed from sandy ground. Fine particle sand builds up in the large intestines resulting in colic.</a:t>
            </a:r>
          </a:p>
          <a:p>
            <a:r>
              <a:rPr lang="en-US" sz="1200" b="1" kern="1200" dirty="0">
                <a:solidFill>
                  <a:schemeClr val="tx1"/>
                </a:solidFill>
                <a:effectLst/>
                <a:latin typeface="+mn-lt"/>
                <a:ea typeface="+mn-ea"/>
                <a:cs typeface="+mn-cs"/>
              </a:rPr>
              <a:t>Twisted Gut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twisted gut occurs where a portion of the intestine twists on itself (intestinal torsion) or where a portion of intestine inverts into itself (intussusception). This uncommon type of colic accounts for less than 4% of </a:t>
            </a:r>
            <a:r>
              <a:rPr lang="en-US" sz="1200" kern="1200" dirty="0" err="1">
                <a:solidFill>
                  <a:schemeClr val="tx1"/>
                </a:solidFill>
                <a:effectLst/>
                <a:latin typeface="+mn-lt"/>
                <a:ea typeface="+mn-ea"/>
                <a:cs typeface="+mn-cs"/>
              </a:rPr>
              <a:t>colics</a:t>
            </a:r>
            <a:r>
              <a:rPr lang="en-US" sz="1200" kern="1200" dirty="0">
                <a:solidFill>
                  <a:schemeClr val="tx1"/>
                </a:solidFill>
                <a:effectLst/>
                <a:latin typeface="+mn-lt"/>
                <a:ea typeface="+mn-ea"/>
                <a:cs typeface="+mn-cs"/>
              </a:rPr>
              <a:t> overall, but it is very serious and life threatening.</a:t>
            </a:r>
          </a:p>
          <a:p>
            <a:r>
              <a:rPr lang="en-US" sz="1200" b="1" kern="1200" dirty="0">
                <a:solidFill>
                  <a:schemeClr val="tx1"/>
                </a:solidFill>
                <a:effectLst/>
                <a:latin typeface="+mn-lt"/>
                <a:ea typeface="+mn-ea"/>
                <a:cs typeface="+mn-cs"/>
              </a:rPr>
              <a:t>Displacement/Entrapment Colic</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Displacements occur when an area of the intestine moves from its normal location in the abdominal cavity to somewhere else, naturally this is not a common type of colic. When the displacements cannot freely move back to its original location, it becomes an entrapment. Displacements and entrapments are very serious because this change in location stretches the blood supply to the area of intestine and can result it being compressed or squashed.</a:t>
            </a:r>
          </a:p>
          <a:p>
            <a:r>
              <a:rPr lang="en-US" sz="1200" b="1" kern="1200" dirty="0">
                <a:solidFill>
                  <a:schemeClr val="tx1"/>
                </a:solidFill>
                <a:effectLst/>
                <a:latin typeface="+mn-lt"/>
                <a:ea typeface="+mn-ea"/>
                <a:cs typeface="+mn-cs"/>
              </a:rPr>
              <a:t>Strangulation Colic</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Strangulation colic is very uncommon, but very serious. Strangulation colic occurs when the blood supply to an area of intestines is cut off (strangulated). Cutting off the blood supply, results in rapid death of the intestine wall, a serious life threatening situation.</a:t>
            </a:r>
          </a:p>
          <a:p>
            <a:r>
              <a:rPr lang="en-US" sz="1200" kern="1200" dirty="0">
                <a:solidFill>
                  <a:schemeClr val="tx1"/>
                </a:solidFill>
                <a:effectLst/>
                <a:latin typeface="+mn-lt"/>
                <a:ea typeface="+mn-ea"/>
                <a:cs typeface="+mn-cs"/>
              </a:rPr>
              <a:t>It is important to realize however, that the vast majority of </a:t>
            </a:r>
            <a:r>
              <a:rPr lang="en-US" sz="1200" kern="1200" dirty="0" err="1">
                <a:solidFill>
                  <a:schemeClr val="tx1"/>
                </a:solidFill>
                <a:effectLst/>
                <a:latin typeface="+mn-lt"/>
                <a:ea typeface="+mn-ea"/>
                <a:cs typeface="+mn-cs"/>
              </a:rPr>
              <a:t>colics</a:t>
            </a:r>
            <a:r>
              <a:rPr lang="en-US" sz="1200" kern="1200" dirty="0">
                <a:solidFill>
                  <a:schemeClr val="tx1"/>
                </a:solidFill>
                <a:effectLst/>
                <a:latin typeface="+mn-lt"/>
                <a:ea typeface="+mn-ea"/>
                <a:cs typeface="+mn-cs"/>
              </a:rPr>
              <a:t> never have their exact causation determined. Happily, this “unidentified type” of colic, also has a recovery rate of over 95%. This can be interpreted as; most horses get a mild form of colic, which is successfully treated by their veterinarian, making further investigation unnecessary.</a:t>
            </a:r>
          </a:p>
          <a:p>
            <a:endParaRPr lang="en-US" dirty="0"/>
          </a:p>
        </p:txBody>
      </p:sp>
      <p:sp>
        <p:nvSpPr>
          <p:cNvPr id="4" name="Slide Number Placeholder 3"/>
          <p:cNvSpPr>
            <a:spLocks noGrp="1"/>
          </p:cNvSpPr>
          <p:nvPr>
            <p:ph type="sldNum" sz="quarter" idx="5"/>
          </p:nvPr>
        </p:nvSpPr>
        <p:spPr/>
        <p:txBody>
          <a:bodyPr/>
          <a:lstStyle/>
          <a:p>
            <a:fld id="{120AA5E2-7C9A-425F-B0CE-3515B1A571D1}" type="slidenum">
              <a:rPr lang="en-US" smtClean="0"/>
              <a:t>3</a:t>
            </a:fld>
            <a:endParaRPr lang="en-US"/>
          </a:p>
        </p:txBody>
      </p:sp>
    </p:spTree>
    <p:extLst>
      <p:ext uri="{BB962C8B-B14F-4D97-AF65-F5344CB8AC3E}">
        <p14:creationId xmlns:p14="http://schemas.microsoft.com/office/powerpoint/2010/main" val="381629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TItle</a:t>
            </a:r>
            <a:r>
              <a:rPr lang="en-US" dirty="0"/>
              <a:t>: Horse Colic database 2. Source Information -- Creators: Mary McLeish &amp; Matt Cecile Department of Computer Science University of Guelph </a:t>
            </a:r>
            <a:r>
              <a:rPr lang="en-US" dirty="0" err="1"/>
              <a:t>Guelph</a:t>
            </a:r>
            <a:r>
              <a:rPr lang="en-US" dirty="0"/>
              <a:t>, Ontario, Canada N1G 2W1 mdmcleish@water.waterloo.edu -- Donor: Will Taylor (taylor@pluto.arc.nasa.gov) -- Date: 8/6/89</a:t>
            </a:r>
          </a:p>
          <a:p>
            <a:pPr marL="228600" indent="-228600">
              <a:buAutoNum type="arabicPeriod"/>
            </a:pPr>
            <a:endParaRPr lang="en-US" dirty="0"/>
          </a:p>
          <a:p>
            <a:r>
              <a:rPr lang="en-US" b="1" dirty="0"/>
              <a:t>Peritoneal and plasma D-lactate concentrations in horses with colic.</a:t>
            </a:r>
          </a:p>
          <a:p>
            <a:r>
              <a:rPr lang="en-US" dirty="0" err="1">
                <a:hlinkClick r:id="rId3"/>
              </a:rPr>
              <a:t>Yamout</a:t>
            </a:r>
            <a:r>
              <a:rPr lang="en-US" dirty="0">
                <a:hlinkClick r:id="rId3"/>
              </a:rPr>
              <a:t> SZ</a:t>
            </a:r>
            <a:r>
              <a:rPr lang="en-US" baseline="30000" dirty="0"/>
              <a:t>1</a:t>
            </a:r>
            <a:r>
              <a:rPr lang="en-US" dirty="0"/>
              <a:t>, </a:t>
            </a:r>
            <a:r>
              <a:rPr lang="en-US" dirty="0">
                <a:hlinkClick r:id="rId4"/>
              </a:rPr>
              <a:t>Nieto JE</a:t>
            </a:r>
            <a:r>
              <a:rPr lang="en-US" dirty="0"/>
              <a:t>, </a:t>
            </a:r>
            <a:r>
              <a:rPr lang="en-US" dirty="0" err="1">
                <a:hlinkClick r:id="rId5"/>
              </a:rPr>
              <a:t>Beldomenico</a:t>
            </a:r>
            <a:r>
              <a:rPr lang="en-US" dirty="0">
                <a:hlinkClick r:id="rId5"/>
              </a:rPr>
              <a:t> PM</a:t>
            </a:r>
            <a:r>
              <a:rPr lang="en-US" dirty="0"/>
              <a:t>, </a:t>
            </a:r>
            <a:r>
              <a:rPr lang="en-US" dirty="0" err="1">
                <a:hlinkClick r:id="rId6"/>
              </a:rPr>
              <a:t>Dechant</a:t>
            </a:r>
            <a:r>
              <a:rPr lang="en-US" dirty="0">
                <a:hlinkClick r:id="rId6"/>
              </a:rPr>
              <a:t> JE</a:t>
            </a:r>
            <a:r>
              <a:rPr lang="en-US" dirty="0"/>
              <a:t>, </a:t>
            </a:r>
            <a:r>
              <a:rPr lang="en-US" dirty="0" err="1">
                <a:hlinkClick r:id="rId7"/>
              </a:rPr>
              <a:t>leJeune</a:t>
            </a:r>
            <a:r>
              <a:rPr lang="en-US" dirty="0">
                <a:hlinkClick r:id="rId7"/>
              </a:rPr>
              <a:t> S</a:t>
            </a:r>
            <a:r>
              <a:rPr lang="en-US" dirty="0"/>
              <a:t>, </a:t>
            </a:r>
            <a:r>
              <a:rPr lang="en-US" dirty="0">
                <a:hlinkClick r:id="rId8"/>
              </a:rPr>
              <a:t>Snyder JR</a:t>
            </a:r>
            <a:r>
              <a:rPr lang="en-US" dirty="0"/>
              <a:t>.</a:t>
            </a:r>
          </a:p>
          <a:p>
            <a:r>
              <a:rPr lang="en-US" b="1" dirty="0">
                <a:hlinkClick r:id="rId9" tooltip="Open/close author information list"/>
              </a:rPr>
              <a:t>Author information</a:t>
            </a:r>
            <a:endParaRPr lang="en-US" b="1" dirty="0"/>
          </a:p>
          <a:p>
            <a:r>
              <a:rPr lang="en-US" dirty="0"/>
              <a:t>1William R. Pritchard Veterinary Medical Teaching Hospital, University of California-Davis, Davis, CA 95616, USA.</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20AA5E2-7C9A-425F-B0CE-3515B1A571D1}" type="slidenum">
              <a:rPr lang="en-US" smtClean="0"/>
              <a:t>24</a:t>
            </a:fld>
            <a:endParaRPr lang="en-US"/>
          </a:p>
        </p:txBody>
      </p:sp>
    </p:spTree>
    <p:extLst>
      <p:ext uri="{BB962C8B-B14F-4D97-AF65-F5344CB8AC3E}">
        <p14:creationId xmlns:p14="http://schemas.microsoft.com/office/powerpoint/2010/main" val="14962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Predict whether or not a horse can survive based upon past medical conditions</a:t>
            </a:r>
            <a:endParaRPr lang="en-US" dirty="0"/>
          </a:p>
        </p:txBody>
      </p:sp>
      <p:sp>
        <p:nvSpPr>
          <p:cNvPr id="4" name="Slide Number Placeholder 3"/>
          <p:cNvSpPr>
            <a:spLocks noGrp="1"/>
          </p:cNvSpPr>
          <p:nvPr>
            <p:ph type="sldNum" sz="quarter" idx="5"/>
          </p:nvPr>
        </p:nvSpPr>
        <p:spPr/>
        <p:txBody>
          <a:bodyPr/>
          <a:lstStyle/>
          <a:p>
            <a:fld id="{120AA5E2-7C9A-425F-B0CE-3515B1A571D1}" type="slidenum">
              <a:rPr lang="en-US" smtClean="0"/>
              <a:t>5</a:t>
            </a:fld>
            <a:endParaRPr lang="en-US"/>
          </a:p>
        </p:txBody>
      </p:sp>
    </p:spTree>
    <p:extLst>
      <p:ext uri="{BB962C8B-B14F-4D97-AF65-F5344CB8AC3E}">
        <p14:creationId xmlns:p14="http://schemas.microsoft.com/office/powerpoint/2010/main" val="2717289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Validation with Decision tree (4-fold)</a:t>
            </a:r>
          </a:p>
        </p:txBody>
      </p:sp>
      <p:sp>
        <p:nvSpPr>
          <p:cNvPr id="4" name="Slide Number Placeholder 3"/>
          <p:cNvSpPr>
            <a:spLocks noGrp="1"/>
          </p:cNvSpPr>
          <p:nvPr>
            <p:ph type="sldNum" sz="quarter" idx="5"/>
          </p:nvPr>
        </p:nvSpPr>
        <p:spPr/>
        <p:txBody>
          <a:bodyPr/>
          <a:lstStyle/>
          <a:p>
            <a:fld id="{120AA5E2-7C9A-425F-B0CE-3515B1A571D1}" type="slidenum">
              <a:rPr lang="en-US" smtClean="0"/>
              <a:t>14</a:t>
            </a:fld>
            <a:endParaRPr lang="en-US"/>
          </a:p>
        </p:txBody>
      </p:sp>
    </p:spTree>
    <p:extLst>
      <p:ext uri="{BB962C8B-B14F-4D97-AF65-F5344CB8AC3E}">
        <p14:creationId xmlns:p14="http://schemas.microsoft.com/office/powerpoint/2010/main" val="132551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Decreasing Confidence</a:t>
            </a:r>
          </a:p>
        </p:txBody>
      </p:sp>
      <p:sp>
        <p:nvSpPr>
          <p:cNvPr id="4" name="Slide Number Placeholder 3"/>
          <p:cNvSpPr>
            <a:spLocks noGrp="1"/>
          </p:cNvSpPr>
          <p:nvPr>
            <p:ph type="sldNum" sz="quarter" idx="5"/>
          </p:nvPr>
        </p:nvSpPr>
        <p:spPr/>
        <p:txBody>
          <a:bodyPr/>
          <a:lstStyle/>
          <a:p>
            <a:fld id="{120AA5E2-7C9A-425F-B0CE-3515B1A571D1}" type="slidenum">
              <a:rPr lang="en-US" smtClean="0"/>
              <a:t>15</a:t>
            </a:fld>
            <a:endParaRPr lang="en-US"/>
          </a:p>
        </p:txBody>
      </p:sp>
    </p:spTree>
    <p:extLst>
      <p:ext uri="{BB962C8B-B14F-4D97-AF65-F5344CB8AC3E}">
        <p14:creationId xmlns:p14="http://schemas.microsoft.com/office/powerpoint/2010/main" val="417868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Both the </a:t>
            </a:r>
            <a:r>
              <a:rPr lang="en-US" sz="1200" i="1" kern="1200" dirty="0">
                <a:solidFill>
                  <a:schemeClr val="tx1"/>
                </a:solidFill>
                <a:effectLst/>
                <a:latin typeface="+mn-lt"/>
                <a:ea typeface="+mn-ea"/>
                <a:cs typeface="+mn-cs"/>
              </a:rPr>
              <a:t>train</a:t>
            </a:r>
            <a:r>
              <a:rPr lang="en-US" sz="1200" kern="1200" dirty="0">
                <a:solidFill>
                  <a:schemeClr val="tx1"/>
                </a:solidFill>
                <a:effectLst/>
                <a:latin typeface="+mn-lt"/>
                <a:ea typeface="+mn-ea"/>
                <a:cs typeface="+mn-cs"/>
              </a:rPr>
              <a:t> using the “</a:t>
            </a:r>
            <a:r>
              <a:rPr lang="en-US" sz="1200" kern="1200" dirty="0" err="1">
                <a:solidFill>
                  <a:schemeClr val="tx1"/>
                </a:solidFill>
                <a:effectLst/>
                <a:latin typeface="+mn-lt"/>
                <a:ea typeface="+mn-ea"/>
                <a:cs typeface="+mn-cs"/>
              </a:rPr>
              <a:t>nb</a:t>
            </a:r>
            <a:r>
              <a:rPr lang="en-US" sz="1200" kern="1200" dirty="0">
                <a:solidFill>
                  <a:schemeClr val="tx1"/>
                </a:solidFill>
                <a:effectLst/>
                <a:latin typeface="+mn-lt"/>
                <a:ea typeface="+mn-ea"/>
                <a:cs typeface="+mn-cs"/>
              </a:rPr>
              <a:t>” classifier and the </a:t>
            </a:r>
            <a:r>
              <a:rPr lang="en-US" sz="1200" i="1" kern="1200" dirty="0" err="1">
                <a:solidFill>
                  <a:schemeClr val="tx1"/>
                </a:solidFill>
                <a:effectLst/>
                <a:latin typeface="+mn-lt"/>
                <a:ea typeface="+mn-ea"/>
                <a:cs typeface="+mn-cs"/>
              </a:rPr>
              <a:t>naivebayes</a:t>
            </a:r>
            <a:r>
              <a:rPr lang="en-US" sz="1200" kern="1200" dirty="0">
                <a:solidFill>
                  <a:schemeClr val="tx1"/>
                </a:solidFill>
                <a:effectLst/>
                <a:latin typeface="+mn-lt"/>
                <a:ea typeface="+mn-ea"/>
                <a:cs typeface="+mn-cs"/>
              </a:rPr>
              <a:t> function were both executed. The first providing an accuracy of 70% for both true and false classifications. Using the </a:t>
            </a:r>
            <a:r>
              <a:rPr lang="en-US" sz="1200" i="1" kern="1200" dirty="0" err="1">
                <a:solidFill>
                  <a:schemeClr val="tx1"/>
                </a:solidFill>
                <a:effectLst/>
                <a:latin typeface="+mn-lt"/>
                <a:ea typeface="+mn-ea"/>
                <a:cs typeface="+mn-cs"/>
              </a:rPr>
              <a:t>naivebayes</a:t>
            </a:r>
            <a:r>
              <a:rPr lang="en-US" sz="1200" kern="1200" dirty="0">
                <a:solidFill>
                  <a:schemeClr val="tx1"/>
                </a:solidFill>
                <a:effectLst/>
                <a:latin typeface="+mn-lt"/>
                <a:ea typeface="+mn-ea"/>
                <a:cs typeface="+mn-cs"/>
              </a:rPr>
              <a:t> function, this accuracy decreased to 66.67%. Both similar to that found using decision trees.</a:t>
            </a:r>
          </a:p>
          <a:p>
            <a:r>
              <a:rPr lang="en-US" sz="1200" kern="1200" dirty="0">
                <a:solidFill>
                  <a:schemeClr val="tx1"/>
                </a:solidFill>
                <a:effectLst/>
                <a:latin typeface="+mn-lt"/>
                <a:ea typeface="+mn-ea"/>
                <a:cs typeface="+mn-cs"/>
              </a:rPr>
              <a:t>Then a similar approach was taken to run the Naïve Bayes method for k-fold validation by splitting the training data into 4 sets of random samples. Then the accuracy was determined from the final confusion matrix for this model.</a:t>
            </a:r>
          </a:p>
          <a:p>
            <a:endParaRPr lang="en-US" dirty="0"/>
          </a:p>
          <a:p>
            <a:endParaRPr lang="en-US" dirty="0"/>
          </a:p>
        </p:txBody>
      </p:sp>
      <p:sp>
        <p:nvSpPr>
          <p:cNvPr id="4" name="Slide Number Placeholder 3"/>
          <p:cNvSpPr>
            <a:spLocks noGrp="1"/>
          </p:cNvSpPr>
          <p:nvPr>
            <p:ph type="sldNum" sz="quarter" idx="5"/>
          </p:nvPr>
        </p:nvSpPr>
        <p:spPr/>
        <p:txBody>
          <a:bodyPr/>
          <a:lstStyle/>
          <a:p>
            <a:fld id="{120AA5E2-7C9A-425F-B0CE-3515B1A571D1}" type="slidenum">
              <a:rPr lang="en-US" smtClean="0"/>
              <a:t>16</a:t>
            </a:fld>
            <a:endParaRPr lang="en-US"/>
          </a:p>
        </p:txBody>
      </p:sp>
    </p:spTree>
    <p:extLst>
      <p:ext uri="{BB962C8B-B14F-4D97-AF65-F5344CB8AC3E}">
        <p14:creationId xmlns:p14="http://schemas.microsoft.com/office/powerpoint/2010/main" val="195189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case, certain prediction errors were large depending on the packed cell volume and the pain level. It was interesting to see that when the total protein was low, the errors were much smaller regardless of the pain level.</a:t>
            </a:r>
          </a:p>
          <a:p>
            <a:endParaRPr lang="en-US" dirty="0"/>
          </a:p>
        </p:txBody>
      </p:sp>
      <p:sp>
        <p:nvSpPr>
          <p:cNvPr id="4" name="Slide Number Placeholder 3"/>
          <p:cNvSpPr>
            <a:spLocks noGrp="1"/>
          </p:cNvSpPr>
          <p:nvPr>
            <p:ph type="sldNum" sz="quarter" idx="5"/>
          </p:nvPr>
        </p:nvSpPr>
        <p:spPr/>
        <p:txBody>
          <a:bodyPr/>
          <a:lstStyle/>
          <a:p>
            <a:fld id="{120AA5E2-7C9A-425F-B0CE-3515B1A571D1}" type="slidenum">
              <a:rPr lang="en-US" smtClean="0"/>
              <a:t>19</a:t>
            </a:fld>
            <a:endParaRPr lang="en-US"/>
          </a:p>
        </p:txBody>
      </p:sp>
    </p:spTree>
    <p:extLst>
      <p:ext uri="{BB962C8B-B14F-4D97-AF65-F5344CB8AC3E}">
        <p14:creationId xmlns:p14="http://schemas.microsoft.com/office/powerpoint/2010/main" val="1847710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Root Mean Square Error (RSME) which is the standard deviation of the residuals or how far the residuals are spread out. This shows how concentrated the data is around what is the line of best fit</a:t>
            </a:r>
            <a:endParaRPr lang="en-US" dirty="0"/>
          </a:p>
        </p:txBody>
      </p:sp>
      <p:sp>
        <p:nvSpPr>
          <p:cNvPr id="4" name="Slide Number Placeholder 3"/>
          <p:cNvSpPr>
            <a:spLocks noGrp="1"/>
          </p:cNvSpPr>
          <p:nvPr>
            <p:ph type="sldNum" sz="quarter" idx="5"/>
          </p:nvPr>
        </p:nvSpPr>
        <p:spPr/>
        <p:txBody>
          <a:bodyPr/>
          <a:lstStyle/>
          <a:p>
            <a:fld id="{120AA5E2-7C9A-425F-B0CE-3515B1A571D1}" type="slidenum">
              <a:rPr lang="en-US" smtClean="0"/>
              <a:t>20</a:t>
            </a:fld>
            <a:endParaRPr lang="en-US"/>
          </a:p>
        </p:txBody>
      </p:sp>
    </p:spTree>
    <p:extLst>
      <p:ext uri="{BB962C8B-B14F-4D97-AF65-F5344CB8AC3E}">
        <p14:creationId xmlns:p14="http://schemas.microsoft.com/office/powerpoint/2010/main" val="1872215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120AA5E2-7C9A-425F-B0CE-3515B1A571D1}" type="slidenum">
              <a:rPr lang="en-US" smtClean="0"/>
              <a:t>22</a:t>
            </a:fld>
            <a:endParaRPr lang="en-US"/>
          </a:p>
        </p:txBody>
      </p:sp>
    </p:spTree>
    <p:extLst>
      <p:ext uri="{BB962C8B-B14F-4D97-AF65-F5344CB8AC3E}">
        <p14:creationId xmlns:p14="http://schemas.microsoft.com/office/powerpoint/2010/main" val="1657627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Peritoneal D-lactate concentration was strongly correlated with plasma D-lactate concentration (r=0.71; P&lt;.001). Peritoneal and plasma D-lactate concentrations were positively correlated with peritoneal (r=0.8; P&lt;.001) and plasma L-lactate (r=0.33; P=.001) concentrations, respectively. Peritoneal D-lactate concentration was negatively correlated with survival to discharge (U=430.5; P&lt;.001). Median peritoneal D-lactate concentration of horses with septic peritonitis (455.2 </a:t>
            </a:r>
            <a:r>
              <a:rPr lang="en-US" dirty="0" err="1"/>
              <a:t>μmol</a:t>
            </a:r>
            <a:r>
              <a:rPr lang="en-US" dirty="0"/>
              <a:t>/L) and horses with gastrointestinal rupture (599.5 </a:t>
            </a:r>
            <a:r>
              <a:rPr lang="en-US" dirty="0" err="1"/>
              <a:t>μmol</a:t>
            </a:r>
            <a:r>
              <a:rPr lang="en-US" dirty="0"/>
              <a:t>/L) were higher compared with horses with </a:t>
            </a:r>
            <a:r>
              <a:rPr lang="en-US" dirty="0" err="1"/>
              <a:t>nonstrangulating</a:t>
            </a:r>
            <a:r>
              <a:rPr lang="en-US" dirty="0"/>
              <a:t> obstructions (77.7 </a:t>
            </a:r>
            <a:r>
              <a:rPr lang="en-US" dirty="0" err="1"/>
              <a:t>μmol</a:t>
            </a:r>
            <a:r>
              <a:rPr lang="en-US" dirty="0"/>
              <a:t>/L). A cut-off concentration of peritoneal D-lactate of 116.6 </a:t>
            </a:r>
            <a:r>
              <a:rPr lang="en-US" dirty="0" err="1"/>
              <a:t>μmol</a:t>
            </a:r>
            <a:r>
              <a:rPr lang="en-US" dirty="0"/>
              <a:t>/L had a sensitivity of 0.813 and a specificity of 0.651 to differentiate between </a:t>
            </a:r>
            <a:r>
              <a:rPr lang="en-US" dirty="0" err="1"/>
              <a:t>nonstrangulating</a:t>
            </a:r>
            <a:r>
              <a:rPr lang="en-US" dirty="0"/>
              <a:t> and strangulating obstructions.</a:t>
            </a:r>
          </a:p>
          <a:p>
            <a:endParaRPr lang="en-US" dirty="0"/>
          </a:p>
        </p:txBody>
      </p:sp>
      <p:sp>
        <p:nvSpPr>
          <p:cNvPr id="4" name="Slide Number Placeholder 3"/>
          <p:cNvSpPr>
            <a:spLocks noGrp="1"/>
          </p:cNvSpPr>
          <p:nvPr>
            <p:ph type="sldNum" sz="quarter" idx="5"/>
          </p:nvPr>
        </p:nvSpPr>
        <p:spPr/>
        <p:txBody>
          <a:bodyPr/>
          <a:lstStyle/>
          <a:p>
            <a:fld id="{120AA5E2-7C9A-425F-B0CE-3515B1A571D1}" type="slidenum">
              <a:rPr lang="en-US" smtClean="0"/>
              <a:t>23</a:t>
            </a:fld>
            <a:endParaRPr lang="en-US"/>
          </a:p>
        </p:txBody>
      </p:sp>
    </p:spTree>
    <p:extLst>
      <p:ext uri="{BB962C8B-B14F-4D97-AF65-F5344CB8AC3E}">
        <p14:creationId xmlns:p14="http://schemas.microsoft.com/office/powerpoint/2010/main" val="31529867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1FF5F1-B7BE-4D36-84ED-06A6DFEA6ACF}" type="datetime1">
              <a:rPr lang="en-US" smtClean="0"/>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659C4D-D046-4CAD-9CB7-DF63A023E6D3}" type="datetime1">
              <a:rPr lang="en-US" smtClean="0"/>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EB8C05-361D-40BF-8A74-43887BD6ED04}" type="datetime1">
              <a:rPr lang="en-US" smtClean="0"/>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1609344"/>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0CAB0-53D8-4404-B58A-68C550467EE7}" type="datetime1">
              <a:rPr lang="en-US" smtClean="0"/>
              <a:t>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DBE9035-B99A-4942-ADE3-FD0232EC7E35}" type="datetime1">
              <a:rPr lang="en-US" smtClean="0"/>
              <a:t>12/8/19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3B66EF-0588-4F80-9250-9484465CB307}" type="datetime1">
              <a:rPr lang="en-US" smtClean="0"/>
              <a:t>12/8/19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2A0E9-5EAE-41EB-9D12-3F2BB1015B35}" type="datetime1">
              <a:rPr lang="en-US" smtClean="0"/>
              <a:t>12/8/19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CA79C9-EBA8-42B8-8D40-D1E1712B5F2C}" type="datetime1">
              <a:rPr lang="en-US" smtClean="0"/>
              <a:t>12/8/19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C33B3-F298-4C61-B6C1-3C9BC113D8C8}" type="datetime1">
              <a:rPr lang="en-US" smtClean="0"/>
              <a:t>12/8/19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8C3AA4-CAA0-4903-A8CF-31DEF85B8780}" type="datetime1">
              <a:rPr lang="en-US" smtClean="0"/>
              <a:t>12/8/19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94CE6E-43CF-43AF-B899-5BEC4A09113B}" type="datetime1">
              <a:rPr lang="en-US" smtClean="0"/>
              <a:t>12/8/19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EF5B88-57CA-4B81-B876-68614EBFDD2D}"/>
              </a:ext>
            </a:extLst>
          </p:cNvPr>
          <p:cNvSpPr/>
          <p:nvPr userDrawn="1"/>
        </p:nvSpPr>
        <p:spPr>
          <a:xfrm>
            <a:off x="0" y="0"/>
            <a:ext cx="12192000" cy="1940010"/>
          </a:xfrm>
          <a:prstGeom prst="rect">
            <a:avLst/>
          </a:prstGeom>
          <a:blipFill dpi="0" rotWithShape="1">
            <a:blip r:embed="rId13">
              <a:alphaModFix amt="83000"/>
              <a:lum bright="70000" contrast="-70000"/>
              <a:extLst>
                <a:ext uri="{BEBA8EAE-BF5A-486C-A8C5-ECC9F3942E4B}">
                  <a14:imgProps xmlns:a14="http://schemas.microsoft.com/office/drawing/2010/main">
                    <a14:imgLayer r:embed="rId1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BE1838E-C368-472C-8E4F-15B0C26A3823}" type="datetime1">
              <a:rPr lang="en-US" smtClean="0"/>
              <a:t>12/8/19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800" b="1" kern="1200" cap="none"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archive.ics.uci.edu/ml/datasets/Horse+Colic"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www.ncbi.nlm.nih.gov/pubmed/2181589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650A-FD08-4A80-A519-8E342E99DE61}"/>
              </a:ext>
            </a:extLst>
          </p:cNvPr>
          <p:cNvSpPr>
            <a:spLocks noGrp="1"/>
          </p:cNvSpPr>
          <p:nvPr>
            <p:ph type="ctrTitle"/>
          </p:nvPr>
        </p:nvSpPr>
        <p:spPr/>
        <p:txBody>
          <a:bodyPr/>
          <a:lstStyle/>
          <a:p>
            <a:r>
              <a:rPr lang="en-US" dirty="0"/>
              <a:t>Horse Colic</a:t>
            </a:r>
          </a:p>
        </p:txBody>
      </p:sp>
      <p:sp>
        <p:nvSpPr>
          <p:cNvPr id="3" name="Subtitle 2">
            <a:extLst>
              <a:ext uri="{FF2B5EF4-FFF2-40B4-BE49-F238E27FC236}">
                <a16:creationId xmlns:a16="http://schemas.microsoft.com/office/drawing/2014/main" id="{B80CCF52-CAA3-4E6E-A2AC-FAF98520857D}"/>
              </a:ext>
            </a:extLst>
          </p:cNvPr>
          <p:cNvSpPr>
            <a:spLocks noGrp="1"/>
          </p:cNvSpPr>
          <p:nvPr>
            <p:ph type="subTitle" idx="1"/>
          </p:nvPr>
        </p:nvSpPr>
        <p:spPr>
          <a:xfrm>
            <a:off x="4882242" y="4389120"/>
            <a:ext cx="4078877" cy="1069848"/>
          </a:xfrm>
        </p:spPr>
        <p:txBody>
          <a:bodyPr/>
          <a:lstStyle/>
          <a:p>
            <a:r>
              <a:rPr lang="en-US" dirty="0"/>
              <a:t>Joyce Woznica</a:t>
            </a:r>
            <a:br>
              <a:rPr lang="en-US" dirty="0"/>
            </a:br>
            <a:r>
              <a:rPr lang="en-US" dirty="0"/>
              <a:t>jlwoznic@syr.edu</a:t>
            </a:r>
          </a:p>
        </p:txBody>
      </p:sp>
      <p:pic>
        <p:nvPicPr>
          <p:cNvPr id="4" name="Picture 2">
            <a:extLst>
              <a:ext uri="{FF2B5EF4-FFF2-40B4-BE49-F238E27FC236}">
                <a16:creationId xmlns:a16="http://schemas.microsoft.com/office/drawing/2014/main" id="{569D6C63-11DC-4C93-92AD-1F01062D0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864" y="192609"/>
            <a:ext cx="4285147" cy="284962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8FBFEB8-0A41-4739-9726-3F243B6FCC62}"/>
              </a:ext>
            </a:extLst>
          </p:cNvPr>
          <p:cNvSpPr>
            <a:spLocks noGrp="1"/>
          </p:cNvSpPr>
          <p:nvPr>
            <p:ph type="sldNum" sz="quarter" idx="12"/>
          </p:nvPr>
        </p:nvSpPr>
        <p:spPr/>
        <p:txBody>
          <a:bodyPr/>
          <a:lstStyle/>
          <a:p>
            <a:fld id="{4FAB73BC-B049-4115-A692-8D63A059BFB8}" type="slidenum">
              <a:rPr lang="en-US" smtClean="0"/>
              <a:pPr/>
              <a:t>1</a:t>
            </a:fld>
            <a:endParaRPr lang="en-US" dirty="0"/>
          </a:p>
        </p:txBody>
      </p:sp>
      <p:pic>
        <p:nvPicPr>
          <p:cNvPr id="6" name="Picture 5">
            <a:extLst>
              <a:ext uri="{FF2B5EF4-FFF2-40B4-BE49-F238E27FC236}">
                <a16:creationId xmlns:a16="http://schemas.microsoft.com/office/drawing/2014/main" id="{0C3355D6-C056-4939-BF34-502C26DA75A4}"/>
              </a:ext>
            </a:extLst>
          </p:cNvPr>
          <p:cNvPicPr>
            <a:picLocks noChangeAspect="1"/>
          </p:cNvPicPr>
          <p:nvPr/>
        </p:nvPicPr>
        <p:blipFill rotWithShape="1">
          <a:blip r:embed="rId3"/>
          <a:srcRect r="13442" b="21986"/>
          <a:stretch/>
        </p:blipFill>
        <p:spPr>
          <a:xfrm>
            <a:off x="9180622" y="3291232"/>
            <a:ext cx="2726389" cy="3276363"/>
          </a:xfrm>
          <a:prstGeom prst="rect">
            <a:avLst/>
          </a:prstGeom>
        </p:spPr>
      </p:pic>
    </p:spTree>
    <p:extLst>
      <p:ext uri="{BB962C8B-B14F-4D97-AF65-F5344CB8AC3E}">
        <p14:creationId xmlns:p14="http://schemas.microsoft.com/office/powerpoint/2010/main" val="328136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CE07EF-FD51-4F41-B7D7-719D782F96B8}"/>
              </a:ext>
            </a:extLst>
          </p:cNvPr>
          <p:cNvPicPr/>
          <p:nvPr/>
        </p:nvPicPr>
        <p:blipFill>
          <a:blip r:embed="rId2">
            <a:extLst>
              <a:ext uri="{28A0092B-C50C-407E-A947-70E740481C1C}">
                <a14:useLocalDpi xmlns:a14="http://schemas.microsoft.com/office/drawing/2010/main" val="0"/>
              </a:ext>
            </a:extLst>
          </a:blip>
          <a:stretch>
            <a:fillRect/>
          </a:stretch>
        </p:blipFill>
        <p:spPr>
          <a:xfrm>
            <a:off x="1066798" y="1223793"/>
            <a:ext cx="9782433" cy="5048991"/>
          </a:xfrm>
          <a:prstGeom prst="rect">
            <a:avLst/>
          </a:prstGeom>
        </p:spPr>
      </p:pic>
      <p:pic>
        <p:nvPicPr>
          <p:cNvPr id="10" name="Picture 9">
            <a:extLst>
              <a:ext uri="{FF2B5EF4-FFF2-40B4-BE49-F238E27FC236}">
                <a16:creationId xmlns:a16="http://schemas.microsoft.com/office/drawing/2014/main" id="{18A2B881-2DCA-45E2-B5BE-C1EC9F648802}"/>
              </a:ext>
            </a:extLst>
          </p:cNvPr>
          <p:cNvPicPr/>
          <p:nvPr/>
        </p:nvPicPr>
        <p:blipFill>
          <a:blip r:embed="rId3">
            <a:extLst>
              <a:ext uri="{28A0092B-C50C-407E-A947-70E740481C1C}">
                <a14:useLocalDpi xmlns:a14="http://schemas.microsoft.com/office/drawing/2010/main" val="0"/>
              </a:ext>
            </a:extLst>
          </a:blip>
          <a:stretch>
            <a:fillRect/>
          </a:stretch>
        </p:blipFill>
        <p:spPr>
          <a:xfrm>
            <a:off x="790828" y="1223792"/>
            <a:ext cx="10540319" cy="5300575"/>
          </a:xfrm>
          <a:prstGeom prst="rect">
            <a:avLst/>
          </a:prstGeom>
        </p:spPr>
      </p:pic>
      <p:pic>
        <p:nvPicPr>
          <p:cNvPr id="6" name="Picture 5">
            <a:extLst>
              <a:ext uri="{FF2B5EF4-FFF2-40B4-BE49-F238E27FC236}">
                <a16:creationId xmlns:a16="http://schemas.microsoft.com/office/drawing/2014/main" id="{05AE664E-088D-447B-B507-529E30791D48}"/>
              </a:ext>
            </a:extLst>
          </p:cNvPr>
          <p:cNvPicPr/>
          <p:nvPr/>
        </p:nvPicPr>
        <p:blipFill>
          <a:blip r:embed="rId4"/>
          <a:stretch>
            <a:fillRect/>
          </a:stretch>
        </p:blipFill>
        <p:spPr>
          <a:xfrm>
            <a:off x="790831" y="1110250"/>
            <a:ext cx="10058400" cy="5099448"/>
          </a:xfrm>
          <a:prstGeom prst="rect">
            <a:avLst/>
          </a:prstGeom>
        </p:spPr>
      </p:pic>
      <p:pic>
        <p:nvPicPr>
          <p:cNvPr id="9" name="Picture 8">
            <a:extLst>
              <a:ext uri="{FF2B5EF4-FFF2-40B4-BE49-F238E27FC236}">
                <a16:creationId xmlns:a16="http://schemas.microsoft.com/office/drawing/2014/main" id="{4E9A0B51-F2D0-406B-8691-EDD739F7DF78}"/>
              </a:ext>
            </a:extLst>
          </p:cNvPr>
          <p:cNvPicPr/>
          <p:nvPr/>
        </p:nvPicPr>
        <p:blipFill>
          <a:blip r:embed="rId5">
            <a:extLst>
              <a:ext uri="{28A0092B-C50C-407E-A947-70E740481C1C}">
                <a14:useLocalDpi xmlns:a14="http://schemas.microsoft.com/office/drawing/2010/main" val="0"/>
              </a:ext>
            </a:extLst>
          </a:blip>
          <a:stretch>
            <a:fillRect/>
          </a:stretch>
        </p:blipFill>
        <p:spPr>
          <a:xfrm>
            <a:off x="515809" y="1154771"/>
            <a:ext cx="10884409" cy="5300575"/>
          </a:xfrm>
          <a:prstGeom prst="rect">
            <a:avLst/>
          </a:prstGeom>
        </p:spPr>
      </p:pic>
      <p:sp>
        <p:nvSpPr>
          <p:cNvPr id="2" name="Title 1">
            <a:extLst>
              <a:ext uri="{FF2B5EF4-FFF2-40B4-BE49-F238E27FC236}">
                <a16:creationId xmlns:a16="http://schemas.microsoft.com/office/drawing/2014/main" id="{CF69202A-1B6E-4B55-A764-1B4BF185D20C}"/>
              </a:ext>
            </a:extLst>
          </p:cNvPr>
          <p:cNvSpPr>
            <a:spLocks noGrp="1"/>
          </p:cNvSpPr>
          <p:nvPr>
            <p:ph type="title"/>
          </p:nvPr>
        </p:nvSpPr>
        <p:spPr/>
        <p:txBody>
          <a:bodyPr/>
          <a:lstStyle/>
          <a:p>
            <a:r>
              <a:rPr lang="en-US" dirty="0"/>
              <a:t>Visualizations</a:t>
            </a:r>
          </a:p>
        </p:txBody>
      </p:sp>
      <p:sp>
        <p:nvSpPr>
          <p:cNvPr id="3" name="Slide Number Placeholder 2">
            <a:extLst>
              <a:ext uri="{FF2B5EF4-FFF2-40B4-BE49-F238E27FC236}">
                <a16:creationId xmlns:a16="http://schemas.microsoft.com/office/drawing/2014/main" id="{8425F91C-BFB7-4758-BE67-D7714A7DA054}"/>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175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CD5F-C9A3-46F4-B4F2-FEF7F3D010CE}"/>
              </a:ext>
            </a:extLst>
          </p:cNvPr>
          <p:cNvSpPr>
            <a:spLocks noGrp="1"/>
          </p:cNvSpPr>
          <p:nvPr>
            <p:ph type="title"/>
          </p:nvPr>
        </p:nvSpPr>
        <p:spPr/>
        <p:txBody>
          <a:bodyPr/>
          <a:lstStyle/>
          <a:p>
            <a:r>
              <a:rPr lang="en-US" dirty="0"/>
              <a:t>Additional Visualizations</a:t>
            </a:r>
          </a:p>
        </p:txBody>
      </p:sp>
      <p:sp>
        <p:nvSpPr>
          <p:cNvPr id="3" name="Slide Number Placeholder 2">
            <a:extLst>
              <a:ext uri="{FF2B5EF4-FFF2-40B4-BE49-F238E27FC236}">
                <a16:creationId xmlns:a16="http://schemas.microsoft.com/office/drawing/2014/main" id="{94AAF0F1-C8E6-4A82-9498-297508657685}"/>
              </a:ext>
            </a:extLst>
          </p:cNvPr>
          <p:cNvSpPr>
            <a:spLocks noGrp="1"/>
          </p:cNvSpPr>
          <p:nvPr>
            <p:ph type="sldNum" sz="quarter" idx="12"/>
          </p:nvPr>
        </p:nvSpPr>
        <p:spPr/>
        <p:txBody>
          <a:bodyPr/>
          <a:lstStyle/>
          <a:p>
            <a:fld id="{4FAB73BC-B049-4115-A692-8D63A059BFB8}" type="slidenum">
              <a:rPr lang="en-US" smtClean="0"/>
              <a:t>11</a:t>
            </a:fld>
            <a:endParaRPr lang="en-US" dirty="0"/>
          </a:p>
        </p:txBody>
      </p:sp>
      <p:pic>
        <p:nvPicPr>
          <p:cNvPr id="6" name="Picture 5">
            <a:extLst>
              <a:ext uri="{FF2B5EF4-FFF2-40B4-BE49-F238E27FC236}">
                <a16:creationId xmlns:a16="http://schemas.microsoft.com/office/drawing/2014/main" id="{6AC55387-8D82-4624-BC71-AB0E18B7FEAA}"/>
              </a:ext>
            </a:extLst>
          </p:cNvPr>
          <p:cNvPicPr/>
          <p:nvPr/>
        </p:nvPicPr>
        <p:blipFill>
          <a:blip r:embed="rId2">
            <a:extLst>
              <a:ext uri="{28A0092B-C50C-407E-A947-70E740481C1C}">
                <a14:useLocalDpi xmlns:a14="http://schemas.microsoft.com/office/drawing/2010/main" val="0"/>
              </a:ext>
            </a:extLst>
          </a:blip>
          <a:stretch>
            <a:fillRect/>
          </a:stretch>
        </p:blipFill>
        <p:spPr>
          <a:xfrm>
            <a:off x="1066800" y="1452266"/>
            <a:ext cx="3517683" cy="1976734"/>
          </a:xfrm>
          <a:prstGeom prst="rect">
            <a:avLst/>
          </a:prstGeom>
        </p:spPr>
      </p:pic>
      <p:pic>
        <p:nvPicPr>
          <p:cNvPr id="7" name="Picture 6">
            <a:extLst>
              <a:ext uri="{FF2B5EF4-FFF2-40B4-BE49-F238E27FC236}">
                <a16:creationId xmlns:a16="http://schemas.microsoft.com/office/drawing/2014/main" id="{78941B00-D809-4CF4-A970-F7FCC3511687}"/>
              </a:ext>
            </a:extLst>
          </p:cNvPr>
          <p:cNvPicPr/>
          <p:nvPr/>
        </p:nvPicPr>
        <p:blipFill>
          <a:blip r:embed="rId3">
            <a:extLst>
              <a:ext uri="{28A0092B-C50C-407E-A947-70E740481C1C}">
                <a14:useLocalDpi xmlns:a14="http://schemas.microsoft.com/office/drawing/2010/main" val="0"/>
              </a:ext>
            </a:extLst>
          </a:blip>
          <a:stretch>
            <a:fillRect/>
          </a:stretch>
        </p:blipFill>
        <p:spPr>
          <a:xfrm>
            <a:off x="200407" y="3569465"/>
            <a:ext cx="6057173" cy="3143601"/>
          </a:xfrm>
          <a:prstGeom prst="rect">
            <a:avLst/>
          </a:prstGeom>
        </p:spPr>
      </p:pic>
      <p:pic>
        <p:nvPicPr>
          <p:cNvPr id="8" name="Picture 7">
            <a:extLst>
              <a:ext uri="{FF2B5EF4-FFF2-40B4-BE49-F238E27FC236}">
                <a16:creationId xmlns:a16="http://schemas.microsoft.com/office/drawing/2014/main" id="{DC705E32-AB16-4A81-B975-46569B518459}"/>
              </a:ext>
            </a:extLst>
          </p:cNvPr>
          <p:cNvPicPr/>
          <p:nvPr/>
        </p:nvPicPr>
        <p:blipFill>
          <a:blip r:embed="rId4">
            <a:extLst>
              <a:ext uri="{28A0092B-C50C-407E-A947-70E740481C1C}">
                <a14:useLocalDpi xmlns:a14="http://schemas.microsoft.com/office/drawing/2010/main" val="0"/>
              </a:ext>
            </a:extLst>
          </a:blip>
          <a:stretch>
            <a:fillRect/>
          </a:stretch>
        </p:blipFill>
        <p:spPr>
          <a:xfrm>
            <a:off x="6395564" y="1304922"/>
            <a:ext cx="5056197" cy="2624328"/>
          </a:xfrm>
          <a:prstGeom prst="rect">
            <a:avLst/>
          </a:prstGeom>
        </p:spPr>
      </p:pic>
      <p:pic>
        <p:nvPicPr>
          <p:cNvPr id="9" name="Picture 8">
            <a:extLst>
              <a:ext uri="{FF2B5EF4-FFF2-40B4-BE49-F238E27FC236}">
                <a16:creationId xmlns:a16="http://schemas.microsoft.com/office/drawing/2014/main" id="{D5B28573-0CEE-42FD-9210-337404173E26}"/>
              </a:ext>
            </a:extLst>
          </p:cNvPr>
          <p:cNvPicPr/>
          <p:nvPr/>
        </p:nvPicPr>
        <p:blipFill>
          <a:blip r:embed="rId5">
            <a:extLst>
              <a:ext uri="{28A0092B-C50C-407E-A947-70E740481C1C}">
                <a14:useLocalDpi xmlns:a14="http://schemas.microsoft.com/office/drawing/2010/main" val="0"/>
              </a:ext>
            </a:extLst>
          </a:blip>
          <a:stretch>
            <a:fillRect/>
          </a:stretch>
        </p:blipFill>
        <p:spPr>
          <a:xfrm>
            <a:off x="6096000" y="4087119"/>
            <a:ext cx="5493745" cy="2625947"/>
          </a:xfrm>
          <a:prstGeom prst="rect">
            <a:avLst/>
          </a:prstGeom>
        </p:spPr>
      </p:pic>
    </p:spTree>
    <p:extLst>
      <p:ext uri="{BB962C8B-B14F-4D97-AF65-F5344CB8AC3E}">
        <p14:creationId xmlns:p14="http://schemas.microsoft.com/office/powerpoint/2010/main" val="285668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C73A-D217-4726-963A-267FB62D5890}"/>
              </a:ext>
            </a:extLst>
          </p:cNvPr>
          <p:cNvSpPr>
            <a:spLocks noGrp="1"/>
          </p:cNvSpPr>
          <p:nvPr>
            <p:ph type="title"/>
          </p:nvPr>
        </p:nvSpPr>
        <p:spPr/>
        <p:txBody>
          <a:bodyPr/>
          <a:lstStyle/>
          <a:p>
            <a:r>
              <a:rPr lang="en-US" dirty="0"/>
              <a:t>Modeling</a:t>
            </a:r>
            <a:br>
              <a:rPr lang="en-US" dirty="0"/>
            </a:br>
            <a:r>
              <a:rPr lang="en-US" sz="4000" dirty="0"/>
              <a:t>Decision Tree</a:t>
            </a:r>
            <a:endParaRPr lang="en-US" dirty="0"/>
          </a:p>
        </p:txBody>
      </p:sp>
      <p:sp>
        <p:nvSpPr>
          <p:cNvPr id="3" name="Slide Number Placeholder 2">
            <a:extLst>
              <a:ext uri="{FF2B5EF4-FFF2-40B4-BE49-F238E27FC236}">
                <a16:creationId xmlns:a16="http://schemas.microsoft.com/office/drawing/2014/main" id="{5DF90194-C89F-4130-A9CD-074836E70ADB}"/>
              </a:ext>
            </a:extLst>
          </p:cNvPr>
          <p:cNvSpPr>
            <a:spLocks noGrp="1"/>
          </p:cNvSpPr>
          <p:nvPr>
            <p:ph type="sldNum" sz="quarter" idx="12"/>
          </p:nvPr>
        </p:nvSpPr>
        <p:spPr/>
        <p:txBody>
          <a:bodyPr/>
          <a:lstStyle/>
          <a:p>
            <a:fld id="{4FAB73BC-B049-4115-A692-8D63A059BFB8}" type="slidenum">
              <a:rPr lang="en-US" smtClean="0"/>
              <a:t>12</a:t>
            </a:fld>
            <a:endParaRPr lang="en-US" dirty="0"/>
          </a:p>
        </p:txBody>
      </p:sp>
      <p:pic>
        <p:nvPicPr>
          <p:cNvPr id="7" name="Picture 6">
            <a:extLst>
              <a:ext uri="{FF2B5EF4-FFF2-40B4-BE49-F238E27FC236}">
                <a16:creationId xmlns:a16="http://schemas.microsoft.com/office/drawing/2014/main" id="{725FA5C4-BFD8-40BA-B71E-AB1603991D9F}"/>
              </a:ext>
            </a:extLst>
          </p:cNvPr>
          <p:cNvPicPr/>
          <p:nvPr/>
        </p:nvPicPr>
        <p:blipFill>
          <a:blip r:embed="rId2"/>
          <a:stretch>
            <a:fillRect/>
          </a:stretch>
        </p:blipFill>
        <p:spPr>
          <a:xfrm>
            <a:off x="1949986" y="1722133"/>
            <a:ext cx="7774809" cy="5042223"/>
          </a:xfrm>
          <a:prstGeom prst="rect">
            <a:avLst/>
          </a:prstGeom>
        </p:spPr>
      </p:pic>
      <p:pic>
        <p:nvPicPr>
          <p:cNvPr id="9" name="Picture 8">
            <a:extLst>
              <a:ext uri="{FF2B5EF4-FFF2-40B4-BE49-F238E27FC236}">
                <a16:creationId xmlns:a16="http://schemas.microsoft.com/office/drawing/2014/main" id="{5E2F59FC-0D47-4A30-BFC6-B313CF3369CF}"/>
              </a:ext>
            </a:extLst>
          </p:cNvPr>
          <p:cNvPicPr/>
          <p:nvPr/>
        </p:nvPicPr>
        <p:blipFill>
          <a:blip r:embed="rId3"/>
          <a:stretch>
            <a:fillRect/>
          </a:stretch>
        </p:blipFill>
        <p:spPr>
          <a:xfrm>
            <a:off x="5563327" y="279994"/>
            <a:ext cx="5561873" cy="1049356"/>
          </a:xfrm>
          <a:prstGeom prst="rect">
            <a:avLst/>
          </a:prstGeom>
        </p:spPr>
      </p:pic>
      <p:sp>
        <p:nvSpPr>
          <p:cNvPr id="10" name="Rectangle 9">
            <a:extLst>
              <a:ext uri="{FF2B5EF4-FFF2-40B4-BE49-F238E27FC236}">
                <a16:creationId xmlns:a16="http://schemas.microsoft.com/office/drawing/2014/main" id="{7CFF7218-CE21-4A46-B793-EEFC1EF0C449}"/>
              </a:ext>
            </a:extLst>
          </p:cNvPr>
          <p:cNvSpPr/>
          <p:nvPr/>
        </p:nvSpPr>
        <p:spPr>
          <a:xfrm>
            <a:off x="9177051" y="235486"/>
            <a:ext cx="1068636" cy="105348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99E4E98-A748-4087-912D-02938127FB9A}"/>
              </a:ext>
            </a:extLst>
          </p:cNvPr>
          <p:cNvPicPr/>
          <p:nvPr/>
        </p:nvPicPr>
        <p:blipFill>
          <a:blip r:embed="rId4"/>
          <a:stretch>
            <a:fillRect/>
          </a:stretch>
        </p:blipFill>
        <p:spPr>
          <a:xfrm>
            <a:off x="1066800" y="1520328"/>
            <a:ext cx="9784814" cy="5321576"/>
          </a:xfrm>
          <a:prstGeom prst="rect">
            <a:avLst/>
          </a:prstGeom>
        </p:spPr>
      </p:pic>
    </p:spTree>
    <p:extLst>
      <p:ext uri="{BB962C8B-B14F-4D97-AF65-F5344CB8AC3E}">
        <p14:creationId xmlns:p14="http://schemas.microsoft.com/office/powerpoint/2010/main" val="102543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4338-846C-4224-8623-73A04F340582}"/>
              </a:ext>
            </a:extLst>
          </p:cNvPr>
          <p:cNvSpPr>
            <a:spLocks noGrp="1"/>
          </p:cNvSpPr>
          <p:nvPr>
            <p:ph type="title"/>
          </p:nvPr>
        </p:nvSpPr>
        <p:spPr/>
        <p:txBody>
          <a:bodyPr/>
          <a:lstStyle/>
          <a:p>
            <a:r>
              <a:rPr lang="en-US" dirty="0"/>
              <a:t>Modeling</a:t>
            </a:r>
            <a:br>
              <a:rPr lang="en-US" dirty="0"/>
            </a:br>
            <a:r>
              <a:rPr lang="en-US" sz="4000" dirty="0"/>
              <a:t>Decision Tree Pruned</a:t>
            </a:r>
            <a:endParaRPr lang="en-US" dirty="0"/>
          </a:p>
        </p:txBody>
      </p:sp>
      <p:sp>
        <p:nvSpPr>
          <p:cNvPr id="3" name="Slide Number Placeholder 2">
            <a:extLst>
              <a:ext uri="{FF2B5EF4-FFF2-40B4-BE49-F238E27FC236}">
                <a16:creationId xmlns:a16="http://schemas.microsoft.com/office/drawing/2014/main" id="{ADA6FEA6-C957-4096-A33D-6F8154A7B40C}"/>
              </a:ext>
            </a:extLst>
          </p:cNvPr>
          <p:cNvSpPr>
            <a:spLocks noGrp="1"/>
          </p:cNvSpPr>
          <p:nvPr>
            <p:ph type="sldNum" sz="quarter" idx="12"/>
          </p:nvPr>
        </p:nvSpPr>
        <p:spPr/>
        <p:txBody>
          <a:bodyPr/>
          <a:lstStyle/>
          <a:p>
            <a:fld id="{4FAB73BC-B049-4115-A692-8D63A059BFB8}" type="slidenum">
              <a:rPr lang="en-US" smtClean="0"/>
              <a:t>13</a:t>
            </a:fld>
            <a:endParaRPr lang="en-US" dirty="0"/>
          </a:p>
        </p:txBody>
      </p:sp>
      <p:pic>
        <p:nvPicPr>
          <p:cNvPr id="6" name="Picture 5">
            <a:extLst>
              <a:ext uri="{FF2B5EF4-FFF2-40B4-BE49-F238E27FC236}">
                <a16:creationId xmlns:a16="http://schemas.microsoft.com/office/drawing/2014/main" id="{66D985B5-8926-4B56-A7AC-54BF96FBB361}"/>
              </a:ext>
            </a:extLst>
          </p:cNvPr>
          <p:cNvPicPr/>
          <p:nvPr/>
        </p:nvPicPr>
        <p:blipFill>
          <a:blip r:embed="rId2"/>
          <a:stretch>
            <a:fillRect/>
          </a:stretch>
        </p:blipFill>
        <p:spPr>
          <a:xfrm>
            <a:off x="1217022" y="1504840"/>
            <a:ext cx="9494521" cy="4767943"/>
          </a:xfrm>
          <a:prstGeom prst="rect">
            <a:avLst/>
          </a:prstGeom>
        </p:spPr>
      </p:pic>
      <p:sp>
        <p:nvSpPr>
          <p:cNvPr id="7" name="TextBox 6">
            <a:extLst>
              <a:ext uri="{FF2B5EF4-FFF2-40B4-BE49-F238E27FC236}">
                <a16:creationId xmlns:a16="http://schemas.microsoft.com/office/drawing/2014/main" id="{40198E98-76F4-47E1-8C4D-49A8A9CD1FC5}"/>
              </a:ext>
            </a:extLst>
          </p:cNvPr>
          <p:cNvSpPr txBox="1"/>
          <p:nvPr/>
        </p:nvSpPr>
        <p:spPr>
          <a:xfrm>
            <a:off x="7981406" y="457200"/>
            <a:ext cx="3143794" cy="584775"/>
          </a:xfrm>
          <a:prstGeom prst="rect">
            <a:avLst/>
          </a:prstGeom>
          <a:noFill/>
        </p:spPr>
        <p:txBody>
          <a:bodyPr wrap="square" rtlCol="0">
            <a:spAutoFit/>
          </a:bodyPr>
          <a:lstStyle/>
          <a:p>
            <a:r>
              <a:rPr lang="en-US" sz="3200" b="1" dirty="0">
                <a:solidFill>
                  <a:srgbClr val="FF0000"/>
                </a:solidFill>
              </a:rPr>
              <a:t>Accuracy 65%</a:t>
            </a:r>
          </a:p>
        </p:txBody>
      </p:sp>
    </p:spTree>
    <p:extLst>
      <p:ext uri="{BB962C8B-B14F-4D97-AF65-F5344CB8AC3E}">
        <p14:creationId xmlns:p14="http://schemas.microsoft.com/office/powerpoint/2010/main" val="16318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1215-B27A-47B5-A786-94471B11A17D}"/>
              </a:ext>
            </a:extLst>
          </p:cNvPr>
          <p:cNvSpPr>
            <a:spLocks noGrp="1"/>
          </p:cNvSpPr>
          <p:nvPr>
            <p:ph type="title"/>
          </p:nvPr>
        </p:nvSpPr>
        <p:spPr/>
        <p:txBody>
          <a:bodyPr>
            <a:normAutofit fontScale="90000"/>
          </a:bodyPr>
          <a:lstStyle/>
          <a:p>
            <a:r>
              <a:rPr lang="en-US" dirty="0"/>
              <a:t>Modeling</a:t>
            </a:r>
            <a:br>
              <a:rPr lang="en-US" dirty="0"/>
            </a:br>
            <a:r>
              <a:rPr lang="en-US" dirty="0"/>
              <a:t>Decision Tree and Random Forest</a:t>
            </a:r>
          </a:p>
        </p:txBody>
      </p:sp>
      <p:sp>
        <p:nvSpPr>
          <p:cNvPr id="4" name="Slide Number Placeholder 3">
            <a:extLst>
              <a:ext uri="{FF2B5EF4-FFF2-40B4-BE49-F238E27FC236}">
                <a16:creationId xmlns:a16="http://schemas.microsoft.com/office/drawing/2014/main" id="{16CAA4CB-0B74-4D36-A78E-B9E186BAD902}"/>
              </a:ext>
            </a:extLst>
          </p:cNvPr>
          <p:cNvSpPr>
            <a:spLocks noGrp="1"/>
          </p:cNvSpPr>
          <p:nvPr>
            <p:ph type="sldNum" sz="quarter" idx="12"/>
          </p:nvPr>
        </p:nvSpPr>
        <p:spPr/>
        <p:txBody>
          <a:bodyPr/>
          <a:lstStyle/>
          <a:p>
            <a:fld id="{4FAB73BC-B049-4115-A692-8D63A059BFB8}" type="slidenum">
              <a:rPr lang="en-US" smtClean="0"/>
              <a:t>14</a:t>
            </a:fld>
            <a:endParaRPr lang="en-US" dirty="0"/>
          </a:p>
        </p:txBody>
      </p:sp>
      <p:pic>
        <p:nvPicPr>
          <p:cNvPr id="5" name="Picture 4">
            <a:extLst>
              <a:ext uri="{FF2B5EF4-FFF2-40B4-BE49-F238E27FC236}">
                <a16:creationId xmlns:a16="http://schemas.microsoft.com/office/drawing/2014/main" id="{8762C4EA-0D37-4C8F-8F62-4E624F0C17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83008" y="2813975"/>
            <a:ext cx="3730317" cy="3650524"/>
          </a:xfrm>
          <a:prstGeom prst="rect">
            <a:avLst/>
          </a:prstGeom>
          <a:noFill/>
          <a:ln>
            <a:noFill/>
          </a:ln>
        </p:spPr>
      </p:pic>
      <p:sp>
        <p:nvSpPr>
          <p:cNvPr id="6" name="Rectangle 5">
            <a:extLst>
              <a:ext uri="{FF2B5EF4-FFF2-40B4-BE49-F238E27FC236}">
                <a16:creationId xmlns:a16="http://schemas.microsoft.com/office/drawing/2014/main" id="{CCA31A8E-84FC-47B4-B49A-EB8619AE7F79}"/>
              </a:ext>
            </a:extLst>
          </p:cNvPr>
          <p:cNvSpPr/>
          <p:nvPr/>
        </p:nvSpPr>
        <p:spPr>
          <a:xfrm>
            <a:off x="1416892" y="3532817"/>
            <a:ext cx="3896434" cy="5486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3DEE9DB-A6A3-45B0-AC62-92F5C058FEBA}"/>
              </a:ext>
            </a:extLst>
          </p:cNvPr>
          <p:cNvPicPr>
            <a:picLocks noChangeAspect="1"/>
          </p:cNvPicPr>
          <p:nvPr/>
        </p:nvPicPr>
        <p:blipFill>
          <a:blip r:embed="rId4"/>
          <a:stretch>
            <a:fillRect/>
          </a:stretch>
        </p:blipFill>
        <p:spPr>
          <a:xfrm>
            <a:off x="7306125" y="1557014"/>
            <a:ext cx="2157364" cy="5016728"/>
          </a:xfrm>
          <a:prstGeom prst="rect">
            <a:avLst/>
          </a:prstGeom>
        </p:spPr>
      </p:pic>
      <p:sp>
        <p:nvSpPr>
          <p:cNvPr id="8" name="Rectangle 7">
            <a:extLst>
              <a:ext uri="{FF2B5EF4-FFF2-40B4-BE49-F238E27FC236}">
                <a16:creationId xmlns:a16="http://schemas.microsoft.com/office/drawing/2014/main" id="{8313B415-563D-444C-8CDF-B26CA6EBA145}"/>
              </a:ext>
            </a:extLst>
          </p:cNvPr>
          <p:cNvSpPr/>
          <p:nvPr/>
        </p:nvSpPr>
        <p:spPr>
          <a:xfrm>
            <a:off x="7160964" y="4351663"/>
            <a:ext cx="2401677" cy="3635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5F8EC4-9868-4589-BB21-95C1DBA8D64E}"/>
              </a:ext>
            </a:extLst>
          </p:cNvPr>
          <p:cNvSpPr txBox="1"/>
          <p:nvPr/>
        </p:nvSpPr>
        <p:spPr>
          <a:xfrm flipH="1">
            <a:off x="1182218" y="1372348"/>
            <a:ext cx="4531895" cy="369332"/>
          </a:xfrm>
          <a:prstGeom prst="rect">
            <a:avLst/>
          </a:prstGeom>
          <a:noFill/>
        </p:spPr>
        <p:txBody>
          <a:bodyPr wrap="square" rtlCol="0">
            <a:spAutoFit/>
          </a:bodyPr>
          <a:lstStyle/>
          <a:p>
            <a:r>
              <a:rPr lang="en-US" dirty="0"/>
              <a:t>K-Fold Cross Validation, K = 4</a:t>
            </a:r>
          </a:p>
        </p:txBody>
      </p:sp>
    </p:spTree>
    <p:extLst>
      <p:ext uri="{BB962C8B-B14F-4D97-AF65-F5344CB8AC3E}">
        <p14:creationId xmlns:p14="http://schemas.microsoft.com/office/powerpoint/2010/main" val="42402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4AD1D32-87B9-4260-BC6D-BA3CE228A655}"/>
              </a:ext>
            </a:extLst>
          </p:cNvPr>
          <p:cNvPicPr/>
          <p:nvPr/>
        </p:nvPicPr>
        <p:blipFill>
          <a:blip r:embed="rId3"/>
          <a:stretch>
            <a:fillRect/>
          </a:stretch>
        </p:blipFill>
        <p:spPr>
          <a:xfrm>
            <a:off x="1052834" y="1708237"/>
            <a:ext cx="9709091" cy="4232308"/>
          </a:xfrm>
          <a:prstGeom prst="rect">
            <a:avLst/>
          </a:prstGeom>
        </p:spPr>
      </p:pic>
      <p:sp>
        <p:nvSpPr>
          <p:cNvPr id="2" name="Title 1">
            <a:extLst>
              <a:ext uri="{FF2B5EF4-FFF2-40B4-BE49-F238E27FC236}">
                <a16:creationId xmlns:a16="http://schemas.microsoft.com/office/drawing/2014/main" id="{E9B94338-846C-4224-8623-73A04F340582}"/>
              </a:ext>
            </a:extLst>
          </p:cNvPr>
          <p:cNvSpPr>
            <a:spLocks noGrp="1"/>
          </p:cNvSpPr>
          <p:nvPr>
            <p:ph type="title"/>
          </p:nvPr>
        </p:nvSpPr>
        <p:spPr/>
        <p:txBody>
          <a:bodyPr/>
          <a:lstStyle/>
          <a:p>
            <a:r>
              <a:rPr lang="en-US" dirty="0"/>
              <a:t>Modeling</a:t>
            </a:r>
            <a:br>
              <a:rPr lang="en-US" dirty="0"/>
            </a:br>
            <a:r>
              <a:rPr lang="en-US" sz="4000" dirty="0"/>
              <a:t>Association Rule Mining</a:t>
            </a:r>
            <a:endParaRPr lang="en-US" dirty="0"/>
          </a:p>
        </p:txBody>
      </p:sp>
      <p:sp>
        <p:nvSpPr>
          <p:cNvPr id="3" name="Slide Number Placeholder 2">
            <a:extLst>
              <a:ext uri="{FF2B5EF4-FFF2-40B4-BE49-F238E27FC236}">
                <a16:creationId xmlns:a16="http://schemas.microsoft.com/office/drawing/2014/main" id="{ADA6FEA6-C957-4096-A33D-6F8154A7B40C}"/>
              </a:ext>
            </a:extLst>
          </p:cNvPr>
          <p:cNvSpPr>
            <a:spLocks noGrp="1"/>
          </p:cNvSpPr>
          <p:nvPr>
            <p:ph type="sldNum" sz="quarter" idx="12"/>
          </p:nvPr>
        </p:nvSpPr>
        <p:spPr/>
        <p:txBody>
          <a:bodyPr/>
          <a:lstStyle/>
          <a:p>
            <a:fld id="{4FAB73BC-B049-4115-A692-8D63A059BFB8}" type="slidenum">
              <a:rPr lang="en-US" smtClean="0"/>
              <a:t>15</a:t>
            </a:fld>
            <a:endParaRPr lang="en-US" dirty="0"/>
          </a:p>
        </p:txBody>
      </p:sp>
      <p:pic>
        <p:nvPicPr>
          <p:cNvPr id="5" name="Picture 4">
            <a:extLst>
              <a:ext uri="{FF2B5EF4-FFF2-40B4-BE49-F238E27FC236}">
                <a16:creationId xmlns:a16="http://schemas.microsoft.com/office/drawing/2014/main" id="{77E9046F-079C-43F4-95C9-3F8B6B2C593C}"/>
              </a:ext>
            </a:extLst>
          </p:cNvPr>
          <p:cNvPicPr/>
          <p:nvPr/>
        </p:nvPicPr>
        <p:blipFill>
          <a:blip r:embed="rId4">
            <a:extLst>
              <a:ext uri="{28A0092B-C50C-407E-A947-70E740481C1C}">
                <a14:useLocalDpi xmlns:a14="http://schemas.microsoft.com/office/drawing/2010/main" val="0"/>
              </a:ext>
            </a:extLst>
          </a:blip>
          <a:stretch>
            <a:fillRect/>
          </a:stretch>
        </p:blipFill>
        <p:spPr>
          <a:xfrm>
            <a:off x="1263192" y="1531501"/>
            <a:ext cx="9265471" cy="4647229"/>
          </a:xfrm>
          <a:prstGeom prst="rect">
            <a:avLst/>
          </a:prstGeom>
        </p:spPr>
      </p:pic>
      <p:pic>
        <p:nvPicPr>
          <p:cNvPr id="6" name="Picture 5">
            <a:extLst>
              <a:ext uri="{FF2B5EF4-FFF2-40B4-BE49-F238E27FC236}">
                <a16:creationId xmlns:a16="http://schemas.microsoft.com/office/drawing/2014/main" id="{D469135D-6432-481B-8CD1-A76DA9FA7A17}"/>
              </a:ext>
            </a:extLst>
          </p:cNvPr>
          <p:cNvPicPr/>
          <p:nvPr/>
        </p:nvPicPr>
        <p:blipFill>
          <a:blip r:embed="rId5"/>
          <a:stretch>
            <a:fillRect/>
          </a:stretch>
        </p:blipFill>
        <p:spPr>
          <a:xfrm>
            <a:off x="2369795" y="1459608"/>
            <a:ext cx="6695827" cy="4813176"/>
          </a:xfrm>
          <a:prstGeom prst="rect">
            <a:avLst/>
          </a:prstGeom>
        </p:spPr>
      </p:pic>
      <p:pic>
        <p:nvPicPr>
          <p:cNvPr id="7" name="Picture 6">
            <a:extLst>
              <a:ext uri="{FF2B5EF4-FFF2-40B4-BE49-F238E27FC236}">
                <a16:creationId xmlns:a16="http://schemas.microsoft.com/office/drawing/2014/main" id="{6846B991-3556-40C8-B266-DF43890D3DBE}"/>
              </a:ext>
            </a:extLst>
          </p:cNvPr>
          <p:cNvPicPr/>
          <p:nvPr/>
        </p:nvPicPr>
        <p:blipFill>
          <a:blip r:embed="rId6"/>
          <a:stretch>
            <a:fillRect/>
          </a:stretch>
        </p:blipFill>
        <p:spPr>
          <a:xfrm>
            <a:off x="1314557" y="1515825"/>
            <a:ext cx="9562885" cy="4921550"/>
          </a:xfrm>
          <a:prstGeom prst="rect">
            <a:avLst/>
          </a:prstGeom>
        </p:spPr>
      </p:pic>
      <p:sp>
        <p:nvSpPr>
          <p:cNvPr id="9" name="Rectangle 8">
            <a:extLst>
              <a:ext uri="{FF2B5EF4-FFF2-40B4-BE49-F238E27FC236}">
                <a16:creationId xmlns:a16="http://schemas.microsoft.com/office/drawing/2014/main" id="{EFE89C51-1650-4BAB-B2ED-0FD1DE0C5992}"/>
              </a:ext>
            </a:extLst>
          </p:cNvPr>
          <p:cNvSpPr/>
          <p:nvPr/>
        </p:nvSpPr>
        <p:spPr>
          <a:xfrm>
            <a:off x="8150625" y="91168"/>
            <a:ext cx="3800583" cy="1277273"/>
          </a:xfrm>
          <a:prstGeom prst="rect">
            <a:avLst/>
          </a:prstGeom>
        </p:spPr>
        <p:txBody>
          <a:bodyPr wrap="square">
            <a:spAutoFit/>
          </a:bodyPr>
          <a:lstStyle/>
          <a:p>
            <a:pPr marL="342900" lvl="0" indent="-342900">
              <a:spcBef>
                <a:spcPts val="100"/>
              </a:spcBef>
              <a:spcAft>
                <a:spcPts val="100"/>
              </a:spcAft>
              <a:buFont typeface="Symbol" panose="05050102010706020507" pitchFamily="18" charset="2"/>
              <a:buChar char=""/>
            </a:pPr>
            <a:r>
              <a:rPr lang="en-US" dirty="0"/>
              <a:t>Confidence minimum of 0.9</a:t>
            </a:r>
          </a:p>
          <a:p>
            <a:pPr marL="342900" lvl="0" indent="-342900">
              <a:spcBef>
                <a:spcPts val="100"/>
              </a:spcBef>
              <a:spcAft>
                <a:spcPts val="100"/>
              </a:spcAft>
              <a:buFont typeface="Symbol" panose="05050102010706020507" pitchFamily="18" charset="2"/>
              <a:buChar char=""/>
            </a:pPr>
            <a:r>
              <a:rPr lang="en-US" dirty="0"/>
              <a:t>Support minimum of 0.20</a:t>
            </a:r>
          </a:p>
          <a:p>
            <a:pPr marL="342900" lvl="0" indent="-342900">
              <a:spcBef>
                <a:spcPts val="100"/>
              </a:spcBef>
              <a:spcAft>
                <a:spcPts val="100"/>
              </a:spcAft>
              <a:buFont typeface="Symbol" panose="05050102010706020507" pitchFamily="18" charset="2"/>
              <a:buChar char=""/>
            </a:pPr>
            <a:r>
              <a:rPr lang="en-US" dirty="0"/>
              <a:t>Minimum ‘left hand side’ = 2</a:t>
            </a:r>
          </a:p>
          <a:p>
            <a:pPr marL="342900" lvl="0" indent="-342900">
              <a:spcBef>
                <a:spcPts val="100"/>
              </a:spcBef>
              <a:spcAft>
                <a:spcPts val="0"/>
              </a:spcAft>
              <a:buFont typeface="Symbol" panose="05050102010706020507" pitchFamily="18" charset="2"/>
              <a:buChar char=""/>
            </a:pPr>
            <a:r>
              <a:rPr lang="en-US" dirty="0"/>
              <a:t>Maximum ‘left hand side’ = 5</a:t>
            </a:r>
            <a:endParaRPr lang="en-US" dirty="0">
              <a:effectLst/>
            </a:endParaRPr>
          </a:p>
        </p:txBody>
      </p:sp>
      <p:pic>
        <p:nvPicPr>
          <p:cNvPr id="10" name="Picture 9">
            <a:extLst>
              <a:ext uri="{FF2B5EF4-FFF2-40B4-BE49-F238E27FC236}">
                <a16:creationId xmlns:a16="http://schemas.microsoft.com/office/drawing/2014/main" id="{5FFDFD86-EA41-4337-AE15-C8B5091048E5}"/>
              </a:ext>
            </a:extLst>
          </p:cNvPr>
          <p:cNvPicPr/>
          <p:nvPr/>
        </p:nvPicPr>
        <p:blipFill>
          <a:blip r:embed="rId7"/>
          <a:stretch>
            <a:fillRect/>
          </a:stretch>
        </p:blipFill>
        <p:spPr>
          <a:xfrm>
            <a:off x="621650" y="1607039"/>
            <a:ext cx="10503550" cy="4647229"/>
          </a:xfrm>
          <a:prstGeom prst="rect">
            <a:avLst/>
          </a:prstGeom>
        </p:spPr>
      </p:pic>
    </p:spTree>
    <p:extLst>
      <p:ext uri="{BB962C8B-B14F-4D97-AF65-F5344CB8AC3E}">
        <p14:creationId xmlns:p14="http://schemas.microsoft.com/office/powerpoint/2010/main" val="301011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4338-846C-4224-8623-73A04F340582}"/>
              </a:ext>
            </a:extLst>
          </p:cNvPr>
          <p:cNvSpPr>
            <a:spLocks noGrp="1"/>
          </p:cNvSpPr>
          <p:nvPr>
            <p:ph type="title"/>
          </p:nvPr>
        </p:nvSpPr>
        <p:spPr/>
        <p:txBody>
          <a:bodyPr/>
          <a:lstStyle/>
          <a:p>
            <a:r>
              <a:rPr lang="en-US" dirty="0"/>
              <a:t>Modeling</a:t>
            </a:r>
            <a:br>
              <a:rPr lang="en-US" dirty="0"/>
            </a:br>
            <a:r>
              <a:rPr lang="en-US" sz="4000" dirty="0"/>
              <a:t>Naïve Bayes</a:t>
            </a:r>
            <a:endParaRPr lang="en-US" dirty="0"/>
          </a:p>
        </p:txBody>
      </p:sp>
      <p:sp>
        <p:nvSpPr>
          <p:cNvPr id="3" name="Slide Number Placeholder 2">
            <a:extLst>
              <a:ext uri="{FF2B5EF4-FFF2-40B4-BE49-F238E27FC236}">
                <a16:creationId xmlns:a16="http://schemas.microsoft.com/office/drawing/2014/main" id="{ADA6FEA6-C957-4096-A33D-6F8154A7B40C}"/>
              </a:ext>
            </a:extLst>
          </p:cNvPr>
          <p:cNvSpPr>
            <a:spLocks noGrp="1"/>
          </p:cNvSpPr>
          <p:nvPr>
            <p:ph type="sldNum" sz="quarter" idx="12"/>
          </p:nvPr>
        </p:nvSpPr>
        <p:spPr/>
        <p:txBody>
          <a:bodyPr/>
          <a:lstStyle/>
          <a:p>
            <a:fld id="{4FAB73BC-B049-4115-A692-8D63A059BFB8}" type="slidenum">
              <a:rPr lang="en-US" smtClean="0"/>
              <a:t>16</a:t>
            </a:fld>
            <a:endParaRPr lang="en-US" dirty="0"/>
          </a:p>
        </p:txBody>
      </p:sp>
      <p:pic>
        <p:nvPicPr>
          <p:cNvPr id="5" name="Picture 4">
            <a:extLst>
              <a:ext uri="{FF2B5EF4-FFF2-40B4-BE49-F238E27FC236}">
                <a16:creationId xmlns:a16="http://schemas.microsoft.com/office/drawing/2014/main" id="{40249B10-77EC-4C9D-BE48-3A0DEC021D2B}"/>
              </a:ext>
            </a:extLst>
          </p:cNvPr>
          <p:cNvPicPr/>
          <p:nvPr/>
        </p:nvPicPr>
        <p:blipFill>
          <a:blip r:embed="rId3"/>
          <a:stretch>
            <a:fillRect/>
          </a:stretch>
        </p:blipFill>
        <p:spPr>
          <a:xfrm>
            <a:off x="782928" y="1609345"/>
            <a:ext cx="7799211" cy="2720284"/>
          </a:xfrm>
          <a:prstGeom prst="rect">
            <a:avLst/>
          </a:prstGeom>
        </p:spPr>
      </p:pic>
      <p:pic>
        <p:nvPicPr>
          <p:cNvPr id="6" name="Picture 5">
            <a:extLst>
              <a:ext uri="{FF2B5EF4-FFF2-40B4-BE49-F238E27FC236}">
                <a16:creationId xmlns:a16="http://schemas.microsoft.com/office/drawing/2014/main" id="{D686CBE1-E8F9-4A6D-9400-109319BE3BFF}"/>
              </a:ext>
            </a:extLst>
          </p:cNvPr>
          <p:cNvPicPr/>
          <p:nvPr/>
        </p:nvPicPr>
        <p:blipFill>
          <a:blip r:embed="rId4"/>
          <a:stretch>
            <a:fillRect/>
          </a:stretch>
        </p:blipFill>
        <p:spPr>
          <a:xfrm>
            <a:off x="4782582" y="3422253"/>
            <a:ext cx="6626489" cy="1723258"/>
          </a:xfrm>
          <a:prstGeom prst="rect">
            <a:avLst/>
          </a:prstGeom>
        </p:spPr>
      </p:pic>
      <p:pic>
        <p:nvPicPr>
          <p:cNvPr id="7" name="Picture 6">
            <a:extLst>
              <a:ext uri="{FF2B5EF4-FFF2-40B4-BE49-F238E27FC236}">
                <a16:creationId xmlns:a16="http://schemas.microsoft.com/office/drawing/2014/main" id="{D1605E26-0813-4547-8D4F-AFBC55927777}"/>
              </a:ext>
            </a:extLst>
          </p:cNvPr>
          <p:cNvPicPr/>
          <p:nvPr/>
        </p:nvPicPr>
        <p:blipFill>
          <a:blip r:embed="rId5"/>
          <a:stretch>
            <a:fillRect/>
          </a:stretch>
        </p:blipFill>
        <p:spPr>
          <a:xfrm>
            <a:off x="1469339" y="5644987"/>
            <a:ext cx="6626488" cy="502424"/>
          </a:xfrm>
          <a:prstGeom prst="rect">
            <a:avLst/>
          </a:prstGeom>
        </p:spPr>
      </p:pic>
      <p:sp>
        <p:nvSpPr>
          <p:cNvPr id="8" name="Rectangle 7">
            <a:extLst>
              <a:ext uri="{FF2B5EF4-FFF2-40B4-BE49-F238E27FC236}">
                <a16:creationId xmlns:a16="http://schemas.microsoft.com/office/drawing/2014/main" id="{0BD4E835-1D87-434D-9A14-F7660A986DC2}"/>
              </a:ext>
            </a:extLst>
          </p:cNvPr>
          <p:cNvSpPr/>
          <p:nvPr/>
        </p:nvSpPr>
        <p:spPr>
          <a:xfrm>
            <a:off x="4682532" y="3557468"/>
            <a:ext cx="4406383" cy="3865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75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4338-846C-4224-8623-73A04F340582}"/>
              </a:ext>
            </a:extLst>
          </p:cNvPr>
          <p:cNvSpPr>
            <a:spLocks noGrp="1"/>
          </p:cNvSpPr>
          <p:nvPr>
            <p:ph type="title"/>
          </p:nvPr>
        </p:nvSpPr>
        <p:spPr/>
        <p:txBody>
          <a:bodyPr/>
          <a:lstStyle/>
          <a:p>
            <a:r>
              <a:rPr lang="en-US" dirty="0"/>
              <a:t>Modeling</a:t>
            </a:r>
            <a:br>
              <a:rPr lang="en-US" dirty="0"/>
            </a:br>
            <a:r>
              <a:rPr lang="en-US" sz="4000" dirty="0"/>
              <a:t>Support Vector Machines</a:t>
            </a:r>
            <a:endParaRPr lang="en-US" dirty="0"/>
          </a:p>
        </p:txBody>
      </p:sp>
      <p:sp>
        <p:nvSpPr>
          <p:cNvPr id="3" name="Slide Number Placeholder 2">
            <a:extLst>
              <a:ext uri="{FF2B5EF4-FFF2-40B4-BE49-F238E27FC236}">
                <a16:creationId xmlns:a16="http://schemas.microsoft.com/office/drawing/2014/main" id="{ADA6FEA6-C957-4096-A33D-6F8154A7B40C}"/>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4" name="Picture 3">
            <a:extLst>
              <a:ext uri="{FF2B5EF4-FFF2-40B4-BE49-F238E27FC236}">
                <a16:creationId xmlns:a16="http://schemas.microsoft.com/office/drawing/2014/main" id="{D3250100-AE2B-470B-8DDC-BBDC6DB0BC63}"/>
              </a:ext>
            </a:extLst>
          </p:cNvPr>
          <p:cNvPicPr/>
          <p:nvPr/>
        </p:nvPicPr>
        <p:blipFill>
          <a:blip r:embed="rId2"/>
          <a:stretch>
            <a:fillRect/>
          </a:stretch>
        </p:blipFill>
        <p:spPr>
          <a:xfrm>
            <a:off x="6878886" y="2853369"/>
            <a:ext cx="3463428" cy="2124297"/>
          </a:xfrm>
          <a:prstGeom prst="rect">
            <a:avLst/>
          </a:prstGeom>
        </p:spPr>
      </p:pic>
      <p:pic>
        <p:nvPicPr>
          <p:cNvPr id="5" name="Picture 4">
            <a:extLst>
              <a:ext uri="{FF2B5EF4-FFF2-40B4-BE49-F238E27FC236}">
                <a16:creationId xmlns:a16="http://schemas.microsoft.com/office/drawing/2014/main" id="{F4FE3280-6D97-441E-9211-7DBECA5F7253}"/>
              </a:ext>
            </a:extLst>
          </p:cNvPr>
          <p:cNvPicPr/>
          <p:nvPr/>
        </p:nvPicPr>
        <p:blipFill>
          <a:blip r:embed="rId3"/>
          <a:stretch>
            <a:fillRect/>
          </a:stretch>
        </p:blipFill>
        <p:spPr>
          <a:xfrm>
            <a:off x="563964" y="1451915"/>
            <a:ext cx="5532036" cy="5185993"/>
          </a:xfrm>
          <a:prstGeom prst="rect">
            <a:avLst/>
          </a:prstGeom>
        </p:spPr>
      </p:pic>
      <p:sp>
        <p:nvSpPr>
          <p:cNvPr id="6" name="Rectangle 5">
            <a:extLst>
              <a:ext uri="{FF2B5EF4-FFF2-40B4-BE49-F238E27FC236}">
                <a16:creationId xmlns:a16="http://schemas.microsoft.com/office/drawing/2014/main" id="{651459D6-9894-4BCA-8DAA-D76CDDDE16F4}"/>
              </a:ext>
            </a:extLst>
          </p:cNvPr>
          <p:cNvSpPr/>
          <p:nvPr/>
        </p:nvSpPr>
        <p:spPr>
          <a:xfrm>
            <a:off x="6878886" y="3733738"/>
            <a:ext cx="3463428" cy="408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891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4338-846C-4224-8623-73A04F340582}"/>
              </a:ext>
            </a:extLst>
          </p:cNvPr>
          <p:cNvSpPr>
            <a:spLocks noGrp="1"/>
          </p:cNvSpPr>
          <p:nvPr>
            <p:ph type="title"/>
          </p:nvPr>
        </p:nvSpPr>
        <p:spPr/>
        <p:txBody>
          <a:bodyPr/>
          <a:lstStyle/>
          <a:p>
            <a:r>
              <a:rPr lang="en-US" dirty="0"/>
              <a:t>Modeling</a:t>
            </a:r>
            <a:br>
              <a:rPr lang="en-US" dirty="0"/>
            </a:br>
            <a:r>
              <a:rPr lang="en-US" sz="4000" dirty="0"/>
              <a:t>Regression</a:t>
            </a:r>
            <a:endParaRPr lang="en-US" dirty="0"/>
          </a:p>
        </p:txBody>
      </p:sp>
      <p:sp>
        <p:nvSpPr>
          <p:cNvPr id="3" name="Slide Number Placeholder 2">
            <a:extLst>
              <a:ext uri="{FF2B5EF4-FFF2-40B4-BE49-F238E27FC236}">
                <a16:creationId xmlns:a16="http://schemas.microsoft.com/office/drawing/2014/main" id="{ADA6FEA6-C957-4096-A33D-6F8154A7B40C}"/>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7" name="Picture 6">
            <a:extLst>
              <a:ext uri="{FF2B5EF4-FFF2-40B4-BE49-F238E27FC236}">
                <a16:creationId xmlns:a16="http://schemas.microsoft.com/office/drawing/2014/main" id="{3B533E2F-D7FA-49BC-94AF-285F23370305}"/>
              </a:ext>
            </a:extLst>
          </p:cNvPr>
          <p:cNvPicPr/>
          <p:nvPr/>
        </p:nvPicPr>
        <p:blipFill>
          <a:blip r:embed="rId2"/>
          <a:stretch>
            <a:fillRect/>
          </a:stretch>
        </p:blipFill>
        <p:spPr>
          <a:xfrm>
            <a:off x="447040" y="1609344"/>
            <a:ext cx="3560482" cy="1819656"/>
          </a:xfrm>
          <a:prstGeom prst="rect">
            <a:avLst/>
          </a:prstGeom>
        </p:spPr>
      </p:pic>
      <p:grpSp>
        <p:nvGrpSpPr>
          <p:cNvPr id="10" name="Group 9">
            <a:extLst>
              <a:ext uri="{FF2B5EF4-FFF2-40B4-BE49-F238E27FC236}">
                <a16:creationId xmlns:a16="http://schemas.microsoft.com/office/drawing/2014/main" id="{FAFA588A-171F-4E86-AFF7-EC1DCA476747}"/>
              </a:ext>
            </a:extLst>
          </p:cNvPr>
          <p:cNvGrpSpPr/>
          <p:nvPr/>
        </p:nvGrpSpPr>
        <p:grpSpPr>
          <a:xfrm>
            <a:off x="4340462" y="335931"/>
            <a:ext cx="3726180" cy="6215634"/>
            <a:chOff x="4485641" y="57150"/>
            <a:chExt cx="3726180" cy="6215634"/>
          </a:xfrm>
        </p:grpSpPr>
        <p:pic>
          <p:nvPicPr>
            <p:cNvPr id="8" name="Picture 7">
              <a:extLst>
                <a:ext uri="{FF2B5EF4-FFF2-40B4-BE49-F238E27FC236}">
                  <a16:creationId xmlns:a16="http://schemas.microsoft.com/office/drawing/2014/main" id="{46831C8E-0469-4696-92C1-3846532B05B6}"/>
                </a:ext>
              </a:extLst>
            </p:cNvPr>
            <p:cNvPicPr/>
            <p:nvPr/>
          </p:nvPicPr>
          <p:blipFill>
            <a:blip r:embed="rId3"/>
            <a:stretch>
              <a:fillRect/>
            </a:stretch>
          </p:blipFill>
          <p:spPr>
            <a:xfrm>
              <a:off x="4485641" y="57150"/>
              <a:ext cx="3726180" cy="3225165"/>
            </a:xfrm>
            <a:prstGeom prst="rect">
              <a:avLst/>
            </a:prstGeom>
          </p:spPr>
        </p:pic>
        <p:pic>
          <p:nvPicPr>
            <p:cNvPr id="9" name="Picture 8">
              <a:extLst>
                <a:ext uri="{FF2B5EF4-FFF2-40B4-BE49-F238E27FC236}">
                  <a16:creationId xmlns:a16="http://schemas.microsoft.com/office/drawing/2014/main" id="{6B3DEB89-531F-475F-B0AA-DE636737651B}"/>
                </a:ext>
              </a:extLst>
            </p:cNvPr>
            <p:cNvPicPr/>
            <p:nvPr/>
          </p:nvPicPr>
          <p:blipFill>
            <a:blip r:embed="rId4"/>
            <a:stretch>
              <a:fillRect/>
            </a:stretch>
          </p:blipFill>
          <p:spPr>
            <a:xfrm>
              <a:off x="4519931" y="3339465"/>
              <a:ext cx="3657600" cy="2933319"/>
            </a:xfrm>
            <a:prstGeom prst="rect">
              <a:avLst/>
            </a:prstGeom>
          </p:spPr>
        </p:pic>
      </p:grpSp>
      <p:pic>
        <p:nvPicPr>
          <p:cNvPr id="11" name="Picture 10">
            <a:extLst>
              <a:ext uri="{FF2B5EF4-FFF2-40B4-BE49-F238E27FC236}">
                <a16:creationId xmlns:a16="http://schemas.microsoft.com/office/drawing/2014/main" id="{A83AAF3B-9AB8-4710-9CE5-F71A1521C5FB}"/>
              </a:ext>
            </a:extLst>
          </p:cNvPr>
          <p:cNvPicPr/>
          <p:nvPr/>
        </p:nvPicPr>
        <p:blipFill>
          <a:blip r:embed="rId5"/>
          <a:stretch>
            <a:fillRect/>
          </a:stretch>
        </p:blipFill>
        <p:spPr>
          <a:xfrm>
            <a:off x="8547066" y="989965"/>
            <a:ext cx="2764062" cy="4067810"/>
          </a:xfrm>
          <a:prstGeom prst="rect">
            <a:avLst/>
          </a:prstGeom>
        </p:spPr>
      </p:pic>
      <p:sp>
        <p:nvSpPr>
          <p:cNvPr id="12" name="TextBox 11">
            <a:extLst>
              <a:ext uri="{FF2B5EF4-FFF2-40B4-BE49-F238E27FC236}">
                <a16:creationId xmlns:a16="http://schemas.microsoft.com/office/drawing/2014/main" id="{3E4AC879-CEAF-4E14-BF00-FAD8F9F5AACC}"/>
              </a:ext>
            </a:extLst>
          </p:cNvPr>
          <p:cNvSpPr txBox="1"/>
          <p:nvPr/>
        </p:nvSpPr>
        <p:spPr>
          <a:xfrm>
            <a:off x="8492250" y="5443790"/>
            <a:ext cx="2993127" cy="369332"/>
          </a:xfrm>
          <a:prstGeom prst="rect">
            <a:avLst/>
          </a:prstGeom>
          <a:noFill/>
        </p:spPr>
        <p:txBody>
          <a:bodyPr wrap="none" rtlCol="0">
            <a:spAutoFit/>
          </a:bodyPr>
          <a:lstStyle/>
          <a:p>
            <a:r>
              <a:rPr lang="en-US" b="1" dirty="0">
                <a:solidFill>
                  <a:srgbClr val="FF0000"/>
                </a:solidFill>
              </a:rPr>
              <a:t>Adjusted R-squared .5176</a:t>
            </a:r>
          </a:p>
        </p:txBody>
      </p:sp>
      <p:pic>
        <p:nvPicPr>
          <p:cNvPr id="13" name="Picture 12">
            <a:extLst>
              <a:ext uri="{FF2B5EF4-FFF2-40B4-BE49-F238E27FC236}">
                <a16:creationId xmlns:a16="http://schemas.microsoft.com/office/drawing/2014/main" id="{92727C41-DC99-CB48-87B6-CAC99D56DF52}"/>
              </a:ext>
            </a:extLst>
          </p:cNvPr>
          <p:cNvPicPr/>
          <p:nvPr/>
        </p:nvPicPr>
        <p:blipFill>
          <a:blip r:embed="rId6"/>
          <a:stretch>
            <a:fillRect/>
          </a:stretch>
        </p:blipFill>
        <p:spPr>
          <a:xfrm>
            <a:off x="398360" y="3917336"/>
            <a:ext cx="3461120" cy="1675942"/>
          </a:xfrm>
          <a:prstGeom prst="rect">
            <a:avLst/>
          </a:prstGeom>
        </p:spPr>
      </p:pic>
      <p:sp>
        <p:nvSpPr>
          <p:cNvPr id="4" name="TextBox 3">
            <a:extLst>
              <a:ext uri="{FF2B5EF4-FFF2-40B4-BE49-F238E27FC236}">
                <a16:creationId xmlns:a16="http://schemas.microsoft.com/office/drawing/2014/main" id="{B35CD001-BBDD-C142-BBEB-639E8386C1AE}"/>
              </a:ext>
            </a:extLst>
          </p:cNvPr>
          <p:cNvSpPr txBox="1"/>
          <p:nvPr/>
        </p:nvSpPr>
        <p:spPr>
          <a:xfrm>
            <a:off x="1017638" y="5560142"/>
            <a:ext cx="1919115" cy="923330"/>
          </a:xfrm>
          <a:prstGeom prst="rect">
            <a:avLst/>
          </a:prstGeom>
          <a:noFill/>
        </p:spPr>
        <p:txBody>
          <a:bodyPr wrap="none" rtlCol="0">
            <a:spAutoFit/>
          </a:bodyPr>
          <a:lstStyle/>
          <a:p>
            <a:r>
              <a:rPr lang="en-US" dirty="0"/>
              <a:t>Lived =1</a:t>
            </a:r>
          </a:p>
          <a:p>
            <a:r>
              <a:rPr lang="en-US" dirty="0"/>
              <a:t>Died = 0</a:t>
            </a:r>
          </a:p>
          <a:p>
            <a:r>
              <a:rPr lang="en-US" dirty="0"/>
              <a:t>Euthanized = 0.5</a:t>
            </a:r>
          </a:p>
        </p:txBody>
      </p:sp>
    </p:spTree>
    <p:extLst>
      <p:ext uri="{BB962C8B-B14F-4D97-AF65-F5344CB8AC3E}">
        <p14:creationId xmlns:p14="http://schemas.microsoft.com/office/powerpoint/2010/main" val="67445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54AF-F4DB-439C-8FD1-EC1C9F981003}"/>
              </a:ext>
            </a:extLst>
          </p:cNvPr>
          <p:cNvSpPr>
            <a:spLocks noGrp="1"/>
          </p:cNvSpPr>
          <p:nvPr>
            <p:ph type="title"/>
          </p:nvPr>
        </p:nvSpPr>
        <p:spPr/>
        <p:txBody>
          <a:bodyPr/>
          <a:lstStyle/>
          <a:p>
            <a:r>
              <a:rPr lang="en-US" dirty="0"/>
              <a:t>Modeling</a:t>
            </a:r>
            <a:br>
              <a:rPr lang="en-US" dirty="0"/>
            </a:br>
            <a:r>
              <a:rPr lang="en-US" sz="4000" dirty="0"/>
              <a:t>Regression</a:t>
            </a:r>
            <a:endParaRPr lang="en-US" dirty="0"/>
          </a:p>
        </p:txBody>
      </p:sp>
      <p:sp>
        <p:nvSpPr>
          <p:cNvPr id="4" name="Slide Number Placeholder 3">
            <a:extLst>
              <a:ext uri="{FF2B5EF4-FFF2-40B4-BE49-F238E27FC236}">
                <a16:creationId xmlns:a16="http://schemas.microsoft.com/office/drawing/2014/main" id="{2DB312BC-036C-4CD3-A2F0-1DD11704DA48}"/>
              </a:ext>
            </a:extLst>
          </p:cNvPr>
          <p:cNvSpPr>
            <a:spLocks noGrp="1"/>
          </p:cNvSpPr>
          <p:nvPr>
            <p:ph type="sldNum" sz="quarter" idx="12"/>
          </p:nvPr>
        </p:nvSpPr>
        <p:spPr/>
        <p:txBody>
          <a:bodyPr/>
          <a:lstStyle/>
          <a:p>
            <a:fld id="{4FAB73BC-B049-4115-A692-8D63A059BFB8}" type="slidenum">
              <a:rPr lang="en-US" smtClean="0"/>
              <a:t>19</a:t>
            </a:fld>
            <a:endParaRPr lang="en-US" dirty="0"/>
          </a:p>
        </p:txBody>
      </p:sp>
      <p:pic>
        <p:nvPicPr>
          <p:cNvPr id="5" name="Picture 161">
            <a:extLst>
              <a:ext uri="{FF2B5EF4-FFF2-40B4-BE49-F238E27FC236}">
                <a16:creationId xmlns:a16="http://schemas.microsoft.com/office/drawing/2014/main" id="{F5DFD9FD-A003-404A-B2E7-0E113BD6A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84" y="2147204"/>
            <a:ext cx="5312368" cy="15761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2">
            <a:extLst>
              <a:ext uri="{FF2B5EF4-FFF2-40B4-BE49-F238E27FC236}">
                <a16:creationId xmlns:a16="http://schemas.microsoft.com/office/drawing/2014/main" id="{300471FA-A5D3-43E9-A5B4-E674B2785A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84" y="3800419"/>
            <a:ext cx="5112216" cy="6254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7D0B89B-23F7-4CA1-AFFE-EF3B19831C1B}"/>
              </a:ext>
            </a:extLst>
          </p:cNvPr>
          <p:cNvSpPr>
            <a:spLocks noChangeArrowheads="1"/>
          </p:cNvSpPr>
          <p:nvPr/>
        </p:nvSpPr>
        <p:spPr bwMode="auto">
          <a:xfrm>
            <a:off x="403544" y="39728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BBD9A40F-B88E-4922-9178-3F87DAE2BD37}"/>
              </a:ext>
            </a:extLst>
          </p:cNvPr>
          <p:cNvSpPr>
            <a:spLocks noChangeArrowheads="1"/>
          </p:cNvSpPr>
          <p:nvPr/>
        </p:nvSpPr>
        <p:spPr bwMode="auto">
          <a:xfrm>
            <a:off x="403544" y="56555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2848857-2B90-4909-8CFA-2CC3F4E03FB0}"/>
              </a:ext>
            </a:extLst>
          </p:cNvPr>
          <p:cNvSpPr txBox="1"/>
          <p:nvPr/>
        </p:nvSpPr>
        <p:spPr>
          <a:xfrm>
            <a:off x="1137920" y="4484671"/>
            <a:ext cx="2844048" cy="369332"/>
          </a:xfrm>
          <a:prstGeom prst="rect">
            <a:avLst/>
          </a:prstGeom>
          <a:noFill/>
        </p:spPr>
        <p:txBody>
          <a:bodyPr wrap="none" rtlCol="0">
            <a:spAutoFit/>
          </a:bodyPr>
          <a:lstStyle/>
          <a:p>
            <a:r>
              <a:rPr lang="en-US" dirty="0"/>
              <a:t>Adjusted R-squared .5356</a:t>
            </a:r>
          </a:p>
        </p:txBody>
      </p:sp>
      <p:pic>
        <p:nvPicPr>
          <p:cNvPr id="10" name="Picture 9">
            <a:extLst>
              <a:ext uri="{FF2B5EF4-FFF2-40B4-BE49-F238E27FC236}">
                <a16:creationId xmlns:a16="http://schemas.microsoft.com/office/drawing/2014/main" id="{D8074238-33C2-4F7A-8ED7-CA427040A0BE}"/>
              </a:ext>
            </a:extLst>
          </p:cNvPr>
          <p:cNvPicPr/>
          <p:nvPr/>
        </p:nvPicPr>
        <p:blipFill>
          <a:blip r:embed="rId5">
            <a:extLst>
              <a:ext uri="{28A0092B-C50C-407E-A947-70E740481C1C}">
                <a14:useLocalDpi xmlns:a14="http://schemas.microsoft.com/office/drawing/2010/main" val="0"/>
              </a:ext>
            </a:extLst>
          </a:blip>
          <a:stretch>
            <a:fillRect/>
          </a:stretch>
        </p:blipFill>
        <p:spPr>
          <a:xfrm>
            <a:off x="7152640" y="154075"/>
            <a:ext cx="4478528" cy="3201552"/>
          </a:xfrm>
          <a:prstGeom prst="rect">
            <a:avLst/>
          </a:prstGeom>
        </p:spPr>
      </p:pic>
      <p:pic>
        <p:nvPicPr>
          <p:cNvPr id="11" name="Picture 10">
            <a:extLst>
              <a:ext uri="{FF2B5EF4-FFF2-40B4-BE49-F238E27FC236}">
                <a16:creationId xmlns:a16="http://schemas.microsoft.com/office/drawing/2014/main" id="{68EC42CA-EC14-418C-8CE4-60C101FE103A}"/>
              </a:ext>
            </a:extLst>
          </p:cNvPr>
          <p:cNvPicPr/>
          <p:nvPr/>
        </p:nvPicPr>
        <p:blipFill>
          <a:blip r:embed="rId6">
            <a:extLst>
              <a:ext uri="{28A0092B-C50C-407E-A947-70E740481C1C}">
                <a14:useLocalDpi xmlns:a14="http://schemas.microsoft.com/office/drawing/2010/main" val="0"/>
              </a:ext>
            </a:extLst>
          </a:blip>
          <a:stretch>
            <a:fillRect/>
          </a:stretch>
        </p:blipFill>
        <p:spPr>
          <a:xfrm>
            <a:off x="5658440" y="3526914"/>
            <a:ext cx="6288568" cy="3201552"/>
          </a:xfrm>
          <a:prstGeom prst="rect">
            <a:avLst/>
          </a:prstGeom>
        </p:spPr>
      </p:pic>
    </p:spTree>
    <p:extLst>
      <p:ext uri="{BB962C8B-B14F-4D97-AF65-F5344CB8AC3E}">
        <p14:creationId xmlns:p14="http://schemas.microsoft.com/office/powerpoint/2010/main" val="208089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3B49-D04A-4957-8E59-04B67FFAB60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BF2BF4A-5C66-411E-853C-BE7CC33A7134}"/>
              </a:ext>
            </a:extLst>
          </p:cNvPr>
          <p:cNvSpPr>
            <a:spLocks noGrp="1"/>
          </p:cNvSpPr>
          <p:nvPr>
            <p:ph idx="1"/>
          </p:nvPr>
        </p:nvSpPr>
        <p:spPr>
          <a:xfrm>
            <a:off x="1069848" y="1940311"/>
            <a:ext cx="10058400" cy="4783874"/>
          </a:xfrm>
        </p:spPr>
        <p:txBody>
          <a:bodyPr>
            <a:normAutofit lnSpcReduction="10000"/>
          </a:bodyPr>
          <a:lstStyle/>
          <a:p>
            <a:r>
              <a:rPr lang="en-US" dirty="0"/>
              <a:t>Review</a:t>
            </a:r>
          </a:p>
          <a:p>
            <a:pPr lvl="1"/>
            <a:r>
              <a:rPr lang="en-US" dirty="0"/>
              <a:t>Brief Introduction</a:t>
            </a:r>
          </a:p>
          <a:p>
            <a:pPr lvl="1"/>
            <a:r>
              <a:rPr lang="en-US" dirty="0"/>
              <a:t>Restatement of Motivation and Problem Statement</a:t>
            </a:r>
          </a:p>
          <a:p>
            <a:pPr lvl="1"/>
            <a:r>
              <a:rPr lang="en-US" dirty="0"/>
              <a:t>Data – Additional Cleanup</a:t>
            </a:r>
          </a:p>
          <a:p>
            <a:r>
              <a:rPr lang="en-US" dirty="0"/>
              <a:t>Exploratory Data Analysis (EDA) and Visualization</a:t>
            </a:r>
          </a:p>
          <a:p>
            <a:r>
              <a:rPr lang="en-US" dirty="0"/>
              <a:t>Models</a:t>
            </a:r>
          </a:p>
          <a:p>
            <a:pPr lvl="1"/>
            <a:r>
              <a:rPr lang="en-US" dirty="0"/>
              <a:t>Decision Trees &amp; Random Forest</a:t>
            </a:r>
          </a:p>
          <a:p>
            <a:pPr lvl="1"/>
            <a:r>
              <a:rPr lang="en-US" dirty="0"/>
              <a:t>Naïve Bayes</a:t>
            </a:r>
          </a:p>
          <a:p>
            <a:pPr lvl="1"/>
            <a:r>
              <a:rPr lang="en-US" dirty="0"/>
              <a:t>Association Rule Mining</a:t>
            </a:r>
          </a:p>
          <a:p>
            <a:pPr lvl="1"/>
            <a:r>
              <a:rPr lang="en-US" dirty="0"/>
              <a:t>Support Vector Machines</a:t>
            </a:r>
          </a:p>
          <a:p>
            <a:pPr lvl="1"/>
            <a:r>
              <a:rPr lang="en-US" dirty="0"/>
              <a:t>Regression</a:t>
            </a:r>
          </a:p>
          <a:p>
            <a:pPr lvl="1"/>
            <a:r>
              <a:rPr lang="en-US" dirty="0"/>
              <a:t>Neural Network</a:t>
            </a:r>
          </a:p>
          <a:p>
            <a:r>
              <a:rPr lang="en-US" dirty="0"/>
              <a:t>Results</a:t>
            </a:r>
          </a:p>
          <a:p>
            <a:r>
              <a:rPr lang="en-US" dirty="0"/>
              <a:t>Conclusions</a:t>
            </a:r>
          </a:p>
        </p:txBody>
      </p:sp>
      <p:sp>
        <p:nvSpPr>
          <p:cNvPr id="4" name="Slide Number Placeholder 3">
            <a:extLst>
              <a:ext uri="{FF2B5EF4-FFF2-40B4-BE49-F238E27FC236}">
                <a16:creationId xmlns:a16="http://schemas.microsoft.com/office/drawing/2014/main" id="{E89A9693-1182-4340-8DD7-8DEAA8FCB4B0}"/>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644730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97D5-B62D-4E25-846E-02D0EF712467}"/>
              </a:ext>
            </a:extLst>
          </p:cNvPr>
          <p:cNvSpPr>
            <a:spLocks noGrp="1"/>
          </p:cNvSpPr>
          <p:nvPr>
            <p:ph type="title"/>
          </p:nvPr>
        </p:nvSpPr>
        <p:spPr/>
        <p:txBody>
          <a:bodyPr/>
          <a:lstStyle/>
          <a:p>
            <a:r>
              <a:rPr lang="en-US" dirty="0"/>
              <a:t>Modeling</a:t>
            </a:r>
            <a:br>
              <a:rPr lang="en-US" dirty="0"/>
            </a:br>
            <a:r>
              <a:rPr lang="en-US" sz="4000" dirty="0"/>
              <a:t>Logit and </a:t>
            </a:r>
            <a:r>
              <a:rPr lang="en-US" sz="4000" dirty="0" err="1"/>
              <a:t>Probit</a:t>
            </a:r>
            <a:endParaRPr lang="en-US" dirty="0"/>
          </a:p>
        </p:txBody>
      </p:sp>
      <p:sp>
        <p:nvSpPr>
          <p:cNvPr id="4" name="Slide Number Placeholder 3">
            <a:extLst>
              <a:ext uri="{FF2B5EF4-FFF2-40B4-BE49-F238E27FC236}">
                <a16:creationId xmlns:a16="http://schemas.microsoft.com/office/drawing/2014/main" id="{DA103EF0-4A5F-4E6F-8F70-FA18CCA4BE70}"/>
              </a:ext>
            </a:extLst>
          </p:cNvPr>
          <p:cNvSpPr>
            <a:spLocks noGrp="1"/>
          </p:cNvSpPr>
          <p:nvPr>
            <p:ph type="sldNum" sz="quarter" idx="12"/>
          </p:nvPr>
        </p:nvSpPr>
        <p:spPr/>
        <p:txBody>
          <a:bodyPr/>
          <a:lstStyle/>
          <a:p>
            <a:fld id="{4FAB73BC-B049-4115-A692-8D63A059BFB8}" type="slidenum">
              <a:rPr lang="en-US" smtClean="0"/>
              <a:t>20</a:t>
            </a:fld>
            <a:endParaRPr lang="en-US" dirty="0"/>
          </a:p>
        </p:txBody>
      </p:sp>
      <p:pic>
        <p:nvPicPr>
          <p:cNvPr id="5" name="Picture 4">
            <a:extLst>
              <a:ext uri="{FF2B5EF4-FFF2-40B4-BE49-F238E27FC236}">
                <a16:creationId xmlns:a16="http://schemas.microsoft.com/office/drawing/2014/main" id="{C5259119-F31D-45C7-AD46-27865D153C94}"/>
              </a:ext>
            </a:extLst>
          </p:cNvPr>
          <p:cNvPicPr/>
          <p:nvPr/>
        </p:nvPicPr>
        <p:blipFill>
          <a:blip r:embed="rId3"/>
          <a:stretch>
            <a:fillRect/>
          </a:stretch>
        </p:blipFill>
        <p:spPr>
          <a:xfrm>
            <a:off x="870035" y="3821942"/>
            <a:ext cx="5543121" cy="2450841"/>
          </a:xfrm>
          <a:prstGeom prst="rect">
            <a:avLst/>
          </a:prstGeom>
        </p:spPr>
      </p:pic>
      <p:pic>
        <p:nvPicPr>
          <p:cNvPr id="6" name="Picture 5">
            <a:extLst>
              <a:ext uri="{FF2B5EF4-FFF2-40B4-BE49-F238E27FC236}">
                <a16:creationId xmlns:a16="http://schemas.microsoft.com/office/drawing/2014/main" id="{00F59433-2B8D-451F-B334-8A2E69102327}"/>
              </a:ext>
            </a:extLst>
          </p:cNvPr>
          <p:cNvPicPr>
            <a:picLocks noChangeAspect="1"/>
          </p:cNvPicPr>
          <p:nvPr/>
        </p:nvPicPr>
        <p:blipFill>
          <a:blip r:embed="rId4"/>
          <a:stretch>
            <a:fillRect/>
          </a:stretch>
        </p:blipFill>
        <p:spPr>
          <a:xfrm>
            <a:off x="729134" y="2002287"/>
            <a:ext cx="8167416" cy="1426713"/>
          </a:xfrm>
          <a:prstGeom prst="rect">
            <a:avLst/>
          </a:prstGeom>
        </p:spPr>
      </p:pic>
      <p:pic>
        <p:nvPicPr>
          <p:cNvPr id="7" name="Picture 6">
            <a:extLst>
              <a:ext uri="{FF2B5EF4-FFF2-40B4-BE49-F238E27FC236}">
                <a16:creationId xmlns:a16="http://schemas.microsoft.com/office/drawing/2014/main" id="{B06F4223-BCE6-4E5A-B26A-E440A99B0B7B}"/>
              </a:ext>
            </a:extLst>
          </p:cNvPr>
          <p:cNvPicPr/>
          <p:nvPr/>
        </p:nvPicPr>
        <p:blipFill>
          <a:blip r:embed="rId5"/>
          <a:stretch>
            <a:fillRect/>
          </a:stretch>
        </p:blipFill>
        <p:spPr>
          <a:xfrm>
            <a:off x="7603798" y="3429000"/>
            <a:ext cx="3521401" cy="2450840"/>
          </a:xfrm>
          <a:prstGeom prst="rect">
            <a:avLst/>
          </a:prstGeom>
        </p:spPr>
      </p:pic>
      <p:sp>
        <p:nvSpPr>
          <p:cNvPr id="8" name="Rectangle 7">
            <a:extLst>
              <a:ext uri="{FF2B5EF4-FFF2-40B4-BE49-F238E27FC236}">
                <a16:creationId xmlns:a16="http://schemas.microsoft.com/office/drawing/2014/main" id="{4E8FEC54-33A5-4EC3-9C45-F65E6C632B5B}"/>
              </a:ext>
            </a:extLst>
          </p:cNvPr>
          <p:cNvSpPr/>
          <p:nvPr/>
        </p:nvSpPr>
        <p:spPr>
          <a:xfrm>
            <a:off x="7661771" y="5471237"/>
            <a:ext cx="3463428" cy="408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5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504C-8763-4D91-8BF3-805000F3BD9D}"/>
              </a:ext>
            </a:extLst>
          </p:cNvPr>
          <p:cNvSpPr>
            <a:spLocks noGrp="1"/>
          </p:cNvSpPr>
          <p:nvPr>
            <p:ph type="title"/>
          </p:nvPr>
        </p:nvSpPr>
        <p:spPr/>
        <p:txBody>
          <a:bodyPr/>
          <a:lstStyle/>
          <a:p>
            <a:r>
              <a:rPr lang="en-US" dirty="0"/>
              <a:t>Modeling</a:t>
            </a:r>
            <a:br>
              <a:rPr lang="en-US"/>
            </a:br>
            <a:r>
              <a:rPr lang="en-US" sz="4000"/>
              <a:t>Neural </a:t>
            </a:r>
            <a:r>
              <a:rPr lang="en-US" sz="4000" dirty="0"/>
              <a:t>Network</a:t>
            </a:r>
            <a:endParaRPr lang="en-US" dirty="0"/>
          </a:p>
        </p:txBody>
      </p:sp>
      <p:sp>
        <p:nvSpPr>
          <p:cNvPr id="3" name="Content Placeholder 2">
            <a:extLst>
              <a:ext uri="{FF2B5EF4-FFF2-40B4-BE49-F238E27FC236}">
                <a16:creationId xmlns:a16="http://schemas.microsoft.com/office/drawing/2014/main" id="{9EE603B6-333F-4DCF-A7C6-FDD53DA56C29}"/>
              </a:ext>
            </a:extLst>
          </p:cNvPr>
          <p:cNvSpPr>
            <a:spLocks noGrp="1"/>
          </p:cNvSpPr>
          <p:nvPr>
            <p:ph idx="1"/>
          </p:nvPr>
        </p:nvSpPr>
        <p:spPr>
          <a:xfrm>
            <a:off x="1069848" y="2121408"/>
            <a:ext cx="3139295" cy="4050792"/>
          </a:xfrm>
        </p:spPr>
        <p:txBody>
          <a:bodyPr/>
          <a:lstStyle/>
          <a:p>
            <a:r>
              <a:rPr lang="en-US" dirty="0"/>
              <a:t>Used only continuous variables</a:t>
            </a:r>
          </a:p>
        </p:txBody>
      </p:sp>
      <p:sp>
        <p:nvSpPr>
          <p:cNvPr id="4" name="Slide Number Placeholder 3">
            <a:extLst>
              <a:ext uri="{FF2B5EF4-FFF2-40B4-BE49-F238E27FC236}">
                <a16:creationId xmlns:a16="http://schemas.microsoft.com/office/drawing/2014/main" id="{9DC5D7B3-6274-426E-9AB4-098859A7BA9C}"/>
              </a:ext>
            </a:extLst>
          </p:cNvPr>
          <p:cNvSpPr>
            <a:spLocks noGrp="1"/>
          </p:cNvSpPr>
          <p:nvPr>
            <p:ph type="sldNum" sz="quarter" idx="12"/>
          </p:nvPr>
        </p:nvSpPr>
        <p:spPr/>
        <p:txBody>
          <a:bodyPr/>
          <a:lstStyle/>
          <a:p>
            <a:fld id="{4FAB73BC-B049-4115-A692-8D63A059BFB8}" type="slidenum">
              <a:rPr lang="en-US" smtClean="0"/>
              <a:t>21</a:t>
            </a:fld>
            <a:endParaRPr lang="en-US" dirty="0"/>
          </a:p>
        </p:txBody>
      </p:sp>
      <p:pic>
        <p:nvPicPr>
          <p:cNvPr id="5" name="Picture 4">
            <a:extLst>
              <a:ext uri="{FF2B5EF4-FFF2-40B4-BE49-F238E27FC236}">
                <a16:creationId xmlns:a16="http://schemas.microsoft.com/office/drawing/2014/main" id="{8C70AEFF-814B-42F1-9F35-C43ECCB4885B}"/>
              </a:ext>
            </a:extLst>
          </p:cNvPr>
          <p:cNvPicPr>
            <a:picLocks noChangeAspect="1"/>
          </p:cNvPicPr>
          <p:nvPr/>
        </p:nvPicPr>
        <p:blipFill>
          <a:blip r:embed="rId2"/>
          <a:stretch>
            <a:fillRect/>
          </a:stretch>
        </p:blipFill>
        <p:spPr>
          <a:xfrm>
            <a:off x="5366524" y="670674"/>
            <a:ext cx="5517040" cy="5831725"/>
          </a:xfrm>
          <a:prstGeom prst="rect">
            <a:avLst/>
          </a:prstGeom>
        </p:spPr>
      </p:pic>
    </p:spTree>
    <p:extLst>
      <p:ext uri="{BB962C8B-B14F-4D97-AF65-F5344CB8AC3E}">
        <p14:creationId xmlns:p14="http://schemas.microsoft.com/office/powerpoint/2010/main" val="4176372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38BE-FB47-47E2-89E4-F278C964B0BE}"/>
              </a:ext>
            </a:extLst>
          </p:cNvPr>
          <p:cNvSpPr>
            <a:spLocks noGrp="1"/>
          </p:cNvSpPr>
          <p:nvPr>
            <p:ph type="title"/>
          </p:nvPr>
        </p:nvSpPr>
        <p:spPr/>
        <p:txBody>
          <a:bodyPr/>
          <a:lstStyle/>
          <a:p>
            <a:r>
              <a:rPr lang="en-US" dirty="0"/>
              <a:t>Summary of Results</a:t>
            </a:r>
          </a:p>
        </p:txBody>
      </p:sp>
      <p:sp>
        <p:nvSpPr>
          <p:cNvPr id="3" name="Content Placeholder 2">
            <a:extLst>
              <a:ext uri="{FF2B5EF4-FFF2-40B4-BE49-F238E27FC236}">
                <a16:creationId xmlns:a16="http://schemas.microsoft.com/office/drawing/2014/main" id="{F2E19B8F-4A24-4442-9599-6E0D89184347}"/>
              </a:ext>
            </a:extLst>
          </p:cNvPr>
          <p:cNvSpPr>
            <a:spLocks noGrp="1"/>
          </p:cNvSpPr>
          <p:nvPr>
            <p:ph idx="1"/>
          </p:nvPr>
        </p:nvSpPr>
        <p:spPr>
          <a:xfrm>
            <a:off x="1069848" y="2121407"/>
            <a:ext cx="10058400" cy="4516501"/>
          </a:xfrm>
        </p:spPr>
        <p:txBody>
          <a:bodyPr>
            <a:normAutofit lnSpcReduction="10000"/>
          </a:bodyPr>
          <a:lstStyle/>
          <a:p>
            <a:r>
              <a:rPr lang="en-US" dirty="0"/>
              <a:t>Overall - difficult to predict with data set provided</a:t>
            </a:r>
          </a:p>
          <a:p>
            <a:r>
              <a:rPr lang="en-US" dirty="0"/>
              <a:t>Almost all models were between 60% and 75% accuracy</a:t>
            </a:r>
          </a:p>
          <a:p>
            <a:r>
              <a:rPr lang="en-US" dirty="0"/>
              <a:t>Certain variables were of significance:</a:t>
            </a:r>
          </a:p>
          <a:p>
            <a:pPr lvl="1"/>
            <a:r>
              <a:rPr lang="en-US" dirty="0"/>
              <a:t>Lesion location</a:t>
            </a:r>
          </a:p>
          <a:p>
            <a:pPr lvl="1"/>
            <a:r>
              <a:rPr lang="en-US" dirty="0"/>
              <a:t>Total Protein</a:t>
            </a:r>
          </a:p>
          <a:p>
            <a:pPr lvl="1"/>
            <a:r>
              <a:rPr lang="en-US" dirty="0"/>
              <a:t>Respiratory Rate</a:t>
            </a:r>
          </a:p>
          <a:p>
            <a:pPr lvl="1"/>
            <a:r>
              <a:rPr lang="en-US" dirty="0"/>
              <a:t>Capillary Refill Time</a:t>
            </a:r>
          </a:p>
          <a:p>
            <a:pPr lvl="1"/>
            <a:r>
              <a:rPr lang="en-US" dirty="0"/>
              <a:t>Packed Cell Volume</a:t>
            </a:r>
          </a:p>
          <a:p>
            <a:pPr lvl="1"/>
            <a:r>
              <a:rPr lang="en-US" dirty="0"/>
              <a:t>Abdomen Protein</a:t>
            </a:r>
          </a:p>
          <a:p>
            <a:pPr lvl="1"/>
            <a:r>
              <a:rPr lang="en-US" dirty="0"/>
              <a:t>Lesion Type</a:t>
            </a:r>
          </a:p>
          <a:p>
            <a:r>
              <a:rPr lang="en-US" dirty="0"/>
              <a:t>Linear Kernel with Support Vector Machines proved to be the best with 75% accuracy of predictions</a:t>
            </a:r>
          </a:p>
          <a:p>
            <a:r>
              <a:rPr lang="en-US" dirty="0"/>
              <a:t>RSME were generally good despite low adjusted R-squared for linear regressions, </a:t>
            </a:r>
            <a:r>
              <a:rPr lang="en-US" dirty="0" err="1"/>
              <a:t>probit</a:t>
            </a:r>
            <a:r>
              <a:rPr lang="en-US" dirty="0"/>
              <a:t> and logit</a:t>
            </a:r>
          </a:p>
          <a:p>
            <a:endParaRPr lang="en-US" dirty="0"/>
          </a:p>
        </p:txBody>
      </p:sp>
      <p:sp>
        <p:nvSpPr>
          <p:cNvPr id="4" name="Slide Number Placeholder 3">
            <a:extLst>
              <a:ext uri="{FF2B5EF4-FFF2-40B4-BE49-F238E27FC236}">
                <a16:creationId xmlns:a16="http://schemas.microsoft.com/office/drawing/2014/main" id="{4E42EA64-8BFD-43BA-A1B1-75A3D00F70C4}"/>
              </a:ext>
            </a:extLst>
          </p:cNvPr>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454206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68CB-2797-436B-B39B-D6723005458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DA89140-9F92-439E-9138-E9F5245F00EB}"/>
              </a:ext>
            </a:extLst>
          </p:cNvPr>
          <p:cNvSpPr>
            <a:spLocks noGrp="1"/>
          </p:cNvSpPr>
          <p:nvPr>
            <p:ph idx="1"/>
          </p:nvPr>
        </p:nvSpPr>
        <p:spPr>
          <a:xfrm>
            <a:off x="725714" y="1335314"/>
            <a:ext cx="10585414" cy="5302595"/>
          </a:xfrm>
        </p:spPr>
        <p:txBody>
          <a:bodyPr>
            <a:normAutofit fontScale="92500" lnSpcReduction="10000"/>
          </a:bodyPr>
          <a:lstStyle/>
          <a:p>
            <a:r>
              <a:rPr lang="en-US" sz="2400" dirty="0"/>
              <a:t>Missing Data could have been an issue</a:t>
            </a:r>
          </a:p>
          <a:p>
            <a:r>
              <a:rPr lang="en-US" sz="2400" dirty="0"/>
              <a:t>Data is very old (1989), so much has changed and been improved</a:t>
            </a:r>
          </a:p>
          <a:p>
            <a:r>
              <a:rPr lang="en-US" sz="2400" dirty="0"/>
              <a:t>Things not captured that would have helped</a:t>
            </a:r>
          </a:p>
          <a:p>
            <a:pPr lvl="1"/>
            <a:r>
              <a:rPr lang="en-US" sz="2000" dirty="0"/>
              <a:t>Studies have shown lactate levels are important</a:t>
            </a:r>
          </a:p>
          <a:p>
            <a:pPr lvl="2"/>
            <a:r>
              <a:rPr lang="en-US" sz="1800" dirty="0"/>
              <a:t>Monitoring lactate levels in samples of peritoneal fluid can help a vet predict which colicky horses require surgery.</a:t>
            </a:r>
          </a:p>
          <a:p>
            <a:pPr lvl="1"/>
            <a:r>
              <a:rPr lang="en-US" sz="2000" dirty="0"/>
              <a:t>Horse age should be in finer groupings</a:t>
            </a:r>
          </a:p>
          <a:p>
            <a:pPr lvl="2"/>
            <a:r>
              <a:rPr lang="en-US" sz="1800" dirty="0"/>
              <a:t>Young (under 6 months) and Adult (6 months or older). Needs to be finer granularity</a:t>
            </a:r>
          </a:p>
          <a:p>
            <a:pPr lvl="1"/>
            <a:r>
              <a:rPr lang="en-US" sz="2000" dirty="0"/>
              <a:t>Sex may prove important: Mare/Gelding/Stallion</a:t>
            </a:r>
          </a:p>
          <a:p>
            <a:pPr lvl="1"/>
            <a:r>
              <a:rPr lang="en-US" sz="2000" dirty="0"/>
              <a:t>Previous Colic and/or colic surgery</a:t>
            </a:r>
          </a:p>
          <a:p>
            <a:pPr lvl="1"/>
            <a:r>
              <a:rPr lang="en-US" sz="2000" dirty="0"/>
              <a:t>Travel/Stressful Conditions</a:t>
            </a:r>
          </a:p>
          <a:p>
            <a:pPr lvl="1"/>
            <a:r>
              <a:rPr lang="en-US" sz="2000" dirty="0"/>
              <a:t>On any medications (Doxycycline, Tetracycline, dexamethasone)?</a:t>
            </a:r>
          </a:p>
          <a:p>
            <a:r>
              <a:rPr lang="en-US" sz="2400" dirty="0"/>
              <a:t>Linear Regression needed further in depth analysis to prove valuable</a:t>
            </a:r>
          </a:p>
          <a:p>
            <a:r>
              <a:rPr lang="en-US" sz="2400" dirty="0"/>
              <a:t>Difficult comparing models with no common comparison algorithm</a:t>
            </a:r>
          </a:p>
          <a:p>
            <a:r>
              <a:rPr lang="en-US" sz="2400" dirty="0"/>
              <a:t>Converting all factors to numeric data could have possibly helped</a:t>
            </a:r>
          </a:p>
          <a:p>
            <a:pPr lvl="1"/>
            <a:endParaRPr lang="en-US" sz="2000" dirty="0"/>
          </a:p>
        </p:txBody>
      </p:sp>
      <p:sp>
        <p:nvSpPr>
          <p:cNvPr id="4" name="Slide Number Placeholder 3">
            <a:extLst>
              <a:ext uri="{FF2B5EF4-FFF2-40B4-BE49-F238E27FC236}">
                <a16:creationId xmlns:a16="http://schemas.microsoft.com/office/drawing/2014/main" id="{403F6592-45FC-43BF-96A9-EF54B9B4F4F1}"/>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3236134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A5F9-AA48-475F-8972-37A130BB126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C6C5E8-23DE-466A-A6AE-402A3E27A2A8}"/>
              </a:ext>
            </a:extLst>
          </p:cNvPr>
          <p:cNvSpPr>
            <a:spLocks noGrp="1"/>
          </p:cNvSpPr>
          <p:nvPr>
            <p:ph idx="1"/>
          </p:nvPr>
        </p:nvSpPr>
        <p:spPr/>
        <p:txBody>
          <a:bodyPr/>
          <a:lstStyle/>
          <a:p>
            <a:r>
              <a:rPr lang="en-US" dirty="0"/>
              <a:t>This dataset was originally published by the UCI Machine Learning Database: </a:t>
            </a:r>
            <a:r>
              <a:rPr lang="en-US" u="sng" dirty="0">
                <a:hlinkClick r:id="rId3"/>
              </a:rPr>
              <a:t>http://archive.ics.uci.edu/ml/datasets/Horse+Colic</a:t>
            </a:r>
            <a:endParaRPr lang="en-US" u="sng" dirty="0"/>
          </a:p>
          <a:p>
            <a:pPr lvl="1"/>
            <a:r>
              <a:rPr lang="en-US" dirty="0"/>
              <a:t>Title: Horse Colic database</a:t>
            </a:r>
          </a:p>
          <a:p>
            <a:pPr lvl="1"/>
            <a:r>
              <a:rPr lang="en-US" dirty="0"/>
              <a:t>Source Information:</a:t>
            </a:r>
          </a:p>
          <a:p>
            <a:pPr lvl="2"/>
            <a:r>
              <a:rPr lang="en-US" dirty="0"/>
              <a:t>Creators: Mary McLeish &amp; Matt Cecile</a:t>
            </a:r>
            <a:br>
              <a:rPr lang="en-US" dirty="0"/>
            </a:br>
            <a:r>
              <a:rPr lang="en-US" dirty="0"/>
              <a:t>Department of Computer Science</a:t>
            </a:r>
            <a:br>
              <a:rPr lang="en-US" dirty="0"/>
            </a:br>
            <a:r>
              <a:rPr lang="en-US" dirty="0"/>
              <a:t>University of Guelph</a:t>
            </a:r>
            <a:br>
              <a:rPr lang="en-US" dirty="0"/>
            </a:br>
            <a:r>
              <a:rPr lang="en-US" dirty="0" err="1"/>
              <a:t>Guelph</a:t>
            </a:r>
            <a:r>
              <a:rPr lang="en-US" dirty="0"/>
              <a:t>, Ontario Canada N1G 2W1</a:t>
            </a:r>
          </a:p>
          <a:p>
            <a:pPr lvl="2"/>
            <a:r>
              <a:rPr lang="en-US" dirty="0"/>
              <a:t>Donor: Will Taylor (taylor@pluto.arc.nasa.gov)</a:t>
            </a:r>
            <a:br>
              <a:rPr lang="en-US" dirty="0"/>
            </a:br>
            <a:r>
              <a:rPr lang="en-US" dirty="0"/>
              <a:t>Date: 8/6/1989</a:t>
            </a:r>
          </a:p>
          <a:p>
            <a:pPr lvl="2"/>
            <a:endParaRPr lang="en-US" dirty="0"/>
          </a:p>
          <a:p>
            <a:r>
              <a:rPr lang="en-US" dirty="0"/>
              <a:t>Additional Source</a:t>
            </a:r>
          </a:p>
          <a:p>
            <a:pPr lvl="1"/>
            <a:r>
              <a:rPr lang="en-US" dirty="0" err="1"/>
              <a:t>Pricard</a:t>
            </a:r>
            <a:r>
              <a:rPr lang="en-US" dirty="0"/>
              <a:t>, William R. of Veterinary Medical Teaching Hospital at University of California-Davis</a:t>
            </a:r>
          </a:p>
          <a:p>
            <a:pPr lvl="1"/>
            <a:r>
              <a:rPr lang="en-US" dirty="0">
                <a:hlinkClick r:id="rId4"/>
              </a:rPr>
              <a:t>https://www.ncbi.nlm.nih.gov/pubmed/21815898</a:t>
            </a:r>
            <a:r>
              <a:rPr lang="en-US" dirty="0"/>
              <a:t> </a:t>
            </a:r>
          </a:p>
          <a:p>
            <a:pPr lvl="2"/>
            <a:endParaRPr lang="en-US" dirty="0"/>
          </a:p>
          <a:p>
            <a:pPr lvl="2"/>
            <a:endParaRPr lang="en-US" dirty="0"/>
          </a:p>
          <a:p>
            <a:endParaRPr lang="en-US" dirty="0"/>
          </a:p>
        </p:txBody>
      </p:sp>
      <p:sp>
        <p:nvSpPr>
          <p:cNvPr id="4" name="Text Placeholder 3">
            <a:extLst>
              <a:ext uri="{FF2B5EF4-FFF2-40B4-BE49-F238E27FC236}">
                <a16:creationId xmlns:a16="http://schemas.microsoft.com/office/drawing/2014/main" id="{0D0C7862-E5AE-4583-922C-555E64EBAD87}"/>
              </a:ext>
            </a:extLst>
          </p:cNvPr>
          <p:cNvSpPr>
            <a:spLocks noGrp="1"/>
          </p:cNvSpPr>
          <p:nvPr>
            <p:ph type="body" sz="half" idx="2"/>
          </p:nvPr>
        </p:nvSpPr>
        <p:spPr/>
        <p:txBody>
          <a:bodyPr/>
          <a:lstStyle/>
          <a:p>
            <a:r>
              <a:rPr lang="en-US" dirty="0"/>
              <a:t>Referenced information for developing this project</a:t>
            </a:r>
          </a:p>
        </p:txBody>
      </p:sp>
      <p:sp>
        <p:nvSpPr>
          <p:cNvPr id="5" name="Slide Number Placeholder 4">
            <a:extLst>
              <a:ext uri="{FF2B5EF4-FFF2-40B4-BE49-F238E27FC236}">
                <a16:creationId xmlns:a16="http://schemas.microsoft.com/office/drawing/2014/main" id="{929A0B21-1B1B-467D-A5AF-CF6F8F017130}"/>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395415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E0C1-E247-40C5-9CE1-989E9BCFC114}"/>
              </a:ext>
            </a:extLst>
          </p:cNvPr>
          <p:cNvSpPr>
            <a:spLocks noGrp="1"/>
          </p:cNvSpPr>
          <p:nvPr>
            <p:ph type="title"/>
          </p:nvPr>
        </p:nvSpPr>
        <p:spPr/>
        <p:txBody>
          <a:bodyPr/>
          <a:lstStyle/>
          <a:p>
            <a:r>
              <a:rPr lang="en-US" dirty="0"/>
              <a:t>Brief Introduction</a:t>
            </a:r>
          </a:p>
        </p:txBody>
      </p:sp>
      <p:sp>
        <p:nvSpPr>
          <p:cNvPr id="3" name="Content Placeholder 2">
            <a:extLst>
              <a:ext uri="{FF2B5EF4-FFF2-40B4-BE49-F238E27FC236}">
                <a16:creationId xmlns:a16="http://schemas.microsoft.com/office/drawing/2014/main" id="{2E768796-6431-4478-9CBA-38ED903D4B0C}"/>
              </a:ext>
            </a:extLst>
          </p:cNvPr>
          <p:cNvSpPr>
            <a:spLocks noGrp="1"/>
          </p:cNvSpPr>
          <p:nvPr>
            <p:ph idx="1"/>
          </p:nvPr>
        </p:nvSpPr>
        <p:spPr/>
        <p:txBody>
          <a:bodyPr>
            <a:normAutofit/>
          </a:bodyPr>
          <a:lstStyle/>
          <a:p>
            <a:r>
              <a:rPr lang="en-US" sz="2400" dirty="0"/>
              <a:t>Equine colic is relatively common</a:t>
            </a:r>
          </a:p>
          <a:p>
            <a:r>
              <a:rPr lang="en-US" sz="2400" dirty="0"/>
              <a:t>“Colic” simply means “abdominal pain”</a:t>
            </a:r>
          </a:p>
          <a:p>
            <a:pPr lvl="1"/>
            <a:r>
              <a:rPr lang="en-US" sz="2000" dirty="0"/>
              <a:t>In horses, it is a severe condition</a:t>
            </a:r>
          </a:p>
          <a:p>
            <a:r>
              <a:rPr lang="en-US" sz="2400" dirty="0"/>
              <a:t>Horses cannot regurgitate</a:t>
            </a:r>
          </a:p>
          <a:p>
            <a:r>
              <a:rPr lang="en-US" sz="2400" dirty="0"/>
              <a:t>The horse’s small and large intestine is approximately 84 feet long</a:t>
            </a:r>
          </a:p>
          <a:p>
            <a:endParaRPr lang="en-US" sz="2400" dirty="0"/>
          </a:p>
        </p:txBody>
      </p:sp>
      <p:sp>
        <p:nvSpPr>
          <p:cNvPr id="4" name="Rectangle 3">
            <a:extLst>
              <a:ext uri="{FF2B5EF4-FFF2-40B4-BE49-F238E27FC236}">
                <a16:creationId xmlns:a16="http://schemas.microsoft.com/office/drawing/2014/main" id="{0AAF45BF-07C0-4EF4-A7A7-46F08CDA0C78}"/>
              </a:ext>
            </a:extLst>
          </p:cNvPr>
          <p:cNvSpPr/>
          <p:nvPr/>
        </p:nvSpPr>
        <p:spPr>
          <a:xfrm>
            <a:off x="407377" y="4795456"/>
            <a:ext cx="11377246" cy="1477328"/>
          </a:xfrm>
          <a:prstGeom prst="rect">
            <a:avLst/>
          </a:prstGeom>
        </p:spPr>
        <p:txBody>
          <a:bodyPr wrap="square">
            <a:spAutoFit/>
          </a:bodyPr>
          <a:lstStyle/>
          <a:p>
            <a:pPr algn="ctr"/>
            <a:r>
              <a:rPr lang="en-US" dirty="0"/>
              <a:t>There are a variety of different causes of colic, some of which can prove fatal without surgical intervention. Colic surgery is usually an expensive procedure as it is major abdominal surgery, often with intensive aftercare. </a:t>
            </a:r>
            <a:r>
              <a:rPr lang="en-US" b="1" i="1" dirty="0"/>
              <a:t>Among domesticated horses, colic is the leading cause of premature death</a:t>
            </a:r>
            <a:r>
              <a:rPr lang="en-US" dirty="0"/>
              <a:t>. The incidence of colic in the general horse population has been estimated between 4 and 10 percent over the course of their lifetime. Clinical signs of colic generally require treatment by a veterinarian. </a:t>
            </a:r>
          </a:p>
        </p:txBody>
      </p:sp>
      <p:sp>
        <p:nvSpPr>
          <p:cNvPr id="5" name="Rectangle 4">
            <a:extLst>
              <a:ext uri="{FF2B5EF4-FFF2-40B4-BE49-F238E27FC236}">
                <a16:creationId xmlns:a16="http://schemas.microsoft.com/office/drawing/2014/main" id="{5276C586-BA0A-4F8C-AAC2-4DA0815B2F4F}"/>
              </a:ext>
            </a:extLst>
          </p:cNvPr>
          <p:cNvSpPr/>
          <p:nvPr/>
        </p:nvSpPr>
        <p:spPr>
          <a:xfrm rot="20024160">
            <a:off x="1109701" y="1807055"/>
            <a:ext cx="9972603" cy="2585323"/>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rgbClr val="FF0000"/>
                </a:solidFill>
                <a:effectLst/>
              </a:rPr>
              <a:t>2013:</a:t>
            </a:r>
          </a:p>
          <a:p>
            <a:pPr algn="ctr"/>
            <a:r>
              <a:rPr lang="en-US" sz="5400" b="1" dirty="0">
                <a:ln w="22225">
                  <a:solidFill>
                    <a:schemeClr val="accent2"/>
                  </a:solidFill>
                  <a:prstDash val="solid"/>
                </a:ln>
                <a:solidFill>
                  <a:srgbClr val="FF0000"/>
                </a:solidFill>
              </a:rPr>
              <a:t>Colic Surgical Cost $13,500</a:t>
            </a:r>
            <a:br>
              <a:rPr lang="en-US" sz="5400" b="1" dirty="0">
                <a:ln w="22225">
                  <a:solidFill>
                    <a:schemeClr val="accent2"/>
                  </a:solidFill>
                  <a:prstDash val="solid"/>
                </a:ln>
                <a:solidFill>
                  <a:srgbClr val="FF0000"/>
                </a:solidFill>
              </a:rPr>
            </a:br>
            <a:r>
              <a:rPr lang="en-US" sz="5400" b="1" dirty="0">
                <a:ln w="22225">
                  <a:solidFill>
                    <a:schemeClr val="accent2"/>
                  </a:solidFill>
                  <a:prstDash val="solid"/>
                </a:ln>
                <a:solidFill>
                  <a:srgbClr val="FF0000"/>
                </a:solidFill>
              </a:rPr>
              <a:t>Estimated 2019 Cost: $17,500</a:t>
            </a:r>
            <a:endParaRPr lang="en-US" sz="5400" b="1" cap="none" spc="0" dirty="0">
              <a:ln w="22225">
                <a:solidFill>
                  <a:schemeClr val="accent2"/>
                </a:solidFill>
                <a:prstDash val="solid"/>
              </a:ln>
              <a:solidFill>
                <a:srgbClr val="FF0000"/>
              </a:solidFill>
              <a:effectLst/>
            </a:endParaRPr>
          </a:p>
        </p:txBody>
      </p:sp>
      <p:sp>
        <p:nvSpPr>
          <p:cNvPr id="6" name="Slide Number Placeholder 5">
            <a:extLst>
              <a:ext uri="{FF2B5EF4-FFF2-40B4-BE49-F238E27FC236}">
                <a16:creationId xmlns:a16="http://schemas.microsoft.com/office/drawing/2014/main" id="{933BAAA5-D967-478E-91B0-AEA8F5CBB4BA}"/>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00409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936C-22B3-4E22-8FC8-DEBD5587EBB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49187D1-0BBC-43CE-9FE5-2501CBCBE6F4}"/>
              </a:ext>
            </a:extLst>
          </p:cNvPr>
          <p:cNvSpPr>
            <a:spLocks noGrp="1"/>
          </p:cNvSpPr>
          <p:nvPr>
            <p:ph idx="1"/>
          </p:nvPr>
        </p:nvSpPr>
        <p:spPr/>
        <p:txBody>
          <a:bodyPr/>
          <a:lstStyle/>
          <a:p>
            <a:r>
              <a:rPr lang="en-US" dirty="0"/>
              <a:t>I lost a horse to colic</a:t>
            </a:r>
          </a:p>
          <a:p>
            <a:r>
              <a:rPr lang="en-US" dirty="0"/>
              <a:t>Equine insurance is most often used for colic</a:t>
            </a:r>
          </a:p>
          <a:p>
            <a:r>
              <a:rPr lang="en-US" dirty="0"/>
              <a:t>Insurance saved my horse’s life the first time</a:t>
            </a:r>
          </a:p>
          <a:p>
            <a:r>
              <a:rPr lang="en-US" dirty="0"/>
              <a:t>If we could understand when it is going to </a:t>
            </a:r>
            <a:br>
              <a:rPr lang="en-US" dirty="0"/>
            </a:br>
            <a:r>
              <a:rPr lang="en-US" dirty="0"/>
              <a:t>happen, maybe we can intervene in time</a:t>
            </a:r>
          </a:p>
        </p:txBody>
      </p:sp>
      <p:pic>
        <p:nvPicPr>
          <p:cNvPr id="4" name="Picture 3">
            <a:extLst>
              <a:ext uri="{FF2B5EF4-FFF2-40B4-BE49-F238E27FC236}">
                <a16:creationId xmlns:a16="http://schemas.microsoft.com/office/drawing/2014/main" id="{50A54C5D-5166-4464-9FE6-EEE30A334F10}"/>
              </a:ext>
            </a:extLst>
          </p:cNvPr>
          <p:cNvPicPr>
            <a:picLocks noChangeAspect="1"/>
          </p:cNvPicPr>
          <p:nvPr/>
        </p:nvPicPr>
        <p:blipFill>
          <a:blip r:embed="rId2"/>
          <a:stretch>
            <a:fillRect/>
          </a:stretch>
        </p:blipFill>
        <p:spPr>
          <a:xfrm>
            <a:off x="6771858" y="70721"/>
            <a:ext cx="5201281" cy="6787279"/>
          </a:xfrm>
          <a:prstGeom prst="rect">
            <a:avLst/>
          </a:prstGeom>
        </p:spPr>
      </p:pic>
      <p:pic>
        <p:nvPicPr>
          <p:cNvPr id="5" name="Picture 4">
            <a:extLst>
              <a:ext uri="{FF2B5EF4-FFF2-40B4-BE49-F238E27FC236}">
                <a16:creationId xmlns:a16="http://schemas.microsoft.com/office/drawing/2014/main" id="{98E6DEA7-AD88-4477-88F3-3E3B205349A3}"/>
              </a:ext>
            </a:extLst>
          </p:cNvPr>
          <p:cNvPicPr>
            <a:picLocks noChangeAspect="1"/>
          </p:cNvPicPr>
          <p:nvPr/>
        </p:nvPicPr>
        <p:blipFill>
          <a:blip r:embed="rId3"/>
          <a:stretch>
            <a:fillRect/>
          </a:stretch>
        </p:blipFill>
        <p:spPr>
          <a:xfrm>
            <a:off x="685799" y="4309234"/>
            <a:ext cx="4949299" cy="2305358"/>
          </a:xfrm>
          <a:prstGeom prst="rect">
            <a:avLst/>
          </a:prstGeom>
        </p:spPr>
      </p:pic>
      <p:sp>
        <p:nvSpPr>
          <p:cNvPr id="6" name="Slide Number Placeholder 5">
            <a:extLst>
              <a:ext uri="{FF2B5EF4-FFF2-40B4-BE49-F238E27FC236}">
                <a16:creationId xmlns:a16="http://schemas.microsoft.com/office/drawing/2014/main" id="{D279161F-03EF-4307-93D8-69D49C1296F0}"/>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0712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3142-4A46-45F1-A384-9B5C4851075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85C6B9A-81DB-494F-A513-FADA24A4366C}"/>
              </a:ext>
            </a:extLst>
          </p:cNvPr>
          <p:cNvSpPr>
            <a:spLocks noGrp="1"/>
          </p:cNvSpPr>
          <p:nvPr>
            <p:ph idx="1"/>
          </p:nvPr>
        </p:nvSpPr>
        <p:spPr/>
        <p:txBody>
          <a:bodyPr>
            <a:normAutofit lnSpcReduction="10000"/>
          </a:bodyPr>
          <a:lstStyle/>
          <a:p>
            <a:r>
              <a:rPr lang="en-US" sz="2400" dirty="0"/>
              <a:t>Given a set of symptoms and horse presentation </a:t>
            </a:r>
            <a:r>
              <a:rPr lang="en-US" sz="2400" b="1" dirty="0"/>
              <a:t>– </a:t>
            </a:r>
            <a:br>
              <a:rPr lang="en-US" sz="2400" b="1" dirty="0"/>
            </a:br>
            <a:br>
              <a:rPr lang="en-US" sz="2400" b="1" dirty="0"/>
            </a:br>
            <a:r>
              <a:rPr lang="en-US" sz="3200" b="1" dirty="0"/>
              <a:t>Can we predict the outcome of a specific colic case?</a:t>
            </a:r>
            <a:br>
              <a:rPr lang="en-US" sz="3200" b="1" dirty="0"/>
            </a:br>
            <a:endParaRPr lang="en-US" sz="3200" b="1" dirty="0"/>
          </a:p>
          <a:p>
            <a:pPr lvl="1"/>
            <a:r>
              <a:rPr lang="en-US" sz="2000" dirty="0"/>
              <a:t>Death</a:t>
            </a:r>
          </a:p>
          <a:p>
            <a:pPr lvl="1"/>
            <a:r>
              <a:rPr lang="en-US" sz="2000" dirty="0"/>
              <a:t>Euthanize</a:t>
            </a:r>
          </a:p>
          <a:p>
            <a:pPr lvl="1"/>
            <a:r>
              <a:rPr lang="en-US" sz="2000" dirty="0"/>
              <a:t>Live</a:t>
            </a:r>
          </a:p>
          <a:p>
            <a:pPr marL="274320" lvl="1" indent="0">
              <a:buNone/>
            </a:pPr>
            <a:br>
              <a:rPr lang="en-US" sz="2000" dirty="0"/>
            </a:br>
            <a:r>
              <a:rPr lang="en-US" sz="2000" dirty="0"/>
              <a:t>Ideally, if we have this information and understand what data is most important in determining the severity of the colic – can we proactively take measures to save the horse?</a:t>
            </a:r>
          </a:p>
          <a:p>
            <a:pPr marL="274320" lvl="1" indent="0">
              <a:buNone/>
            </a:pPr>
            <a:endParaRPr lang="en-US" sz="2000" dirty="0"/>
          </a:p>
        </p:txBody>
      </p:sp>
      <p:sp>
        <p:nvSpPr>
          <p:cNvPr id="4" name="Slide Number Placeholder 3">
            <a:extLst>
              <a:ext uri="{FF2B5EF4-FFF2-40B4-BE49-F238E27FC236}">
                <a16:creationId xmlns:a16="http://schemas.microsoft.com/office/drawing/2014/main" id="{5AABFBAF-E2B9-4321-B099-6C27FD03B736}"/>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53562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AB0-0765-4FF5-9FED-358AA1B51A43}"/>
              </a:ext>
            </a:extLst>
          </p:cNvPr>
          <p:cNvSpPr>
            <a:spLocks noGrp="1"/>
          </p:cNvSpPr>
          <p:nvPr>
            <p:ph type="title"/>
          </p:nvPr>
        </p:nvSpPr>
        <p:spPr/>
        <p:txBody>
          <a:bodyPr/>
          <a:lstStyle/>
          <a:p>
            <a:r>
              <a:rPr lang="en-US" dirty="0"/>
              <a:t>Data Table</a:t>
            </a:r>
          </a:p>
        </p:txBody>
      </p:sp>
      <p:graphicFrame>
        <p:nvGraphicFramePr>
          <p:cNvPr id="5" name="Table 4">
            <a:extLst>
              <a:ext uri="{FF2B5EF4-FFF2-40B4-BE49-F238E27FC236}">
                <a16:creationId xmlns:a16="http://schemas.microsoft.com/office/drawing/2014/main" id="{23365A31-A1C5-4E42-9671-C18F07D876A2}"/>
              </a:ext>
            </a:extLst>
          </p:cNvPr>
          <p:cNvGraphicFramePr>
            <a:graphicFrameLocks noGrp="1"/>
          </p:cNvGraphicFramePr>
          <p:nvPr>
            <p:extLst>
              <p:ext uri="{D42A27DB-BD31-4B8C-83A1-F6EECF244321}">
                <p14:modId xmlns:p14="http://schemas.microsoft.com/office/powerpoint/2010/main" val="1123328293"/>
              </p:ext>
            </p:extLst>
          </p:nvPr>
        </p:nvGraphicFramePr>
        <p:xfrm>
          <a:off x="240792" y="1521799"/>
          <a:ext cx="11702005" cy="5197033"/>
        </p:xfrm>
        <a:graphic>
          <a:graphicData uri="http://schemas.openxmlformats.org/drawingml/2006/table">
            <a:tbl>
              <a:tblPr firstRow="1" bandRow="1">
                <a:tableStyleId>{5C22544A-7EE6-4342-B048-85BDC9FD1C3A}</a:tableStyleId>
              </a:tblPr>
              <a:tblGrid>
                <a:gridCol w="2440834">
                  <a:extLst>
                    <a:ext uri="{9D8B030D-6E8A-4147-A177-3AD203B41FA5}">
                      <a16:colId xmlns:a16="http://schemas.microsoft.com/office/drawing/2014/main" val="1083244677"/>
                    </a:ext>
                  </a:extLst>
                </a:gridCol>
                <a:gridCol w="9261171">
                  <a:extLst>
                    <a:ext uri="{9D8B030D-6E8A-4147-A177-3AD203B41FA5}">
                      <a16:colId xmlns:a16="http://schemas.microsoft.com/office/drawing/2014/main" val="317314542"/>
                    </a:ext>
                  </a:extLst>
                </a:gridCol>
              </a:tblGrid>
              <a:tr h="142669">
                <a:tc>
                  <a:txBody>
                    <a:bodyPr/>
                    <a:lstStyle/>
                    <a:p>
                      <a:pPr marL="0" marR="0">
                        <a:lnSpc>
                          <a:spcPct val="107000"/>
                        </a:lnSpc>
                        <a:spcBef>
                          <a:spcPts val="100"/>
                        </a:spcBef>
                        <a:spcAft>
                          <a:spcPts val="100"/>
                        </a:spcAft>
                      </a:pPr>
                      <a:r>
                        <a:rPr lang="en-US" sz="900">
                          <a:effectLst/>
                        </a:rPr>
                        <a:t>Variable</a:t>
                      </a:r>
                      <a:endParaRPr lang="en-US" sz="900" b="1">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Definition</a:t>
                      </a:r>
                      <a:endParaRPr lang="en-US" sz="900" b="1">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1812634070"/>
                  </a:ext>
                </a:extLst>
              </a:tr>
              <a:tr h="153496">
                <a:tc>
                  <a:txBody>
                    <a:bodyPr/>
                    <a:lstStyle/>
                    <a:p>
                      <a:pPr marL="0" marR="0">
                        <a:lnSpc>
                          <a:spcPct val="107000"/>
                        </a:lnSpc>
                        <a:spcBef>
                          <a:spcPts val="100"/>
                        </a:spcBef>
                        <a:spcAft>
                          <a:spcPts val="100"/>
                        </a:spcAft>
                      </a:pPr>
                      <a:r>
                        <a:rPr lang="en-US" sz="900">
                          <a:effectLst/>
                        </a:rPr>
                        <a:t>Surgery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dirty="0">
                          <a:effectLst/>
                        </a:rPr>
                        <a:t>yes or no</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2639068344"/>
                  </a:ext>
                </a:extLst>
              </a:tr>
              <a:tr h="153496">
                <a:tc>
                  <a:txBody>
                    <a:bodyPr/>
                    <a:lstStyle/>
                    <a:p>
                      <a:pPr marL="0" marR="0">
                        <a:lnSpc>
                          <a:spcPct val="107000"/>
                        </a:lnSpc>
                        <a:spcBef>
                          <a:spcPts val="100"/>
                        </a:spcBef>
                        <a:spcAft>
                          <a:spcPts val="10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adult (≥6 months), young (&lt;6 months)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2608197074"/>
                  </a:ext>
                </a:extLst>
              </a:tr>
              <a:tr h="153496">
                <a:tc>
                  <a:txBody>
                    <a:bodyPr/>
                    <a:lstStyle/>
                    <a:p>
                      <a:pPr marL="0" marR="0">
                        <a:lnSpc>
                          <a:spcPct val="107000"/>
                        </a:lnSpc>
                        <a:spcBef>
                          <a:spcPts val="100"/>
                        </a:spcBef>
                        <a:spcAft>
                          <a:spcPts val="100"/>
                        </a:spcAft>
                      </a:pPr>
                      <a:r>
                        <a:rPr lang="en-US" sz="900">
                          <a:effectLst/>
                        </a:rPr>
                        <a:t>Hospital Number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Case number for hospital (only unique if horse treated one time only)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1144545877"/>
                  </a:ext>
                </a:extLst>
              </a:tr>
              <a:tr h="153496">
                <a:tc>
                  <a:txBody>
                    <a:bodyPr/>
                    <a:lstStyle/>
                    <a:p>
                      <a:pPr marL="0" marR="0">
                        <a:lnSpc>
                          <a:spcPct val="107000"/>
                        </a:lnSpc>
                        <a:spcBef>
                          <a:spcPts val="100"/>
                        </a:spcBef>
                        <a:spcAft>
                          <a:spcPts val="100"/>
                        </a:spcAft>
                      </a:pPr>
                      <a:r>
                        <a:rPr lang="en-US" sz="900">
                          <a:effectLst/>
                        </a:rPr>
                        <a:t>Rectal Temperature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Rectal temperature in degrees Celsius (normal=37.8)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155599921"/>
                  </a:ext>
                </a:extLst>
              </a:tr>
              <a:tr h="153496">
                <a:tc>
                  <a:txBody>
                    <a:bodyPr/>
                    <a:lstStyle/>
                    <a:p>
                      <a:pPr marL="0" marR="0">
                        <a:lnSpc>
                          <a:spcPct val="107000"/>
                        </a:lnSpc>
                        <a:spcBef>
                          <a:spcPts val="100"/>
                        </a:spcBef>
                        <a:spcAft>
                          <a:spcPts val="100"/>
                        </a:spcAft>
                      </a:pPr>
                      <a:r>
                        <a:rPr lang="en-US" sz="900">
                          <a:effectLst/>
                        </a:rPr>
                        <a:t>Pulse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Heartrate in beats per minute (normal 30-40)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15990470"/>
                  </a:ext>
                </a:extLst>
              </a:tr>
              <a:tr h="153496">
                <a:tc>
                  <a:txBody>
                    <a:bodyPr/>
                    <a:lstStyle/>
                    <a:p>
                      <a:pPr marL="0" marR="0">
                        <a:lnSpc>
                          <a:spcPct val="107000"/>
                        </a:lnSpc>
                        <a:spcBef>
                          <a:spcPts val="100"/>
                        </a:spcBef>
                        <a:spcAft>
                          <a:spcPts val="100"/>
                        </a:spcAft>
                      </a:pPr>
                      <a:r>
                        <a:rPr lang="en-US" sz="900">
                          <a:effectLst/>
                        </a:rPr>
                        <a:t>Respiratory 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Respiration rate  (normal 8-10)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2578777511"/>
                  </a:ext>
                </a:extLst>
              </a:tr>
              <a:tr h="153496">
                <a:tc>
                  <a:txBody>
                    <a:bodyPr/>
                    <a:lstStyle/>
                    <a:p>
                      <a:pPr marL="0" marR="0">
                        <a:lnSpc>
                          <a:spcPct val="107000"/>
                        </a:lnSpc>
                        <a:spcBef>
                          <a:spcPts val="100"/>
                        </a:spcBef>
                        <a:spcAft>
                          <a:spcPts val="100"/>
                        </a:spcAft>
                      </a:pPr>
                      <a:r>
                        <a:rPr lang="en-US" sz="900">
                          <a:effectLst/>
                        </a:rPr>
                        <a:t>Extremities Temperature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Normal, warm, cool, cold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64057986"/>
                  </a:ext>
                </a:extLst>
              </a:tr>
              <a:tr h="153496">
                <a:tc>
                  <a:txBody>
                    <a:bodyPr/>
                    <a:lstStyle/>
                    <a:p>
                      <a:pPr marL="0" marR="0">
                        <a:lnSpc>
                          <a:spcPct val="107000"/>
                        </a:lnSpc>
                        <a:spcBef>
                          <a:spcPts val="100"/>
                        </a:spcBef>
                        <a:spcAft>
                          <a:spcPts val="100"/>
                        </a:spcAft>
                      </a:pPr>
                      <a:r>
                        <a:rPr lang="en-US" sz="900">
                          <a:effectLst/>
                        </a:rPr>
                        <a:t>Peripheral pulse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Normal, increased, reduced, absent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2317263061"/>
                  </a:ext>
                </a:extLst>
              </a:tr>
              <a:tr h="315013">
                <a:tc>
                  <a:txBody>
                    <a:bodyPr/>
                    <a:lstStyle/>
                    <a:p>
                      <a:pPr marL="0" marR="0">
                        <a:lnSpc>
                          <a:spcPct val="107000"/>
                        </a:lnSpc>
                        <a:spcBef>
                          <a:spcPts val="100"/>
                        </a:spcBef>
                        <a:spcAft>
                          <a:spcPts val="100"/>
                        </a:spcAft>
                      </a:pPr>
                      <a:r>
                        <a:rPr lang="en-US" sz="900">
                          <a:effectLst/>
                        </a:rPr>
                        <a:t>Mucous membranes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Normal pink, bright pink, pale pink, pale cyanotic, bright red/injected, dark cyanotic (normal pink to bright pink is normal)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2470446469"/>
                  </a:ext>
                </a:extLst>
              </a:tr>
              <a:tr h="153496">
                <a:tc>
                  <a:txBody>
                    <a:bodyPr/>
                    <a:lstStyle/>
                    <a:p>
                      <a:pPr marL="0" marR="0">
                        <a:lnSpc>
                          <a:spcPct val="107000"/>
                        </a:lnSpc>
                        <a:spcBef>
                          <a:spcPts val="100"/>
                        </a:spcBef>
                        <a:spcAft>
                          <a:spcPts val="100"/>
                        </a:spcAft>
                      </a:pPr>
                      <a:r>
                        <a:rPr lang="en-US" sz="900">
                          <a:effectLst/>
                        </a:rPr>
                        <a:t>Capillary Refill Time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 3 seconds, &lt; 3 seconds (&lt; 3 seconds normal)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3680528645"/>
                  </a:ext>
                </a:extLst>
              </a:tr>
              <a:tr h="153496">
                <a:tc>
                  <a:txBody>
                    <a:bodyPr/>
                    <a:lstStyle/>
                    <a:p>
                      <a:pPr marL="0" marR="0">
                        <a:lnSpc>
                          <a:spcPct val="107000"/>
                        </a:lnSpc>
                        <a:spcBef>
                          <a:spcPts val="100"/>
                        </a:spcBef>
                        <a:spcAft>
                          <a:spcPts val="100"/>
                        </a:spcAft>
                      </a:pPr>
                      <a:r>
                        <a:rPr lang="en-US" sz="900">
                          <a:effectLst/>
                        </a:rPr>
                        <a:t>Pain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Alert (no pain), depressed, intermittent mild pain, intermittent severe pain, continuous severe pain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4065831172"/>
                  </a:ext>
                </a:extLst>
              </a:tr>
              <a:tr h="153496">
                <a:tc>
                  <a:txBody>
                    <a:bodyPr/>
                    <a:lstStyle/>
                    <a:p>
                      <a:pPr marL="0" marR="0">
                        <a:lnSpc>
                          <a:spcPct val="107000"/>
                        </a:lnSpc>
                        <a:spcBef>
                          <a:spcPts val="100"/>
                        </a:spcBef>
                        <a:spcAft>
                          <a:spcPts val="100"/>
                        </a:spcAft>
                      </a:pPr>
                      <a:r>
                        <a:rPr lang="en-US" sz="900">
                          <a:effectLst/>
                        </a:rPr>
                        <a:t>Peristalsis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Gut Activity. Hypermotile, normal, hypomotile, absent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4256568161"/>
                  </a:ext>
                </a:extLst>
              </a:tr>
              <a:tr h="153496">
                <a:tc>
                  <a:txBody>
                    <a:bodyPr/>
                    <a:lstStyle/>
                    <a:p>
                      <a:pPr marL="0" marR="0">
                        <a:lnSpc>
                          <a:spcPct val="107000"/>
                        </a:lnSpc>
                        <a:spcBef>
                          <a:spcPts val="100"/>
                        </a:spcBef>
                        <a:spcAft>
                          <a:spcPts val="100"/>
                        </a:spcAft>
                      </a:pPr>
                      <a:r>
                        <a:rPr lang="en-US" sz="900">
                          <a:effectLst/>
                        </a:rPr>
                        <a:t>Abdominal Distension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None, slight, moderate, severe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1721162312"/>
                  </a:ext>
                </a:extLst>
              </a:tr>
              <a:tr h="153496">
                <a:tc>
                  <a:txBody>
                    <a:bodyPr/>
                    <a:lstStyle/>
                    <a:p>
                      <a:pPr marL="0" marR="0">
                        <a:lnSpc>
                          <a:spcPct val="107000"/>
                        </a:lnSpc>
                        <a:spcBef>
                          <a:spcPts val="100"/>
                        </a:spcBef>
                        <a:spcAft>
                          <a:spcPts val="100"/>
                        </a:spcAft>
                      </a:pPr>
                      <a:r>
                        <a:rPr lang="en-US" sz="900">
                          <a:effectLst/>
                        </a:rPr>
                        <a:t>Nasogastric Tube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Gas coming from tube. None, slight, significant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3602410058"/>
                  </a:ext>
                </a:extLst>
              </a:tr>
              <a:tr h="153496">
                <a:tc>
                  <a:txBody>
                    <a:bodyPr/>
                    <a:lstStyle/>
                    <a:p>
                      <a:pPr marL="0" marR="0">
                        <a:lnSpc>
                          <a:spcPct val="107000"/>
                        </a:lnSpc>
                        <a:spcBef>
                          <a:spcPts val="100"/>
                        </a:spcBef>
                        <a:spcAft>
                          <a:spcPts val="100"/>
                        </a:spcAft>
                      </a:pPr>
                      <a:r>
                        <a:rPr lang="en-US" sz="900">
                          <a:effectLst/>
                        </a:rPr>
                        <a:t>Nasogastric reflux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None, ≥ 1 liter, &lt; 1 liter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3975874087"/>
                  </a:ext>
                </a:extLst>
              </a:tr>
              <a:tr h="153496">
                <a:tc>
                  <a:txBody>
                    <a:bodyPr/>
                    <a:lstStyle/>
                    <a:p>
                      <a:pPr marL="0" marR="0">
                        <a:lnSpc>
                          <a:spcPct val="107000"/>
                        </a:lnSpc>
                        <a:spcBef>
                          <a:spcPts val="100"/>
                        </a:spcBef>
                        <a:spcAft>
                          <a:spcPts val="100"/>
                        </a:spcAft>
                      </a:pPr>
                      <a:r>
                        <a:rPr lang="en-US" sz="900">
                          <a:effectLst/>
                        </a:rPr>
                        <a:t>Nasogastric Reflux PH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Scale from 0 to 14 (normal = 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454737102"/>
                  </a:ext>
                </a:extLst>
              </a:tr>
              <a:tr h="153496">
                <a:tc>
                  <a:txBody>
                    <a:bodyPr/>
                    <a:lstStyle/>
                    <a:p>
                      <a:pPr marL="0" marR="0">
                        <a:lnSpc>
                          <a:spcPct val="107000"/>
                        </a:lnSpc>
                        <a:spcBef>
                          <a:spcPts val="100"/>
                        </a:spcBef>
                        <a:spcAft>
                          <a:spcPts val="100"/>
                        </a:spcAft>
                      </a:pPr>
                      <a:r>
                        <a:rPr lang="en-US" sz="900">
                          <a:effectLst/>
                        </a:rPr>
                        <a:t>Rectal Examination (feces)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Normal, increased, decreased, absent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3011062776"/>
                  </a:ext>
                </a:extLst>
              </a:tr>
              <a:tr h="153496">
                <a:tc>
                  <a:txBody>
                    <a:bodyPr/>
                    <a:lstStyle/>
                    <a:p>
                      <a:pPr marL="0" marR="0">
                        <a:lnSpc>
                          <a:spcPct val="107000"/>
                        </a:lnSpc>
                        <a:spcBef>
                          <a:spcPts val="100"/>
                        </a:spcBef>
                        <a:spcAft>
                          <a:spcPts val="100"/>
                        </a:spcAft>
                      </a:pPr>
                      <a:r>
                        <a:rPr lang="en-US" sz="900">
                          <a:effectLst/>
                        </a:rPr>
                        <a:t>Abdomen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Normal, other, firm in large intestine, distended small intestine, distended large intestine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2668864717"/>
                  </a:ext>
                </a:extLst>
              </a:tr>
              <a:tr h="153496">
                <a:tc>
                  <a:txBody>
                    <a:bodyPr/>
                    <a:lstStyle/>
                    <a:p>
                      <a:pPr marL="0" marR="0">
                        <a:lnSpc>
                          <a:spcPct val="107000"/>
                        </a:lnSpc>
                        <a:spcBef>
                          <a:spcPts val="100"/>
                        </a:spcBef>
                        <a:spcAft>
                          <a:spcPts val="100"/>
                        </a:spcAft>
                      </a:pPr>
                      <a:r>
                        <a:rPr lang="en-US" sz="900">
                          <a:effectLst/>
                        </a:rPr>
                        <a:t>Packed Cell Volume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Number of red blood cells by volume (normal is 30-50)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1615274491"/>
                  </a:ext>
                </a:extLst>
              </a:tr>
              <a:tr h="153496">
                <a:tc>
                  <a:txBody>
                    <a:bodyPr/>
                    <a:lstStyle/>
                    <a:p>
                      <a:pPr marL="0" marR="0">
                        <a:lnSpc>
                          <a:spcPct val="107000"/>
                        </a:lnSpc>
                        <a:spcBef>
                          <a:spcPts val="100"/>
                        </a:spcBef>
                        <a:spcAft>
                          <a:spcPts val="100"/>
                        </a:spcAft>
                      </a:pPr>
                      <a:r>
                        <a:rPr lang="en-US" sz="900">
                          <a:effectLst/>
                        </a:rPr>
                        <a:t>Total Protein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Numeric. (normal is 6-7.5 (gms/dL)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3874539378"/>
                  </a:ext>
                </a:extLst>
              </a:tr>
              <a:tr h="153496">
                <a:tc>
                  <a:txBody>
                    <a:bodyPr/>
                    <a:lstStyle/>
                    <a:p>
                      <a:pPr marL="0" marR="0">
                        <a:lnSpc>
                          <a:spcPct val="107000"/>
                        </a:lnSpc>
                        <a:spcBef>
                          <a:spcPts val="100"/>
                        </a:spcBef>
                        <a:spcAft>
                          <a:spcPts val="100"/>
                        </a:spcAft>
                      </a:pPr>
                      <a:r>
                        <a:rPr lang="en-US" sz="900">
                          <a:effectLst/>
                        </a:rPr>
                        <a:t>Abdomen Fluid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Clear, cloudy, serosanguinous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4128140105"/>
                  </a:ext>
                </a:extLst>
              </a:tr>
              <a:tr h="153496">
                <a:tc>
                  <a:txBody>
                    <a:bodyPr/>
                    <a:lstStyle/>
                    <a:p>
                      <a:pPr marL="0" marR="0">
                        <a:lnSpc>
                          <a:spcPct val="107000"/>
                        </a:lnSpc>
                        <a:spcBef>
                          <a:spcPts val="100"/>
                        </a:spcBef>
                        <a:spcAft>
                          <a:spcPts val="100"/>
                        </a:spcAft>
                      </a:pPr>
                      <a:r>
                        <a:rPr lang="en-US" sz="900">
                          <a:effectLst/>
                        </a:rPr>
                        <a:t>Abdomen Fluid PH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3957525609"/>
                  </a:ext>
                </a:extLst>
              </a:tr>
              <a:tr h="153496">
                <a:tc>
                  <a:txBody>
                    <a:bodyPr/>
                    <a:lstStyle/>
                    <a:p>
                      <a:pPr marL="0" marR="0">
                        <a:lnSpc>
                          <a:spcPct val="107000"/>
                        </a:lnSpc>
                        <a:spcBef>
                          <a:spcPts val="100"/>
                        </a:spcBef>
                        <a:spcAft>
                          <a:spcPts val="100"/>
                        </a:spcAft>
                      </a:pPr>
                      <a:r>
                        <a:rPr lang="en-US" sz="900">
                          <a:effectLst/>
                        </a:rPr>
                        <a:t>Outcome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Lived, died, euthanized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3551174063"/>
                  </a:ext>
                </a:extLst>
              </a:tr>
              <a:tr h="153496">
                <a:tc>
                  <a:txBody>
                    <a:bodyPr/>
                    <a:lstStyle/>
                    <a:p>
                      <a:pPr marL="0" marR="0">
                        <a:lnSpc>
                          <a:spcPct val="107000"/>
                        </a:lnSpc>
                        <a:spcBef>
                          <a:spcPts val="100"/>
                        </a:spcBef>
                        <a:spcAft>
                          <a:spcPts val="100"/>
                        </a:spcAft>
                      </a:pPr>
                      <a:r>
                        <a:rPr lang="en-US" sz="900">
                          <a:effectLst/>
                        </a:rPr>
                        <a:t>Surgical Lesion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a:effectLst/>
                        </a:rPr>
                        <a:t>Yes, no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2664951254"/>
                  </a:ext>
                </a:extLst>
              </a:tr>
              <a:tr h="1055447">
                <a:tc>
                  <a:txBody>
                    <a:bodyPr/>
                    <a:lstStyle/>
                    <a:p>
                      <a:pPr marL="0" marR="0">
                        <a:lnSpc>
                          <a:spcPct val="107000"/>
                        </a:lnSpc>
                        <a:spcBef>
                          <a:spcPts val="100"/>
                        </a:spcBef>
                        <a:spcAft>
                          <a:spcPts val="100"/>
                        </a:spcAft>
                      </a:pPr>
                      <a:r>
                        <a:rPr lang="en-US" sz="900" dirty="0">
                          <a:effectLst/>
                        </a:rPr>
                        <a:t>Type of Lesion</a:t>
                      </a:r>
                      <a:br>
                        <a:rPr lang="en-US" sz="900" dirty="0">
                          <a:effectLst/>
                        </a:rPr>
                      </a:br>
                      <a:r>
                        <a:rPr lang="en-US" sz="900" dirty="0">
                          <a:effectLst/>
                        </a:rPr>
                        <a:t>* this is repeated 3 times</a:t>
                      </a:r>
                      <a:br>
                        <a:rPr lang="en-US" sz="900" dirty="0">
                          <a:effectLst/>
                        </a:rPr>
                      </a:br>
                      <a:r>
                        <a:rPr lang="en-US" sz="900" dirty="0">
                          <a:effectLst/>
                        </a:rPr>
                        <a:t>Lesion1</a:t>
                      </a:r>
                    </a:p>
                    <a:p>
                      <a:pPr marL="0" marR="0">
                        <a:lnSpc>
                          <a:spcPct val="107000"/>
                        </a:lnSpc>
                        <a:spcBef>
                          <a:spcPts val="100"/>
                        </a:spcBef>
                        <a:spcAft>
                          <a:spcPts val="100"/>
                        </a:spcAft>
                      </a:pPr>
                      <a:r>
                        <a:rPr lang="en-US" sz="900" dirty="0">
                          <a:effectLst/>
                        </a:rPr>
                        <a:t>Lesion2</a:t>
                      </a:r>
                    </a:p>
                    <a:p>
                      <a:pPr marL="0" marR="0">
                        <a:lnSpc>
                          <a:spcPct val="107000"/>
                        </a:lnSpc>
                        <a:spcBef>
                          <a:spcPts val="100"/>
                        </a:spcBef>
                        <a:spcAft>
                          <a:spcPts val="100"/>
                        </a:spcAft>
                      </a:pPr>
                      <a:r>
                        <a:rPr lang="en-US" sz="900" dirty="0">
                          <a:effectLst/>
                        </a:rPr>
                        <a:t>Lesion3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dirty="0">
                          <a:effectLst/>
                        </a:rPr>
                        <a:t>1</a:t>
                      </a:r>
                      <a:r>
                        <a:rPr lang="en-US" sz="900" baseline="30000" dirty="0">
                          <a:effectLst/>
                        </a:rPr>
                        <a:t>st</a:t>
                      </a:r>
                      <a:r>
                        <a:rPr lang="en-US" sz="900" dirty="0">
                          <a:effectLst/>
                        </a:rPr>
                        <a:t> Number (site): 1-gastric, 2-small intestine, 3-large colon, 4-large colon and cecum, 5-cecum, 6-traverse colon, 7-retum/descending colon, 8-uterus, 9-bladder, 11-all intestinal sites, 00-none</a:t>
                      </a:r>
                    </a:p>
                    <a:p>
                      <a:pPr marL="0" marR="0">
                        <a:lnSpc>
                          <a:spcPct val="107000"/>
                        </a:lnSpc>
                        <a:spcBef>
                          <a:spcPts val="100"/>
                        </a:spcBef>
                        <a:spcAft>
                          <a:spcPts val="100"/>
                        </a:spcAft>
                      </a:pPr>
                      <a:r>
                        <a:rPr lang="en-US" sz="900" dirty="0">
                          <a:effectLst/>
                        </a:rPr>
                        <a:t>2</a:t>
                      </a:r>
                      <a:r>
                        <a:rPr lang="en-US" sz="900" baseline="30000" dirty="0">
                          <a:effectLst/>
                        </a:rPr>
                        <a:t>nd</a:t>
                      </a:r>
                      <a:r>
                        <a:rPr lang="en-US" sz="900" dirty="0">
                          <a:effectLst/>
                        </a:rPr>
                        <a:t> Number (type): 1-simple, 2-strangulation, 3-inflammation, 4-other</a:t>
                      </a:r>
                    </a:p>
                    <a:p>
                      <a:pPr marL="0" marR="0">
                        <a:lnSpc>
                          <a:spcPct val="107000"/>
                        </a:lnSpc>
                        <a:spcBef>
                          <a:spcPts val="100"/>
                        </a:spcBef>
                        <a:spcAft>
                          <a:spcPts val="100"/>
                        </a:spcAft>
                      </a:pPr>
                      <a:r>
                        <a:rPr lang="en-US" sz="900" dirty="0">
                          <a:effectLst/>
                        </a:rPr>
                        <a:t>3</a:t>
                      </a:r>
                      <a:r>
                        <a:rPr lang="en-US" sz="900" baseline="30000" dirty="0">
                          <a:effectLst/>
                        </a:rPr>
                        <a:t>rd</a:t>
                      </a:r>
                      <a:r>
                        <a:rPr lang="en-US" sz="900" dirty="0">
                          <a:effectLst/>
                        </a:rPr>
                        <a:t> Number (subtype): 1-mechanical, 2-paralytic, 0-N/A</a:t>
                      </a:r>
                    </a:p>
                    <a:p>
                      <a:pPr marL="0" marR="0">
                        <a:lnSpc>
                          <a:spcPct val="107000"/>
                        </a:lnSpc>
                        <a:spcBef>
                          <a:spcPts val="100"/>
                        </a:spcBef>
                        <a:spcAft>
                          <a:spcPts val="100"/>
                        </a:spcAft>
                      </a:pPr>
                      <a:r>
                        <a:rPr lang="en-US" sz="900" dirty="0">
                          <a:effectLst/>
                        </a:rPr>
                        <a:t>4</a:t>
                      </a:r>
                      <a:r>
                        <a:rPr lang="en-US" sz="900" baseline="30000" dirty="0">
                          <a:effectLst/>
                        </a:rPr>
                        <a:t>th</a:t>
                      </a:r>
                      <a:r>
                        <a:rPr lang="en-US" sz="900" dirty="0">
                          <a:effectLst/>
                        </a:rPr>
                        <a:t> Number (code): 1- obturation, 2-intrinsic, 3-extrinsic, 4-adynamic, 5-volvulus/torsion, 6-intussuption, 7-thromboembolic, 8-hernia, 9-lipoma/</a:t>
                      </a:r>
                      <a:r>
                        <a:rPr lang="en-US" sz="900" dirty="0" err="1">
                          <a:effectLst/>
                        </a:rPr>
                        <a:t>slenic</a:t>
                      </a:r>
                      <a:r>
                        <a:rPr lang="en-US" sz="900" dirty="0">
                          <a:effectLst/>
                        </a:rPr>
                        <a:t> incarceration, 10-displacement, 0-N/A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3263265614"/>
                  </a:ext>
                </a:extLst>
              </a:tr>
              <a:tr h="153496">
                <a:tc>
                  <a:txBody>
                    <a:bodyPr/>
                    <a:lstStyle/>
                    <a:p>
                      <a:pPr marL="0" marR="0">
                        <a:lnSpc>
                          <a:spcPct val="107000"/>
                        </a:lnSpc>
                        <a:spcBef>
                          <a:spcPts val="100"/>
                        </a:spcBef>
                        <a:spcAft>
                          <a:spcPts val="100"/>
                        </a:spcAft>
                      </a:pPr>
                      <a:r>
                        <a:rPr lang="en-US" sz="900">
                          <a:effectLst/>
                        </a:rPr>
                        <a:t>Cp_data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tc>
                  <a:txBody>
                    <a:bodyPr/>
                    <a:lstStyle/>
                    <a:p>
                      <a:pPr marL="0" marR="0">
                        <a:lnSpc>
                          <a:spcPct val="107000"/>
                        </a:lnSpc>
                        <a:spcBef>
                          <a:spcPts val="100"/>
                        </a:spcBef>
                        <a:spcAft>
                          <a:spcPts val="100"/>
                        </a:spcAft>
                      </a:pPr>
                      <a:r>
                        <a:rPr lang="en-US" sz="900" dirty="0">
                          <a:effectLst/>
                        </a:rPr>
                        <a:t>Pathology data present? Yes or no</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155" marR="54155" marT="0" marB="0"/>
                </a:tc>
                <a:extLst>
                  <a:ext uri="{0D108BD9-81ED-4DB2-BD59-A6C34878D82A}">
                    <a16:rowId xmlns:a16="http://schemas.microsoft.com/office/drawing/2014/main" val="468493424"/>
                  </a:ext>
                </a:extLst>
              </a:tr>
            </a:tbl>
          </a:graphicData>
        </a:graphic>
      </p:graphicFrame>
      <p:sp>
        <p:nvSpPr>
          <p:cNvPr id="3" name="Slide Number Placeholder 2">
            <a:extLst>
              <a:ext uri="{FF2B5EF4-FFF2-40B4-BE49-F238E27FC236}">
                <a16:creationId xmlns:a16="http://schemas.microsoft.com/office/drawing/2014/main" id="{95C1E7F6-D0E1-46BB-8059-BC532E159CED}"/>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28138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C33F-F860-419D-87EA-9A0C1AA11D61}"/>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66C61333-2088-4759-B2EF-DC5FA7861B87}"/>
              </a:ext>
            </a:extLst>
          </p:cNvPr>
          <p:cNvSpPr>
            <a:spLocks noGrp="1"/>
          </p:cNvSpPr>
          <p:nvPr>
            <p:ph idx="1"/>
          </p:nvPr>
        </p:nvSpPr>
        <p:spPr/>
        <p:txBody>
          <a:bodyPr/>
          <a:lstStyle/>
          <a:p>
            <a:r>
              <a:rPr lang="en-US" dirty="0"/>
              <a:t>The data consists of 299 horses with 28 observations per horse.</a:t>
            </a:r>
          </a:p>
          <a:p>
            <a:pPr lvl="1"/>
            <a:r>
              <a:rPr lang="en-US" dirty="0"/>
              <a:t>However, one column has 3 or 4 data items grouped together</a:t>
            </a:r>
          </a:p>
          <a:p>
            <a:r>
              <a:rPr lang="en-US" dirty="0"/>
              <a:t>There is significant missing data (30%)</a:t>
            </a:r>
          </a:p>
          <a:p>
            <a:pPr lvl="1"/>
            <a:r>
              <a:rPr lang="en-US" dirty="0"/>
              <a:t>However, most of the relevant data is </a:t>
            </a:r>
            <a:br>
              <a:rPr lang="en-US" dirty="0"/>
            </a:br>
            <a:r>
              <a:rPr lang="en-US" dirty="0"/>
              <a:t>there for each horse</a:t>
            </a:r>
          </a:p>
          <a:p>
            <a:r>
              <a:rPr lang="en-US" dirty="0"/>
              <a:t>Total N/As in data was 1602</a:t>
            </a:r>
          </a:p>
          <a:p>
            <a:pPr lvl="1"/>
            <a:r>
              <a:rPr lang="en-US" dirty="0"/>
              <a:t>Reduced to 0 with mean </a:t>
            </a:r>
            <a:br>
              <a:rPr lang="en-US" dirty="0"/>
            </a:br>
            <a:r>
              <a:rPr lang="en-US" dirty="0"/>
              <a:t>and mode replacement</a:t>
            </a:r>
          </a:p>
          <a:p>
            <a:r>
              <a:rPr lang="en-US" dirty="0"/>
              <a:t>Some data is just blank</a:t>
            </a:r>
          </a:p>
          <a:p>
            <a:pPr lvl="1"/>
            <a:r>
              <a:rPr lang="en-US" dirty="0"/>
              <a:t>Lesion2 and lesion3</a:t>
            </a:r>
          </a:p>
          <a:p>
            <a:endParaRPr lang="en-US" dirty="0"/>
          </a:p>
          <a:p>
            <a:endParaRPr lang="en-US" dirty="0"/>
          </a:p>
        </p:txBody>
      </p:sp>
      <p:pic>
        <p:nvPicPr>
          <p:cNvPr id="7" name="Picture 6">
            <a:extLst>
              <a:ext uri="{FF2B5EF4-FFF2-40B4-BE49-F238E27FC236}">
                <a16:creationId xmlns:a16="http://schemas.microsoft.com/office/drawing/2014/main" id="{CC955CEA-7E10-4EB1-A281-7C7BAEF34B73}"/>
              </a:ext>
            </a:extLst>
          </p:cNvPr>
          <p:cNvPicPr>
            <a:picLocks noChangeAspect="1"/>
          </p:cNvPicPr>
          <p:nvPr/>
        </p:nvPicPr>
        <p:blipFill>
          <a:blip r:embed="rId2"/>
          <a:stretch>
            <a:fillRect/>
          </a:stretch>
        </p:blipFill>
        <p:spPr>
          <a:xfrm>
            <a:off x="5720363" y="2960336"/>
            <a:ext cx="5719108" cy="3495010"/>
          </a:xfrm>
          <a:prstGeom prst="rect">
            <a:avLst/>
          </a:prstGeom>
        </p:spPr>
      </p:pic>
      <p:sp>
        <p:nvSpPr>
          <p:cNvPr id="4" name="Slide Number Placeholder 3">
            <a:extLst>
              <a:ext uri="{FF2B5EF4-FFF2-40B4-BE49-F238E27FC236}">
                <a16:creationId xmlns:a16="http://schemas.microsoft.com/office/drawing/2014/main" id="{FBBAC138-A421-4425-B4A6-4ED135F13249}"/>
              </a:ext>
            </a:extLst>
          </p:cNvPr>
          <p:cNvSpPr>
            <a:spLocks noGrp="1"/>
          </p:cNvSpPr>
          <p:nvPr>
            <p:ph type="sldNum" sz="quarter" idx="12"/>
          </p:nvPr>
        </p:nvSpPr>
        <p:spPr/>
        <p:txBody>
          <a:bodyPr/>
          <a:lstStyle/>
          <a:p>
            <a:fld id="{4FAB73BC-B049-4115-A692-8D63A059BFB8}" type="slidenum">
              <a:rPr lang="en-US" smtClean="0"/>
              <a:t>7</a:t>
            </a:fld>
            <a:endParaRPr lang="en-US" dirty="0"/>
          </a:p>
        </p:txBody>
      </p:sp>
      <p:pic>
        <p:nvPicPr>
          <p:cNvPr id="6" name="Picture 5">
            <a:extLst>
              <a:ext uri="{FF2B5EF4-FFF2-40B4-BE49-F238E27FC236}">
                <a16:creationId xmlns:a16="http://schemas.microsoft.com/office/drawing/2014/main" id="{F8959EC1-D7D8-491D-A6C2-F9BC0401FD71}"/>
              </a:ext>
            </a:extLst>
          </p:cNvPr>
          <p:cNvPicPr/>
          <p:nvPr/>
        </p:nvPicPr>
        <p:blipFill>
          <a:blip r:embed="rId3"/>
          <a:stretch>
            <a:fillRect/>
          </a:stretch>
        </p:blipFill>
        <p:spPr>
          <a:xfrm>
            <a:off x="5751740" y="2992691"/>
            <a:ext cx="5943600" cy="3462655"/>
          </a:xfrm>
          <a:prstGeom prst="rect">
            <a:avLst/>
          </a:prstGeom>
        </p:spPr>
      </p:pic>
    </p:spTree>
    <p:extLst>
      <p:ext uri="{BB962C8B-B14F-4D97-AF65-F5344CB8AC3E}">
        <p14:creationId xmlns:p14="http://schemas.microsoft.com/office/powerpoint/2010/main" val="35328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0C33-E76B-45A9-BEC3-F08B3D40F932}"/>
              </a:ext>
            </a:extLst>
          </p:cNvPr>
          <p:cNvSpPr>
            <a:spLocks noGrp="1"/>
          </p:cNvSpPr>
          <p:nvPr>
            <p:ph type="title"/>
          </p:nvPr>
        </p:nvSpPr>
        <p:spPr/>
        <p:txBody>
          <a:bodyPr/>
          <a:lstStyle/>
          <a:p>
            <a:r>
              <a:rPr lang="en-US" dirty="0" err="1"/>
              <a:t>Snipet</a:t>
            </a:r>
            <a:r>
              <a:rPr lang="en-US" dirty="0"/>
              <a:t> of Data</a:t>
            </a:r>
          </a:p>
        </p:txBody>
      </p:sp>
      <p:pic>
        <p:nvPicPr>
          <p:cNvPr id="4" name="Picture 3">
            <a:extLst>
              <a:ext uri="{FF2B5EF4-FFF2-40B4-BE49-F238E27FC236}">
                <a16:creationId xmlns:a16="http://schemas.microsoft.com/office/drawing/2014/main" id="{1B7D7994-4126-40F3-BBE8-B622E3F062D4}"/>
              </a:ext>
            </a:extLst>
          </p:cNvPr>
          <p:cNvPicPr>
            <a:picLocks noChangeAspect="1"/>
          </p:cNvPicPr>
          <p:nvPr/>
        </p:nvPicPr>
        <p:blipFill>
          <a:blip r:embed="rId2"/>
          <a:stretch>
            <a:fillRect/>
          </a:stretch>
        </p:blipFill>
        <p:spPr>
          <a:xfrm>
            <a:off x="229438" y="1663466"/>
            <a:ext cx="11534819" cy="3531067"/>
          </a:xfrm>
          <a:prstGeom prst="rect">
            <a:avLst/>
          </a:prstGeom>
        </p:spPr>
      </p:pic>
      <p:sp>
        <p:nvSpPr>
          <p:cNvPr id="3" name="Slide Number Placeholder 2">
            <a:extLst>
              <a:ext uri="{FF2B5EF4-FFF2-40B4-BE49-F238E27FC236}">
                <a16:creationId xmlns:a16="http://schemas.microsoft.com/office/drawing/2014/main" id="{29F08C2C-68FC-4009-972D-34B7ABFE36BE}"/>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51043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1B29-6D9B-4811-AF0F-FBA3C4C38FF9}"/>
              </a:ext>
            </a:extLst>
          </p:cNvPr>
          <p:cNvSpPr>
            <a:spLocks noGrp="1"/>
          </p:cNvSpPr>
          <p:nvPr>
            <p:ph type="title"/>
          </p:nvPr>
        </p:nvSpPr>
        <p:spPr/>
        <p:txBody>
          <a:bodyPr/>
          <a:lstStyle/>
          <a:p>
            <a:r>
              <a:rPr lang="en-US" dirty="0"/>
              <a:t>Lesion</a:t>
            </a:r>
          </a:p>
        </p:txBody>
      </p:sp>
      <p:sp>
        <p:nvSpPr>
          <p:cNvPr id="3" name="Content Placeholder 2">
            <a:extLst>
              <a:ext uri="{FF2B5EF4-FFF2-40B4-BE49-F238E27FC236}">
                <a16:creationId xmlns:a16="http://schemas.microsoft.com/office/drawing/2014/main" id="{E3554F87-98F7-4BE1-809C-CE73EB52BE9F}"/>
              </a:ext>
            </a:extLst>
          </p:cNvPr>
          <p:cNvSpPr>
            <a:spLocks noGrp="1"/>
          </p:cNvSpPr>
          <p:nvPr>
            <p:ph idx="1"/>
          </p:nvPr>
        </p:nvSpPr>
        <p:spPr>
          <a:xfrm>
            <a:off x="1069848" y="1989438"/>
            <a:ext cx="10058400" cy="4182762"/>
          </a:xfrm>
        </p:spPr>
        <p:txBody>
          <a:bodyPr/>
          <a:lstStyle/>
          <a:p>
            <a:r>
              <a:rPr lang="en-US" dirty="0"/>
              <a:t>The lesion column (lesion 1) was expanded to provide more detail</a:t>
            </a:r>
          </a:p>
          <a:p>
            <a:pPr lvl="1"/>
            <a:r>
              <a:rPr lang="en-US" dirty="0"/>
              <a:t>Convert Numbers to actual values</a:t>
            </a:r>
          </a:p>
          <a:p>
            <a:endParaRPr lang="en-US" dirty="0"/>
          </a:p>
        </p:txBody>
      </p:sp>
      <p:sp>
        <p:nvSpPr>
          <p:cNvPr id="4" name="Slide Number Placeholder 3">
            <a:extLst>
              <a:ext uri="{FF2B5EF4-FFF2-40B4-BE49-F238E27FC236}">
                <a16:creationId xmlns:a16="http://schemas.microsoft.com/office/drawing/2014/main" id="{0F22F3AF-4F7D-4344-88A5-2A0573D3FC8B}"/>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5" name="Picture 4">
            <a:extLst>
              <a:ext uri="{FF2B5EF4-FFF2-40B4-BE49-F238E27FC236}">
                <a16:creationId xmlns:a16="http://schemas.microsoft.com/office/drawing/2014/main" id="{9DF59D08-A93E-4AFE-BC30-65677EAAD1E8}"/>
              </a:ext>
            </a:extLst>
          </p:cNvPr>
          <p:cNvPicPr>
            <a:picLocks noChangeAspect="1"/>
          </p:cNvPicPr>
          <p:nvPr/>
        </p:nvPicPr>
        <p:blipFill>
          <a:blip r:embed="rId2"/>
          <a:stretch>
            <a:fillRect/>
          </a:stretch>
        </p:blipFill>
        <p:spPr>
          <a:xfrm>
            <a:off x="418808" y="2758682"/>
            <a:ext cx="11354384" cy="1066855"/>
          </a:xfrm>
          <a:prstGeom prst="rect">
            <a:avLst/>
          </a:prstGeom>
        </p:spPr>
      </p:pic>
      <p:pic>
        <p:nvPicPr>
          <p:cNvPr id="6" name="Picture 5">
            <a:extLst>
              <a:ext uri="{FF2B5EF4-FFF2-40B4-BE49-F238E27FC236}">
                <a16:creationId xmlns:a16="http://schemas.microsoft.com/office/drawing/2014/main" id="{088D6E67-F6BD-4370-A31F-656809995077}"/>
              </a:ext>
            </a:extLst>
          </p:cNvPr>
          <p:cNvPicPr>
            <a:picLocks noChangeAspect="1"/>
          </p:cNvPicPr>
          <p:nvPr/>
        </p:nvPicPr>
        <p:blipFill>
          <a:blip r:embed="rId3"/>
          <a:stretch>
            <a:fillRect/>
          </a:stretch>
        </p:blipFill>
        <p:spPr>
          <a:xfrm>
            <a:off x="240792" y="4099318"/>
            <a:ext cx="4870943" cy="2569030"/>
          </a:xfrm>
          <a:prstGeom prst="rect">
            <a:avLst/>
          </a:prstGeom>
        </p:spPr>
      </p:pic>
      <p:pic>
        <p:nvPicPr>
          <p:cNvPr id="7" name="Picture 6">
            <a:extLst>
              <a:ext uri="{FF2B5EF4-FFF2-40B4-BE49-F238E27FC236}">
                <a16:creationId xmlns:a16="http://schemas.microsoft.com/office/drawing/2014/main" id="{05CE14FF-83FB-448C-BCDA-62712B211891}"/>
              </a:ext>
            </a:extLst>
          </p:cNvPr>
          <p:cNvPicPr>
            <a:picLocks noChangeAspect="1"/>
          </p:cNvPicPr>
          <p:nvPr/>
        </p:nvPicPr>
        <p:blipFill>
          <a:blip r:embed="rId4"/>
          <a:stretch>
            <a:fillRect/>
          </a:stretch>
        </p:blipFill>
        <p:spPr>
          <a:xfrm>
            <a:off x="4923662" y="3666135"/>
            <a:ext cx="3117382" cy="3041472"/>
          </a:xfrm>
          <a:prstGeom prst="rect">
            <a:avLst/>
          </a:prstGeom>
        </p:spPr>
      </p:pic>
      <p:pic>
        <p:nvPicPr>
          <p:cNvPr id="8" name="Picture 7">
            <a:extLst>
              <a:ext uri="{FF2B5EF4-FFF2-40B4-BE49-F238E27FC236}">
                <a16:creationId xmlns:a16="http://schemas.microsoft.com/office/drawing/2014/main" id="{2096D6B4-3895-4B5C-AB96-0F45F44651B4}"/>
              </a:ext>
            </a:extLst>
          </p:cNvPr>
          <p:cNvPicPr>
            <a:picLocks noChangeAspect="1"/>
          </p:cNvPicPr>
          <p:nvPr/>
        </p:nvPicPr>
        <p:blipFill>
          <a:blip r:embed="rId5"/>
          <a:stretch>
            <a:fillRect/>
          </a:stretch>
        </p:blipFill>
        <p:spPr>
          <a:xfrm>
            <a:off x="8576233" y="3650193"/>
            <a:ext cx="2436743" cy="3100321"/>
          </a:xfrm>
          <a:prstGeom prst="rect">
            <a:avLst/>
          </a:prstGeom>
        </p:spPr>
      </p:pic>
    </p:spTree>
    <p:extLst>
      <p:ext uri="{BB962C8B-B14F-4D97-AF65-F5344CB8AC3E}">
        <p14:creationId xmlns:p14="http://schemas.microsoft.com/office/powerpoint/2010/main" val="67561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822</TotalTime>
  <Words>2386</Words>
  <Application>Microsoft Macintosh PowerPoint</Application>
  <PresentationFormat>Widescreen</PresentationFormat>
  <Paragraphs>258</Paragraphs>
  <Slides>24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Georgia</vt:lpstr>
      <vt:lpstr>Symbol</vt:lpstr>
      <vt:lpstr>Trebuchet MS</vt:lpstr>
      <vt:lpstr>Wingdings</vt:lpstr>
      <vt:lpstr>Wood Type</vt:lpstr>
      <vt:lpstr>Horse Colic</vt:lpstr>
      <vt:lpstr>Agenda</vt:lpstr>
      <vt:lpstr>Brief Introduction</vt:lpstr>
      <vt:lpstr>Motivation</vt:lpstr>
      <vt:lpstr>Problem Statement</vt:lpstr>
      <vt:lpstr>Data Table</vt:lpstr>
      <vt:lpstr>The Data</vt:lpstr>
      <vt:lpstr>Snipet of Data</vt:lpstr>
      <vt:lpstr>Lesion</vt:lpstr>
      <vt:lpstr>Visualizations</vt:lpstr>
      <vt:lpstr>Additional Visualizations</vt:lpstr>
      <vt:lpstr>Modeling Decision Tree</vt:lpstr>
      <vt:lpstr>Modeling Decision Tree Pruned</vt:lpstr>
      <vt:lpstr>Modeling Decision Tree and Random Forest</vt:lpstr>
      <vt:lpstr>Modeling Association Rule Mining</vt:lpstr>
      <vt:lpstr>Modeling Naïve Bayes</vt:lpstr>
      <vt:lpstr>Modeling Support Vector Machines</vt:lpstr>
      <vt:lpstr>Modeling Regression</vt:lpstr>
      <vt:lpstr>Modeling Regression</vt:lpstr>
      <vt:lpstr>Modeling Logit and Probit</vt:lpstr>
      <vt:lpstr>Modeling Neural Network</vt:lpstr>
      <vt:lpstr>Summary of Results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Horse Colic</dc:title>
  <dc:creator>Joyce</dc:creator>
  <cp:lastModifiedBy>Joyce Woznica</cp:lastModifiedBy>
  <cp:revision>168</cp:revision>
  <dcterms:created xsi:type="dcterms:W3CDTF">2019-11-07T23:18:36Z</dcterms:created>
  <dcterms:modified xsi:type="dcterms:W3CDTF">2019-12-09T00:21:34Z</dcterms:modified>
</cp:coreProperties>
</file>