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2" y="3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81BA-1F4E-401D-96E3-290E6E405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Women’s NCAA Basketball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0B2AD-854A-490D-A03D-7EE9E60CB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Alonso and Jimmy Chen</a:t>
            </a:r>
          </a:p>
          <a:p>
            <a:r>
              <a:rPr lang="en-US" dirty="0"/>
              <a:t>IST707</a:t>
            </a:r>
          </a:p>
        </p:txBody>
      </p:sp>
    </p:spTree>
    <p:extLst>
      <p:ext uri="{BB962C8B-B14F-4D97-AF65-F5344CB8AC3E}">
        <p14:creationId xmlns:p14="http://schemas.microsoft.com/office/powerpoint/2010/main" val="305391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13E8-96FE-4A05-A975-5C11DADA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after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F657-BF4B-4EB0-B1E0-9DD75D5B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86253" cy="4125804"/>
          </a:xfrm>
        </p:spPr>
        <p:txBody>
          <a:bodyPr>
            <a:normAutofit/>
          </a:bodyPr>
          <a:lstStyle/>
          <a:p>
            <a:r>
              <a:rPr lang="en-US" dirty="0"/>
              <a:t>The three models were successful predicting the winning score within a margin of error of 8 points! </a:t>
            </a:r>
          </a:p>
          <a:p>
            <a:pPr lvl="1"/>
            <a:r>
              <a:rPr lang="en-US" dirty="0"/>
              <a:t>But the Random Forest was the best as it predicted the score within 7.56 points.</a:t>
            </a:r>
          </a:p>
          <a:p>
            <a:r>
              <a:rPr lang="en-US" dirty="0"/>
              <a:t>Using league points scored and allowed, offensive and defensive ratings, and point spread, we could’ve tried to calculate expected points scored for both teams.</a:t>
            </a:r>
          </a:p>
          <a:p>
            <a:r>
              <a:rPr lang="en-US" dirty="0"/>
              <a:t>Seeing that we can predict scores within 8 points, it would be interesting to add expected points scored/allowed and predict whether the home team or the away team won. </a:t>
            </a:r>
          </a:p>
          <a:p>
            <a:pPr lvl="1"/>
            <a:r>
              <a:rPr lang="en-US" dirty="0"/>
              <a:t>Maybe in the future we could revisit this! </a:t>
            </a:r>
          </a:p>
        </p:txBody>
      </p:sp>
    </p:spTree>
    <p:extLst>
      <p:ext uri="{BB962C8B-B14F-4D97-AF65-F5344CB8AC3E}">
        <p14:creationId xmlns:p14="http://schemas.microsoft.com/office/powerpoint/2010/main" val="252915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7BAED-DE3E-4FF7-AF30-73FA9261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CF0D4-CD2C-4BBA-A65B-445B6EB2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10038478" cy="3599316"/>
          </a:xfrm>
        </p:spPr>
        <p:txBody>
          <a:bodyPr>
            <a:normAutofit/>
          </a:bodyPr>
          <a:lstStyle/>
          <a:p>
            <a:r>
              <a:rPr lang="en-US" dirty="0"/>
              <a:t>NCAA yearly March Madness competition</a:t>
            </a:r>
          </a:p>
          <a:p>
            <a:r>
              <a:rPr lang="en-US" dirty="0"/>
              <a:t>64 best teams play one play-off game each round to determine who will be the champion</a:t>
            </a:r>
          </a:p>
          <a:p>
            <a:r>
              <a:rPr lang="en-US" dirty="0"/>
              <a:t>Competition for both men and women – but we’ll focus just on the women’s teams. </a:t>
            </a:r>
          </a:p>
          <a:p>
            <a:r>
              <a:rPr lang="en-US" dirty="0"/>
              <a:t>We’ll try to predict the score of the winning team for each competition of the 2017 season.</a:t>
            </a:r>
          </a:p>
        </p:txBody>
      </p:sp>
      <p:pic>
        <p:nvPicPr>
          <p:cNvPr id="1029" name="Picture 5" descr="https://lh3.googleusercontent.com/rmbUARDdeOcZalTFQrgUt7Cj3ogULonAxHRipMbFw5yoAEty4QlTRisl3r7aTSA1A_X2jSHBKT4NQDVQ4CRtpgGX3WYkep1AwGH03ZDFUVlameShBQgXopHaBiHADXPCb6Nnc7BaDYU">
            <a:extLst>
              <a:ext uri="{FF2B5EF4-FFF2-40B4-BE49-F238E27FC236}">
                <a16:creationId xmlns:a16="http://schemas.microsoft.com/office/drawing/2014/main" id="{C762F006-1208-4114-9CA5-3F8C4EFF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90933" y="-2876550"/>
            <a:ext cx="63627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0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760B-3D5D-4A10-95A6-EA7695D1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Where we got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EA13-4B1D-4D93-A044-3E1354187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320" y="1959631"/>
            <a:ext cx="9378079" cy="4326467"/>
          </a:xfrm>
        </p:spPr>
        <p:txBody>
          <a:bodyPr>
            <a:noAutofit/>
          </a:bodyPr>
          <a:lstStyle/>
          <a:p>
            <a:r>
              <a:rPr lang="en-US" sz="1600" dirty="0"/>
              <a:t>Kaggle 2017 March Madness competition</a:t>
            </a:r>
          </a:p>
          <a:p>
            <a:r>
              <a:rPr lang="en-US" sz="1600" dirty="0"/>
              <a:t>Data included information on the following:</a:t>
            </a:r>
          </a:p>
          <a:p>
            <a:pPr lvl="1"/>
            <a:r>
              <a:rPr lang="en-US" sz="1600" dirty="0"/>
              <a:t>Cities</a:t>
            </a:r>
          </a:p>
          <a:p>
            <a:pPr lvl="1"/>
            <a:r>
              <a:rPr lang="en-US" sz="1600" dirty="0"/>
              <a:t>Teams</a:t>
            </a:r>
          </a:p>
          <a:p>
            <a:pPr lvl="1"/>
            <a:r>
              <a:rPr lang="en-US" sz="1600" dirty="0"/>
              <a:t>Games – both Regular and Competition</a:t>
            </a:r>
          </a:p>
          <a:p>
            <a:r>
              <a:rPr lang="en-US" sz="1600" dirty="0"/>
              <a:t>What we added:</a:t>
            </a:r>
          </a:p>
          <a:p>
            <a:pPr lvl="1"/>
            <a:r>
              <a:rPr lang="en-US" sz="1600" dirty="0"/>
              <a:t>League points scored/allowed per season</a:t>
            </a:r>
          </a:p>
          <a:p>
            <a:pPr lvl="1"/>
            <a:r>
              <a:rPr lang="en-US" sz="1600" dirty="0"/>
              <a:t>Offensive and defensive ratings</a:t>
            </a:r>
          </a:p>
          <a:p>
            <a:pPr lvl="1"/>
            <a:r>
              <a:rPr lang="en-US" sz="1600" dirty="0"/>
              <a:t>Point spread</a:t>
            </a:r>
          </a:p>
          <a:p>
            <a:r>
              <a:rPr lang="en-US" sz="1600" dirty="0"/>
              <a:t>Models we used:</a:t>
            </a:r>
          </a:p>
          <a:p>
            <a:pPr lvl="1"/>
            <a:r>
              <a:rPr lang="en-US" sz="1600" dirty="0"/>
              <a:t>Linear Regression</a:t>
            </a:r>
          </a:p>
          <a:p>
            <a:pPr lvl="1"/>
            <a:r>
              <a:rPr lang="en-US" sz="1600" dirty="0"/>
              <a:t>Random Forest – it also does regressions! </a:t>
            </a:r>
          </a:p>
          <a:p>
            <a:pPr lvl="1"/>
            <a:r>
              <a:rPr lang="en-US" sz="1600" dirty="0"/>
              <a:t>Support Vector Machine</a:t>
            </a:r>
          </a:p>
          <a:p>
            <a:r>
              <a:rPr lang="en-US" sz="1600" dirty="0"/>
              <a:t>Data was split as follows:</a:t>
            </a:r>
          </a:p>
          <a:p>
            <a:pPr lvl="1"/>
            <a:r>
              <a:rPr lang="en-US" sz="1600" dirty="0"/>
              <a:t>2008 – 2016 training set</a:t>
            </a:r>
          </a:p>
          <a:p>
            <a:pPr lvl="1"/>
            <a:r>
              <a:rPr lang="en-US" sz="1600" dirty="0"/>
              <a:t>2017: testing set</a:t>
            </a:r>
          </a:p>
        </p:txBody>
      </p:sp>
      <p:pic>
        <p:nvPicPr>
          <p:cNvPr id="4" name="Picture 6" descr="https://lh5.googleusercontent.com/J50E9lSaiVDFQOHWy17IL5Xtn1yRm0XlKy1GOboN5MDkOz6yqKy_SESFHPLTIClztk5n7nmGXcAD9ClSFuIvCm4AoTS_fviJvO-GBbLB1gGqtWWzGq2LWAlZM0sMYoyuPkQhLyFdfvo">
            <a:extLst>
              <a:ext uri="{FF2B5EF4-FFF2-40B4-BE49-F238E27FC236}">
                <a16:creationId xmlns:a16="http://schemas.microsoft.com/office/drawing/2014/main" id="{F4783330-8C88-4620-BEB2-211A39B1A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41" y="3761571"/>
            <a:ext cx="3944575" cy="252452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3.googleusercontent.com/rmbUARDdeOcZalTFQrgUt7Cj3ogULonAxHRipMbFw5yoAEty4QlTRisl3r7aTSA1A_X2jSHBKT4NQDVQ4CRtpgGX3WYkep1AwGH03ZDFUVlameShBQgXopHaBiHADXPCb6Nnc7BaDYU">
            <a:extLst>
              <a:ext uri="{FF2B5EF4-FFF2-40B4-BE49-F238E27FC236}">
                <a16:creationId xmlns:a16="http://schemas.microsoft.com/office/drawing/2014/main" id="{3470DBAD-2A80-4275-B495-61FEAF93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25" y="2512993"/>
            <a:ext cx="2671009" cy="103161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0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3607-785E-419C-8B4A-8BC49CF3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data frame </a:t>
            </a:r>
          </a:p>
        </p:txBody>
      </p:sp>
      <p:pic>
        <p:nvPicPr>
          <p:cNvPr id="3074" name="Picture 2" descr="https://lh6.googleusercontent.com/s1Ul_T9Q4CB15xgvL4yK-Wgn1PSn-pCgx7kLc5mxD_UumE3oJDeF-ii1XhiIYZ3jYYwphp_r1Qd-1QP5203i18Rb62N0701zp-cuJ35N-htPl8QLktNQU57GE3aw-J6Z4ReCYyguIYo">
            <a:extLst>
              <a:ext uri="{FF2B5EF4-FFF2-40B4-BE49-F238E27FC236}">
                <a16:creationId xmlns:a16="http://schemas.microsoft.com/office/drawing/2014/main" id="{57044E41-3562-4CB0-B63A-A4D670EEBA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60" y="2057399"/>
            <a:ext cx="5618879" cy="46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10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9771-5EC3-41AE-93D1-25BA25DD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top teams?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816A-D051-4EC1-8140-A1529D9F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5816599"/>
            <a:ext cx="9613861" cy="754589"/>
          </a:xfrm>
        </p:spPr>
        <p:txBody>
          <a:bodyPr/>
          <a:lstStyle/>
          <a:p>
            <a:r>
              <a:rPr lang="en-US" dirty="0"/>
              <a:t>We found the top 10 teams by total number of wins and found they all have over 50% winning record – makes sense! 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CE159FA6-7AE1-4717-8CF0-016AF2C965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0321" y="1998132"/>
            <a:ext cx="4941546" cy="37338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D1A09D58-FD72-4417-8D9E-9FD63446DF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56853" y="1977531"/>
            <a:ext cx="4941546" cy="37544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20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F3EB-178B-4F0A-86FE-12F7E64F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How do offensive and defensive ratings stack?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155B3-3E40-449F-BD73-173E6F9A3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5714271"/>
            <a:ext cx="11150600" cy="10809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Based on the boxplots, the losing teams have a higher offensive rating while the winning teams have higher defensive rating</a:t>
            </a:r>
          </a:p>
          <a:p>
            <a:r>
              <a:rPr lang="en-US" dirty="0"/>
              <a:t>Which can speak truth of the old mantra: defense wins championships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BE6AA-475E-41E0-A940-CCDFD4888F22}"/>
              </a:ext>
            </a:extLst>
          </p:cNvPr>
          <p:cNvSpPr/>
          <p:nvPr/>
        </p:nvSpPr>
        <p:spPr>
          <a:xfrm>
            <a:off x="5969202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4CAE5-4DAC-40F6-9BF3-90E72614D7F4}"/>
              </a:ext>
            </a:extLst>
          </p:cNvPr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2F366-8F7F-405D-8514-27823DFA68EF}"/>
              </a:ext>
            </a:extLst>
          </p:cNvPr>
          <p:cNvSpPr/>
          <p:nvPr/>
        </p:nvSpPr>
        <p:spPr>
          <a:xfrm>
            <a:off x="5969202" y="3244334"/>
            <a:ext cx="2535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">
            <a:extLst>
              <a:ext uri="{FF2B5EF4-FFF2-40B4-BE49-F238E27FC236}">
                <a16:creationId xmlns:a16="http://schemas.microsoft.com/office/drawing/2014/main" id="{E7E26826-9479-4F53-9A15-0F48CC02FF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14949" y="1858149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895DEE07-186C-4669-8464-1FA7EA54BD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22798" y="1858149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406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46CB-18F6-4932-A35F-D032132A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Linear Regression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C460-4BA3-4B50-A7BE-129EEE7B5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500" dirty="0"/>
              <a:t>To predict the winning team’s score, we used both winning and losing team ID codes, both teams offensive and defensive ratings, and both teams average point spreads.</a:t>
            </a:r>
          </a:p>
          <a:p>
            <a:r>
              <a:rPr lang="en-US" sz="1500" dirty="0"/>
              <a:t>Most influential variables:</a:t>
            </a:r>
          </a:p>
          <a:p>
            <a:pPr lvl="1"/>
            <a:r>
              <a:rPr lang="en-US" sz="1500" dirty="0"/>
              <a:t>Losing Team’s Defensive Rating: 9.75 </a:t>
            </a:r>
          </a:p>
          <a:p>
            <a:pPr lvl="1"/>
            <a:r>
              <a:rPr lang="en-US" sz="1500" dirty="0"/>
              <a:t>Losing Team’s Point Spread: -8.26</a:t>
            </a:r>
          </a:p>
          <a:p>
            <a:pPr lvl="1"/>
            <a:r>
              <a:rPr lang="en-US" sz="1500" dirty="0"/>
              <a:t>Winning Team’s Offensive Rating: -6.39</a:t>
            </a:r>
          </a:p>
          <a:p>
            <a:r>
              <a:rPr lang="en-US" sz="1500" dirty="0"/>
              <a:t>Adjusted R-squared: 0.5339</a:t>
            </a:r>
          </a:p>
          <a:p>
            <a:r>
              <a:rPr lang="en-US" sz="1500" dirty="0"/>
              <a:t>RMSE: 7.89 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DB46AE9-B3F4-4013-BD86-6856FC6B6DA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276090" y="892506"/>
            <a:ext cx="6303134" cy="504250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61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53884-7D49-4D06-ADC1-1F12BE4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82E5E9-DE42-4120-922C-1321AC9A5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29BD449-87FC-473A-A2A2-BEE0C9A3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FFDFE1-ACF2-4AFB-AB5B-547DC199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3CE03-B2A2-4B3B-845B-884E99A4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2AD4DD-502F-4AF2-AFAF-580E7CC4B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1D38-B1BD-4E1F-8010-0D07463D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We used the same input variables and tuned the model using the best 6 variables after building 100 trees. </a:t>
            </a:r>
          </a:p>
          <a:p>
            <a:r>
              <a:rPr lang="en-US" sz="2000" dirty="0"/>
              <a:t>We found that the six best variables explain 55.15% of the variability.</a:t>
            </a:r>
          </a:p>
          <a:p>
            <a:r>
              <a:rPr lang="en-US" sz="2000" dirty="0"/>
              <a:t>RMSE </a:t>
            </a:r>
            <a:r>
              <a:rPr lang="en-US" sz="2000" dirty="0" err="1"/>
              <a:t>imploved</a:t>
            </a:r>
            <a:r>
              <a:rPr lang="en-US" sz="2000" dirty="0"/>
              <a:t> by 4% to 7.53!  </a:t>
            </a:r>
          </a:p>
          <a:p>
            <a:r>
              <a:rPr lang="en-US" sz="2000" dirty="0"/>
              <a:t>Scores at the top end were tighter than the previous model.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B2C37-0554-4926-9BC6-636E0CA1A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3E4DF42-89A5-49E1-AC3D-8B883F5C0E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568156" y="1104449"/>
            <a:ext cx="2706302" cy="216504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3D27D2DB-15C0-4831-B3C0-534CD50EFF5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8568156" y="3591224"/>
            <a:ext cx="2704363" cy="2163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503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A550-4E35-4633-948C-0B791003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698F-F20F-4F5E-8531-A5996FBE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1900"/>
              <a:t>SVM wasn’t as good at predicting the winning score but had an R-squared between the RF and LR. </a:t>
            </a:r>
          </a:p>
          <a:p>
            <a:r>
              <a:rPr lang="en-US" sz="1900"/>
              <a:t>R-Squared: 0.5331</a:t>
            </a:r>
          </a:p>
          <a:p>
            <a:r>
              <a:rPr lang="en-US" sz="1900"/>
              <a:t>RMSE: 7.96</a:t>
            </a:r>
          </a:p>
          <a:p>
            <a:r>
              <a:rPr lang="en-US" sz="1900"/>
              <a:t>We used a linear kernel and set it up as a regression model using 3 fold cross-validation. </a:t>
            </a:r>
          </a:p>
          <a:p>
            <a:r>
              <a:rPr lang="en-US" sz="1900"/>
              <a:t>Perhaps by calibrating both the gamma and cost parameters, we could’ve gotten a more accurate model. </a:t>
            </a:r>
          </a:p>
        </p:txBody>
      </p:sp>
      <p:pic>
        <p:nvPicPr>
          <p:cNvPr id="4" name="Picture" descr="A close up of a map&#10;&#10;Description automatically generated">
            <a:extLst>
              <a:ext uri="{FF2B5EF4-FFF2-40B4-BE49-F238E27FC236}">
                <a16:creationId xmlns:a16="http://schemas.microsoft.com/office/drawing/2014/main" id="{D7A028D9-2C8F-4B31-A54B-F4C14783CD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95999" y="2456958"/>
            <a:ext cx="4198182" cy="335854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7968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Predicting Women’s NCAA Basketball Scores</vt:lpstr>
      <vt:lpstr>Introduction</vt:lpstr>
      <vt:lpstr>Where we got the data</vt:lpstr>
      <vt:lpstr>Master data frame </vt:lpstr>
      <vt:lpstr>Who are the top teams?</vt:lpstr>
      <vt:lpstr>How do offensive and defensive ratings stack?</vt:lpstr>
      <vt:lpstr>Linear Regression</vt:lpstr>
      <vt:lpstr>Random Forest</vt:lpstr>
      <vt:lpstr>Support Vector Machine</vt:lpstr>
      <vt:lpstr>Conclusions and after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Women’s NCAA Basketball Scores</dc:title>
  <dc:creator>Martin Alonso</dc:creator>
  <cp:lastModifiedBy>Martin Alonso</cp:lastModifiedBy>
  <cp:revision>2</cp:revision>
  <dcterms:created xsi:type="dcterms:W3CDTF">2018-12-12T12:06:58Z</dcterms:created>
  <dcterms:modified xsi:type="dcterms:W3CDTF">2018-12-12T12:19:35Z</dcterms:modified>
</cp:coreProperties>
</file>