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21"/>
  </p:notesMasterIdLst>
  <p:sldIdLst>
    <p:sldId id="256" r:id="rId2"/>
    <p:sldId id="275" r:id="rId3"/>
    <p:sldId id="259" r:id="rId4"/>
    <p:sldId id="264" r:id="rId5"/>
    <p:sldId id="261" r:id="rId6"/>
    <p:sldId id="277" r:id="rId7"/>
    <p:sldId id="262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4" r:id="rId16"/>
    <p:sldId id="273" r:id="rId17"/>
    <p:sldId id="260" r:id="rId18"/>
    <p:sldId id="27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6824"/>
  </p:normalViewPr>
  <p:slideViewPr>
    <p:cSldViewPr snapToGrid="0" snapToObjects="1">
      <p:cViewPr varScale="1">
        <p:scale>
          <a:sx n="140" d="100"/>
          <a:sy n="14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0DC1A-40A2-9C4E-BB45-91E3D83F6142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877C4-8656-DE4D-9949-550E2315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7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877C4-8656-DE4D-9949-550E2315DA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24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has three pricing plans:</a:t>
            </a:r>
          </a:p>
          <a:p>
            <a:r>
              <a:rPr lang="en-US" b="1" dirty="0"/>
              <a:t>Power BI Desktop</a:t>
            </a:r>
            <a:r>
              <a:rPr lang="en-US" dirty="0"/>
              <a:t>: This offering is free to any single user and includes data cleaning and preparation, custom visualizations and the ability to publish to the Power BI service.</a:t>
            </a:r>
          </a:p>
          <a:p>
            <a:r>
              <a:rPr lang="en-US" b="1" dirty="0"/>
              <a:t>Power BI Pro</a:t>
            </a:r>
            <a:r>
              <a:rPr lang="en-US" dirty="0"/>
              <a:t>: The Pro plan costs $9.99/user/month. It includes data collaboration, data governance, building dashboards with a 360-degree real-time view and the ability to publish reports anywhere. Users can try it a free trial for 60 days before purchasing the subscription.</a:t>
            </a:r>
          </a:p>
          <a:p>
            <a:r>
              <a:rPr lang="en-US" b="1" dirty="0"/>
              <a:t>Power BI Premium:</a:t>
            </a:r>
            <a:r>
              <a:rPr lang="en-US" dirty="0"/>
              <a:t> The Premium plan starts at $4,995 a month per dedicated cloud compute and storage resource.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877C4-8656-DE4D-9949-550E2315DA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8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963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7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5589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4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9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4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9E02-7023-5740-8826-83EEB1EFC73C}" type="datetimeFigureOut">
              <a:rPr lang="en-US" smtClean="0"/>
              <a:t>3/3/20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0A2959-7416-4A49-A8D1-EA879728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AFD-CA02-2B43-ABC1-607A86C34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Microsoft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274D-663B-5A46-BD9A-42E37FC18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Joyce Woznica</a:t>
            </a:r>
          </a:p>
        </p:txBody>
      </p:sp>
    </p:spTree>
    <p:extLst>
      <p:ext uri="{BB962C8B-B14F-4D97-AF65-F5344CB8AC3E}">
        <p14:creationId xmlns:p14="http://schemas.microsoft.com/office/powerpoint/2010/main" val="1125712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6B8F-8819-CD49-A99E-EA6A612B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10" y="79825"/>
            <a:ext cx="8911687" cy="1280890"/>
          </a:xfrm>
        </p:spPr>
        <p:txBody>
          <a:bodyPr/>
          <a:lstStyle/>
          <a:p>
            <a:r>
              <a:rPr lang="en-US" dirty="0"/>
              <a:t>Focus View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016F62E-BA1A-FD42-BD91-F8FD9291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9" y="907742"/>
            <a:ext cx="8747342" cy="4144233"/>
          </a:xfrm>
          <a:prstGeom prst="rect">
            <a:avLst/>
          </a:prstGeom>
        </p:spPr>
      </p:pic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3AE4293-5C67-A544-902C-3343413F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386" y="2790949"/>
            <a:ext cx="8158619" cy="38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FDA7-FFDD-DE47-97AD-01BB00A2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020" y="123069"/>
            <a:ext cx="8911687" cy="1280890"/>
          </a:xfrm>
        </p:spPr>
        <p:txBody>
          <a:bodyPr/>
          <a:lstStyle/>
          <a:p>
            <a:r>
              <a:rPr lang="en-US" dirty="0"/>
              <a:t>Asking Questions of Data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E7FB941-5330-9244-9CA2-7FC0B5F8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8" y="1113382"/>
            <a:ext cx="6959832" cy="45045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C0ACD6-071B-354B-B2F3-E855CBAC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57" y="713982"/>
            <a:ext cx="5640003" cy="545508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FE6C3B-747C-A648-A55C-023310F0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58" y="3244241"/>
            <a:ext cx="5168447" cy="34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215-061C-E843-8E8F-FCEF927D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98" y="273382"/>
            <a:ext cx="8911687" cy="1280890"/>
          </a:xfrm>
        </p:spPr>
        <p:txBody>
          <a:bodyPr/>
          <a:lstStyle/>
          <a:p>
            <a:r>
              <a:rPr lang="en-US" dirty="0"/>
              <a:t>Questions with Graphed Answers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1CB129-6E28-F543-9807-5450CBEE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31" y="1089764"/>
            <a:ext cx="8020410" cy="4603315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D526CB-04EF-C645-A752-4FCC1B560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991" y="1665962"/>
            <a:ext cx="9835233" cy="48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6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5E7C-F491-4B48-B65F-CF01BD82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67" y="101595"/>
            <a:ext cx="8911687" cy="1280890"/>
          </a:xfrm>
        </p:spPr>
        <p:txBody>
          <a:bodyPr/>
          <a:lstStyle/>
          <a:p>
            <a:r>
              <a:rPr lang="en-US" dirty="0"/>
              <a:t>Building my Own</a:t>
            </a:r>
            <a:br>
              <a:rPr lang="en-US" dirty="0"/>
            </a:br>
            <a:r>
              <a:rPr lang="en-US" sz="2800" i="1" dirty="0"/>
              <a:t>Taking Advantage of the features</a:t>
            </a:r>
            <a:endParaRPr lang="en-US" i="1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D2B5EC5-A812-DB44-B029-C50F04FE8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88" y="1238884"/>
            <a:ext cx="9214981" cy="549354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DDF24F-F975-734B-BF2D-C2CD4F1F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6" y="1248110"/>
            <a:ext cx="10956931" cy="5130870"/>
          </a:xfrm>
          <a:prstGeom prst="rect">
            <a:avLst/>
          </a:prstGeom>
        </p:spPr>
      </p:pic>
      <p:pic>
        <p:nvPicPr>
          <p:cNvPr id="7" name="Picture 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A9EA08EE-1FE1-AD43-8260-1A61773C0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666" y="1105124"/>
            <a:ext cx="6613799" cy="567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7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5E7C-F491-4B48-B65F-CF01BD82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67" y="101595"/>
            <a:ext cx="8911687" cy="1280890"/>
          </a:xfrm>
        </p:spPr>
        <p:txBody>
          <a:bodyPr/>
          <a:lstStyle/>
          <a:p>
            <a:r>
              <a:rPr lang="en-US" dirty="0"/>
              <a:t>Building my Own</a:t>
            </a:r>
            <a:br>
              <a:rPr lang="en-US" dirty="0"/>
            </a:br>
            <a:r>
              <a:rPr lang="en-US" sz="2800" i="1" dirty="0"/>
              <a:t>Taking Advantage of the features</a:t>
            </a:r>
            <a:endParaRPr lang="en-US" i="1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3EF7CA9-FA77-CB45-AA28-67B5C309D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4" y="1312729"/>
            <a:ext cx="10851715" cy="52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1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062800E-3E89-694E-90DF-42A2FD99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29" y="241966"/>
            <a:ext cx="8881097" cy="64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01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D005-2E1D-034D-A84E-565009BF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40F5-B8FC-334F-A4CC-B2C960BC9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Yep, LIVE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0C4-FA2F-8C4C-8CC1-26BA523CD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492" y="1803748"/>
            <a:ext cx="5377179" cy="32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25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D352-FBDE-5243-AB9D-661DAB9E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364E-497B-174E-A0A9-4F43B0DDE4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Pre-built dashboards</a:t>
            </a:r>
          </a:p>
          <a:p>
            <a:r>
              <a:rPr lang="en-US" dirty="0"/>
              <a:t>Real-time dashboard updates</a:t>
            </a:r>
          </a:p>
          <a:p>
            <a:r>
              <a:rPr lang="en-US" dirty="0"/>
              <a:t>Secure data source connections</a:t>
            </a:r>
          </a:p>
          <a:p>
            <a:r>
              <a:rPr lang="en-US" dirty="0"/>
              <a:t>Natural language query for intuitive data exploration</a:t>
            </a:r>
          </a:p>
          <a:p>
            <a:r>
              <a:rPr lang="en-US" dirty="0"/>
              <a:t>Integrated with other Microsoft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2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1753-8EFB-0C45-84A1-34F4219A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667" y="439053"/>
            <a:ext cx="8911687" cy="1280890"/>
          </a:xfrm>
        </p:spPr>
        <p:txBody>
          <a:bodyPr/>
          <a:lstStyle/>
          <a:p>
            <a:r>
              <a:rPr lang="en-US" dirty="0"/>
              <a:t>Learning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2829-A224-514D-9E67-37AE243D19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Quite simple to use</a:t>
            </a:r>
          </a:p>
          <a:p>
            <a:r>
              <a:rPr lang="en-US" dirty="0"/>
              <a:t>I learned Power BI in less than 2 hours</a:t>
            </a:r>
          </a:p>
          <a:p>
            <a:r>
              <a:rPr lang="en-US" dirty="0"/>
              <a:t>I found it easier and more intuitive than Tableau</a:t>
            </a:r>
          </a:p>
          <a:p>
            <a:r>
              <a:rPr lang="en-US" dirty="0"/>
              <a:t>The ability to ask questions aided in speeding up the learning curve</a:t>
            </a:r>
          </a:p>
          <a:p>
            <a:r>
              <a:rPr lang="en-US" dirty="0"/>
              <a:t>I was impressed</a:t>
            </a:r>
          </a:p>
        </p:txBody>
      </p:sp>
    </p:spTree>
    <p:extLst>
      <p:ext uri="{BB962C8B-B14F-4D97-AF65-F5344CB8AC3E}">
        <p14:creationId xmlns:p14="http://schemas.microsoft.com/office/powerpoint/2010/main" val="3950684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FAFD-CA02-2B43-ABC1-607A86C34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2274D-663B-5A46-BD9A-42E37FC18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Joyce Woznica</a:t>
            </a:r>
          </a:p>
        </p:txBody>
      </p:sp>
    </p:spTree>
    <p:extLst>
      <p:ext uri="{BB962C8B-B14F-4D97-AF65-F5344CB8AC3E}">
        <p14:creationId xmlns:p14="http://schemas.microsoft.com/office/powerpoint/2010/main" val="160337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F08FC-463B-2445-844F-333E5EDB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325" y="177796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A05A-1120-8C44-97E2-B8C17C90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Power BI?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What can Power BI do?</a:t>
            </a:r>
          </a:p>
          <a:p>
            <a:pPr lvl="1"/>
            <a:r>
              <a:rPr lang="en-US" dirty="0"/>
              <a:t>How does it work?</a:t>
            </a:r>
          </a:p>
          <a:p>
            <a:r>
              <a:rPr lang="en-US" dirty="0"/>
              <a:t>Demonstration</a:t>
            </a:r>
          </a:p>
          <a:p>
            <a:pPr lvl="1"/>
            <a:r>
              <a:rPr lang="en-US" dirty="0"/>
              <a:t>How to use it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Learning Curve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B60A-088B-4741-BA68-DC00A8CF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53" y="297539"/>
            <a:ext cx="8911687" cy="1280890"/>
          </a:xfrm>
        </p:spPr>
        <p:txBody>
          <a:bodyPr/>
          <a:lstStyle/>
          <a:p>
            <a:r>
              <a:rPr lang="en-US" dirty="0"/>
              <a:t>What is Power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9D139-0294-B748-B9CE-1AB3576A91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Business Intelligence (BI)</a:t>
            </a:r>
          </a:p>
          <a:p>
            <a:pPr lvl="1"/>
            <a:r>
              <a:rPr lang="en-US" dirty="0"/>
              <a:t>Technology-driven process for analyzing data and presenting information</a:t>
            </a:r>
          </a:p>
          <a:p>
            <a:r>
              <a:rPr lang="en-US" dirty="0"/>
              <a:t>Power BI</a:t>
            </a:r>
          </a:p>
          <a:p>
            <a:pPr lvl="1"/>
            <a:r>
              <a:rPr lang="en-US" dirty="0"/>
              <a:t>Cloud-based business analytics service from Microsoft</a:t>
            </a:r>
          </a:p>
          <a:p>
            <a:pPr lvl="1"/>
            <a:r>
              <a:rPr lang="en-US" dirty="0"/>
              <a:t>Fast and easy to use</a:t>
            </a:r>
          </a:p>
          <a:p>
            <a:pPr lvl="1"/>
            <a:r>
              <a:rPr lang="en-US" dirty="0"/>
              <a:t>Data discovery and exploration</a:t>
            </a:r>
          </a:p>
          <a:p>
            <a:pPr lvl="1"/>
            <a:r>
              <a:rPr lang="en-US" dirty="0"/>
              <a:t>Works on multiple devices</a:t>
            </a:r>
          </a:p>
          <a:p>
            <a:pPr lvl="1"/>
            <a:r>
              <a:rPr lang="en-US" dirty="0"/>
              <a:t>Connects to all types of data sources</a:t>
            </a:r>
          </a:p>
        </p:txBody>
      </p:sp>
    </p:spTree>
    <p:extLst>
      <p:ext uri="{BB962C8B-B14F-4D97-AF65-F5344CB8AC3E}">
        <p14:creationId xmlns:p14="http://schemas.microsoft.com/office/powerpoint/2010/main" val="180219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5EAE-DB0F-144F-AC97-297F3AFF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10" y="210453"/>
            <a:ext cx="8911687" cy="1280890"/>
          </a:xfrm>
        </p:spPr>
        <p:txBody>
          <a:bodyPr/>
          <a:lstStyle/>
          <a:p>
            <a:r>
              <a:rPr lang="en-US"/>
              <a:t>What can Power BI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05DD-C291-4043-A162-80793A8F71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Natural language querying</a:t>
            </a:r>
          </a:p>
          <a:p>
            <a:r>
              <a:rPr lang="en-US" dirty="0"/>
              <a:t>Live dashboards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Reporting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5EF35-286C-E14E-9A5B-58988A4D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36" y="1025790"/>
            <a:ext cx="7470728" cy="53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9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2AB8-93D2-C547-BDA1-FC9F2331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38" y="264881"/>
            <a:ext cx="8911687" cy="1280890"/>
          </a:xfrm>
        </p:spPr>
        <p:txBody>
          <a:bodyPr/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F27B-84BE-3D47-A26C-E12AABFC1E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2002" y="1670406"/>
            <a:ext cx="10265855" cy="3859537"/>
          </a:xfrm>
        </p:spPr>
        <p:txBody>
          <a:bodyPr>
            <a:normAutofit/>
          </a:bodyPr>
          <a:lstStyle/>
          <a:p>
            <a:r>
              <a:rPr lang="en-US" dirty="0"/>
              <a:t>Connect to data source(s)</a:t>
            </a:r>
          </a:p>
          <a:p>
            <a:r>
              <a:rPr lang="en-US" dirty="0"/>
              <a:t>Provide initial insights</a:t>
            </a:r>
          </a:p>
          <a:p>
            <a:r>
              <a:rPr lang="en-US" dirty="0"/>
              <a:t>Ask questions of your data</a:t>
            </a:r>
          </a:p>
          <a:p>
            <a:pPr lvl="1"/>
            <a:r>
              <a:rPr lang="en-US" dirty="0"/>
              <a:t>What is the average sales by region?</a:t>
            </a:r>
          </a:p>
          <a:p>
            <a:pPr lvl="1"/>
            <a:r>
              <a:rPr lang="en-US" dirty="0"/>
              <a:t>What is our best-selling product by sales representative? </a:t>
            </a:r>
          </a:p>
          <a:p>
            <a:r>
              <a:rPr lang="en-US" dirty="0"/>
              <a:t>Can create live dashboard views with a scheduled data refresh</a:t>
            </a:r>
          </a:p>
          <a:p>
            <a:r>
              <a:rPr lang="en-US" dirty="0"/>
              <a:t>Pin report graphs and insight graphs to dashboards</a:t>
            </a:r>
          </a:p>
          <a:p>
            <a:r>
              <a:rPr lang="en-US" dirty="0"/>
              <a:t>Share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0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2AB8-93D2-C547-BDA1-FC9F2331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438" y="264881"/>
            <a:ext cx="8911687" cy="1280890"/>
          </a:xfrm>
        </p:spPr>
        <p:txBody>
          <a:bodyPr/>
          <a:lstStyle/>
          <a:p>
            <a:r>
              <a:rPr lang="en-US" dirty="0"/>
              <a:t>Data Source Connection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DA83D-D689-FC4D-98EB-266C9CE7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2" y="1102753"/>
            <a:ext cx="7459887" cy="145538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447034-C558-874D-A37D-4D44F646E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81" y="2472250"/>
            <a:ext cx="4022077" cy="2637666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F5B496-2493-7545-8B62-56FA5C93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630" y="2512064"/>
            <a:ext cx="5489215" cy="1319707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06C0E8-6CF4-EE48-AE4A-5E02F1A29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82" y="4012924"/>
            <a:ext cx="6405818" cy="256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2509-B58F-D949-91F0-DEF357DB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95" y="112482"/>
            <a:ext cx="8911687" cy="1280890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  <p:pic>
        <p:nvPicPr>
          <p:cNvPr id="6" name="Content Placeholder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577C8C3-AA52-814A-9CBA-AA5089EE00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4840" y="1427511"/>
            <a:ext cx="10892527" cy="3870999"/>
          </a:xfrm>
        </p:spPr>
      </p:pic>
    </p:spTree>
    <p:extLst>
      <p:ext uri="{BB962C8B-B14F-4D97-AF65-F5344CB8AC3E}">
        <p14:creationId xmlns:p14="http://schemas.microsoft.com/office/powerpoint/2010/main" val="110558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141E-5170-524E-8F40-BE7E70FA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981" y="79825"/>
            <a:ext cx="8911687" cy="1280890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29ED-1488-B04A-A471-E68238C833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transformation</a:t>
            </a:r>
          </a:p>
          <a:p>
            <a:r>
              <a:rPr lang="en-US" dirty="0"/>
              <a:t>Cleanse data removing errors</a:t>
            </a:r>
          </a:p>
          <a:p>
            <a:r>
              <a:rPr lang="en-US" dirty="0"/>
              <a:t>Pivot columns/rows</a:t>
            </a:r>
          </a:p>
          <a:p>
            <a:r>
              <a:rPr lang="en-US" dirty="0"/>
              <a:t>Modify table/row/column names</a:t>
            </a:r>
          </a:p>
          <a:p>
            <a:r>
              <a:rPr lang="en-US" dirty="0"/>
              <a:t>Remove data</a:t>
            </a:r>
          </a:p>
          <a:p>
            <a:r>
              <a:rPr lang="en-US" dirty="0"/>
              <a:t>Build data relationships and adjust relationship types</a:t>
            </a:r>
          </a:p>
          <a:p>
            <a:r>
              <a:rPr lang="en-US" dirty="0"/>
              <a:t>Uncover correlations, relationships within the data</a:t>
            </a:r>
          </a:p>
        </p:txBody>
      </p:sp>
    </p:spTree>
    <p:extLst>
      <p:ext uri="{BB962C8B-B14F-4D97-AF65-F5344CB8AC3E}">
        <p14:creationId xmlns:p14="http://schemas.microsoft.com/office/powerpoint/2010/main" val="29512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6E60-D3D0-FC40-BFB4-3D51A650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52" y="90710"/>
            <a:ext cx="8911687" cy="1280890"/>
          </a:xfrm>
        </p:spPr>
        <p:txBody>
          <a:bodyPr/>
          <a:lstStyle/>
          <a:p>
            <a:r>
              <a:rPr lang="en-US" dirty="0"/>
              <a:t>Data Exploration and Visualization</a:t>
            </a: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B715299-60BD-CD43-A924-F21152183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32" y="1647988"/>
            <a:ext cx="8179496" cy="5004598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4807A93-5CA0-ED4C-933B-302D96A4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207" y="797670"/>
            <a:ext cx="8159720" cy="496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{B71B47CC-B982-B44A-B7A6-D3DC6F03BEC6}tf10001069</Template>
  <TotalTime>305</TotalTime>
  <Words>406</Words>
  <Application>Microsoft Macintosh PowerPoint</Application>
  <PresentationFormat>Widescreen</PresentationFormat>
  <Paragraphs>72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Microsoft Power BI</vt:lpstr>
      <vt:lpstr>Agenda</vt:lpstr>
      <vt:lpstr>What is Power BI?</vt:lpstr>
      <vt:lpstr>What can Power BI Do?</vt:lpstr>
      <vt:lpstr>How does it work</vt:lpstr>
      <vt:lpstr>Data Source Connection</vt:lpstr>
      <vt:lpstr>Data Sources</vt:lpstr>
      <vt:lpstr>Data Preparation</vt:lpstr>
      <vt:lpstr>Data Exploration and Visualization</vt:lpstr>
      <vt:lpstr>Focus View</vt:lpstr>
      <vt:lpstr>Asking Questions of Data</vt:lpstr>
      <vt:lpstr>Questions with Graphed Answers</vt:lpstr>
      <vt:lpstr>Building my Own Taking Advantage of the features</vt:lpstr>
      <vt:lpstr>Building my Own Taking Advantage of the features</vt:lpstr>
      <vt:lpstr>PowerPoint Presentation</vt:lpstr>
      <vt:lpstr>Demonstration</vt:lpstr>
      <vt:lpstr>Benefits of Power BI</vt:lpstr>
      <vt:lpstr>Learning Curve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</dc:title>
  <dc:creator>Joyce Woznica</dc:creator>
  <cp:lastModifiedBy>Joyce Woznica</cp:lastModifiedBy>
  <cp:revision>24</cp:revision>
  <dcterms:created xsi:type="dcterms:W3CDTF">2020-02-15T18:12:50Z</dcterms:created>
  <dcterms:modified xsi:type="dcterms:W3CDTF">2020-03-04T01:28:53Z</dcterms:modified>
</cp:coreProperties>
</file>