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22" r:id="rId2"/>
    <p:sldId id="348" r:id="rId3"/>
    <p:sldId id="367" r:id="rId4"/>
    <p:sldId id="368" r:id="rId5"/>
    <p:sldId id="369" r:id="rId6"/>
    <p:sldId id="370" r:id="rId7"/>
    <p:sldId id="373" r:id="rId8"/>
    <p:sldId id="375" r:id="rId9"/>
    <p:sldId id="374" r:id="rId10"/>
    <p:sldId id="371" r:id="rId11"/>
    <p:sldId id="376" r:id="rId12"/>
    <p:sldId id="377" r:id="rId13"/>
    <p:sldId id="378" r:id="rId14"/>
    <p:sldId id="379" r:id="rId15"/>
    <p:sldId id="372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56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4468">
          <p15:clr>
            <a:srgbClr val="A4A3A4"/>
          </p15:clr>
        </p15:guide>
        <p15:guide id="3" pos="975">
          <p15:clr>
            <a:srgbClr val="A4A3A4"/>
          </p15:clr>
        </p15:guide>
        <p15:guide id="4" pos="408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Xinling" initials="DX" lastIdx="1" clrIdx="0"/>
  <p:cmAuthor id="2" name="贾 林轩" initials="贾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05" autoAdjust="0"/>
  </p:normalViewPr>
  <p:slideViewPr>
    <p:cSldViewPr snapToGrid="0" showGuides="1">
      <p:cViewPr varScale="1">
        <p:scale>
          <a:sx n="95" d="100"/>
          <a:sy n="95" d="100"/>
        </p:scale>
        <p:origin x="1118" y="72"/>
      </p:cViewPr>
      <p:guideLst>
        <p:guide orient="horz" pos="3094"/>
        <p:guide pos="4468"/>
        <p:guide pos="975"/>
        <p:guide pos="408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49250-0E5A-4217-ADCF-DA5300D057D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6E2D-56F1-4847-97CE-B559559C8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6E2D-56F1-4847-97CE-B559559C87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-17035"/>
            <a:ext cx="9144000" cy="1044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6" b="14519"/>
          <a:stretch>
            <a:fillRect/>
          </a:stretch>
        </p:blipFill>
        <p:spPr>
          <a:xfrm>
            <a:off x="7766842" y="45491"/>
            <a:ext cx="1352499" cy="9416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-1" y="-15041"/>
            <a:ext cx="9144000" cy="1044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949829" y="160869"/>
            <a:ext cx="819654" cy="692361"/>
            <a:chOff x="2992437" y="0"/>
            <a:chExt cx="2543175" cy="2148217"/>
          </a:xfrm>
          <a:solidFill>
            <a:schemeClr val="bg1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15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5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" name="图片占位符 2"/>
          <p:cNvSpPr>
            <a:spLocks noGrp="1"/>
          </p:cNvSpPr>
          <p:nvPr>
            <p:ph type="pic" sz="quarter" idx="16"/>
          </p:nvPr>
        </p:nvSpPr>
        <p:spPr>
          <a:xfrm>
            <a:off x="4723202" y="162438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624386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0" name="图片占位符 2"/>
          <p:cNvSpPr>
            <a:spLocks noGrp="1"/>
          </p:cNvSpPr>
          <p:nvPr>
            <p:ph type="pic" sz="quarter" idx="21"/>
          </p:nvPr>
        </p:nvSpPr>
        <p:spPr>
          <a:xfrm>
            <a:off x="4723202" y="3301789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1" name="图片占位符 2"/>
          <p:cNvSpPr>
            <a:spLocks noGrp="1"/>
          </p:cNvSpPr>
          <p:nvPr>
            <p:ph type="pic" sz="quarter" idx="22"/>
          </p:nvPr>
        </p:nvSpPr>
        <p:spPr>
          <a:xfrm>
            <a:off x="231991" y="3301789"/>
            <a:ext cx="2018109" cy="143702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2311200" y="1624386"/>
            <a:ext cx="2109600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 userDrawn="1"/>
        </p:nvSpPr>
        <p:spPr>
          <a:xfrm>
            <a:off x="2311199" y="3301788"/>
            <a:ext cx="2109600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6802409" y="1624385"/>
            <a:ext cx="2109600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802408" y="3301787"/>
            <a:ext cx="2109600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-1" y="-15041"/>
            <a:ext cx="9144000" cy="1044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949829" y="160869"/>
            <a:ext cx="819654" cy="692361"/>
            <a:chOff x="2992437" y="0"/>
            <a:chExt cx="2543175" cy="2148217"/>
          </a:xfrm>
          <a:solidFill>
            <a:schemeClr val="bg1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15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5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8" name="图片占位符 2"/>
          <p:cNvSpPr>
            <a:spLocks noGrp="1"/>
          </p:cNvSpPr>
          <p:nvPr>
            <p:ph type="pic" sz="quarter" idx="20"/>
          </p:nvPr>
        </p:nvSpPr>
        <p:spPr>
          <a:xfrm>
            <a:off x="231991" y="1631453"/>
            <a:ext cx="1964009" cy="152921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231991" y="3265986"/>
            <a:ext cx="1964009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片占位符 2"/>
          <p:cNvSpPr>
            <a:spLocks noGrp="1"/>
          </p:cNvSpPr>
          <p:nvPr>
            <p:ph type="pic" sz="quarter" idx="21"/>
          </p:nvPr>
        </p:nvSpPr>
        <p:spPr>
          <a:xfrm>
            <a:off x="2487991" y="1631453"/>
            <a:ext cx="1964009" cy="152921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>
            <a:off x="2487991" y="3265986"/>
            <a:ext cx="1964009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图片占位符 2"/>
          <p:cNvSpPr>
            <a:spLocks noGrp="1"/>
          </p:cNvSpPr>
          <p:nvPr>
            <p:ph type="pic" sz="quarter" idx="22"/>
          </p:nvPr>
        </p:nvSpPr>
        <p:spPr>
          <a:xfrm>
            <a:off x="4743991" y="1631453"/>
            <a:ext cx="1964009" cy="152921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4743991" y="3280120"/>
            <a:ext cx="1964009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2"/>
          <p:cNvSpPr>
            <a:spLocks noGrp="1"/>
          </p:cNvSpPr>
          <p:nvPr>
            <p:ph type="pic" sz="quarter" idx="23"/>
          </p:nvPr>
        </p:nvSpPr>
        <p:spPr>
          <a:xfrm>
            <a:off x="6999991" y="1631453"/>
            <a:ext cx="1964009" cy="152921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6999991" y="3280120"/>
            <a:ext cx="1964009" cy="1437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0" y="232228"/>
            <a:ext cx="8439233" cy="32473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264358" y="3107323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/>
          <p:cNvSpPr/>
          <p:nvPr/>
        </p:nvSpPr>
        <p:spPr>
          <a:xfrm>
            <a:off x="3754164" y="3290039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 bwMode="auto">
          <a:xfrm>
            <a:off x="3969884" y="3352575"/>
            <a:ext cx="12170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1727310" y="1869982"/>
            <a:ext cx="5689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kern="1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FMCW</a:t>
            </a:r>
            <a:r>
              <a:rPr lang="zh-CN" altLang="en-US" sz="3200" kern="1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毫米波雷达工作原理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8" t="17826" r="18049" b="15982"/>
          <a:stretch>
            <a:fillRect/>
          </a:stretch>
        </p:blipFill>
        <p:spPr>
          <a:xfrm>
            <a:off x="4016696" y="490781"/>
            <a:ext cx="1110607" cy="11286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4112113" y="4035730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r>
              <a:rPr lang="zh-CN" altLang="de-DE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algn="ctr">
              <a:defRPr/>
            </a:pPr>
            <a:r>
              <a:rPr lang="zh-CN" altLang="de-DE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贾林轩</a:t>
            </a:r>
            <a:endParaRPr lang="en-US" altLang="zh-CN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1853688</a:t>
            </a:r>
            <a:endParaRPr lang="zh-CN" altLang="en-US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383" y="240249"/>
            <a:ext cx="8439233" cy="3955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754164" y="405032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</a:rPr>
              <a:t>PART THREE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734456" y="2289354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三、测速原理</a:t>
            </a:r>
            <a:endParaRPr lang="zh-CN" altLang="en-US" sz="4400" kern="1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41218" y="3356042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>
            <a:fillRect/>
          </a:stretch>
        </p:blipFill>
        <p:spPr>
          <a:xfrm>
            <a:off x="3510418" y="306420"/>
            <a:ext cx="2123164" cy="17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1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D8933-2444-4B8E-A9BF-C89B9C4CFCEC}"/>
              </a:ext>
            </a:extLst>
          </p:cNvPr>
          <p:cNvSpPr/>
          <p:nvPr/>
        </p:nvSpPr>
        <p:spPr bwMode="auto">
          <a:xfrm>
            <a:off x="145680" y="275283"/>
            <a:ext cx="15888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测速基本原理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E8095-BE5F-47CF-928D-7967ADC1E5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827" y="1231181"/>
            <a:ext cx="4875499" cy="349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794199-7D2F-434C-A5D2-A8C6628EDD11}"/>
                  </a:ext>
                </a:extLst>
              </p:cNvPr>
              <p:cNvSpPr txBox="1"/>
              <p:nvPr/>
            </p:nvSpPr>
            <p:spPr>
              <a:xfrm>
                <a:off x="5454316" y="1231181"/>
                <a:ext cx="1888915" cy="2136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𝑣𝑇𝑐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l-GR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794199-7D2F-434C-A5D2-A8C6628ED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16" y="1231181"/>
                <a:ext cx="1888915" cy="2136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1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4F0768-754F-4F39-BC71-FA529801F953}"/>
              </a:ext>
            </a:extLst>
          </p:cNvPr>
          <p:cNvSpPr/>
          <p:nvPr/>
        </p:nvSpPr>
        <p:spPr bwMode="auto">
          <a:xfrm>
            <a:off x="145680" y="275283"/>
            <a:ext cx="12587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多普勒</a:t>
            </a:r>
            <a:r>
              <a:rPr lang="en-US" altLang="zh-CN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FFT</a:t>
            </a:r>
            <a:endParaRPr lang="zh-CN" altLang="en-US" sz="1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CFDECD-D618-4C74-82AE-F9C7E456E9EC}"/>
              </a:ext>
            </a:extLst>
          </p:cNvPr>
          <p:cNvSpPr/>
          <p:nvPr/>
        </p:nvSpPr>
        <p:spPr>
          <a:xfrm>
            <a:off x="233877" y="1310957"/>
            <a:ext cx="3595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ea typeface="等线" panose="02010600030101010101" pitchFamily="2" charset="-122"/>
                <a:cs typeface="Times New Roman" panose="02020603050405020304" pitchFamily="18" charset="0"/>
              </a:rPr>
              <a:t>引子：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等距不等速</a:t>
            </a:r>
            <a:r>
              <a:rPr lang="zh-CN" altLang="en-US" sz="1400" dirty="0">
                <a:ea typeface="等线" panose="02010600030101010101" pitchFamily="2" charset="-122"/>
                <a:cs typeface="Times New Roman" panose="02020603050405020304" pitchFamily="18" charset="0"/>
              </a:rPr>
              <a:t>物体用上述方法无法分辨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EE07E6-BF65-4207-B070-B67D2066F157}"/>
                  </a:ext>
                </a:extLst>
              </p:cNvPr>
              <p:cNvSpPr/>
              <p:nvPr/>
            </p:nvSpPr>
            <p:spPr>
              <a:xfrm>
                <a:off x="233877" y="1665936"/>
                <a:ext cx="76187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解决方法：离散序列的傅里叶变换——离散频率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发射一系列等间距</a:t>
                </a:r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TX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（间距为</a:t>
                </a:r>
                <a:r>
                  <a:rPr lang="en-US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Tc</a:t>
                </a:r>
                <a:r>
                  <a:rPr lang="zh-CN" altLang="zh-CN" sz="14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），此一系列峰值向量对应的离散序列将有不同的离散频率</a:t>
                </a:r>
                <a14:m>
                  <m:oMath xmlns:m="http://schemas.openxmlformats.org/officeDocument/2006/math">
                    <m:r>
                      <a:rPr lang="en-US" altLang="zh-CN" sz="14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6EE07E6-BF65-4207-B070-B67D2066F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7" y="1665936"/>
                <a:ext cx="7618734" cy="523220"/>
              </a:xfrm>
              <a:prstGeom prst="rect">
                <a:avLst/>
              </a:prstGeom>
              <a:blipFill>
                <a:blip r:embed="rId2"/>
                <a:stretch>
                  <a:fillRect l="-24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DFC967E-67FB-4C0E-9536-D92CF407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1" y="2239880"/>
            <a:ext cx="3638049" cy="8792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74BB13-623D-491B-9998-8135D608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1" y="3119142"/>
            <a:ext cx="3638049" cy="796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6E7B49-B3D6-45E7-9B52-459418A00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51" y="2526170"/>
            <a:ext cx="2419350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8A6895-4088-4D28-B694-513ADD84757A}"/>
                  </a:ext>
                </a:extLst>
              </p:cNvPr>
              <p:cNvSpPr txBox="1"/>
              <p:nvPr/>
            </p:nvSpPr>
            <p:spPr>
              <a:xfrm>
                <a:off x="3625234" y="4064594"/>
                <a:ext cx="1893532" cy="521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8A6895-4088-4D28-B694-513ADD84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234" y="4064594"/>
                <a:ext cx="1893532" cy="521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3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3A1452A-9892-49F4-928E-AAC360BBAEAE}"/>
              </a:ext>
            </a:extLst>
          </p:cNvPr>
          <p:cNvSpPr/>
          <p:nvPr/>
        </p:nvSpPr>
        <p:spPr bwMode="auto">
          <a:xfrm>
            <a:off x="145680" y="275283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测速分辨率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79E7A-9EBE-4D21-9291-01CF6B50C583}"/>
                  </a:ext>
                </a:extLst>
              </p:cNvPr>
              <p:cNvSpPr txBox="1"/>
              <p:nvPr/>
            </p:nvSpPr>
            <p:spPr>
              <a:xfrm>
                <a:off x="826168" y="1700463"/>
                <a:ext cx="2870209" cy="2003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为帧数，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/>
                  <a:t>：总帧时间</a:t>
                </a:r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279E7A-9EBE-4D21-9291-01CF6B50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8" y="1700463"/>
                <a:ext cx="2870209" cy="2003818"/>
              </a:xfrm>
              <a:prstGeom prst="rect">
                <a:avLst/>
              </a:prstGeo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67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7F8943-1082-46FA-9263-D33D11C6FE52}"/>
              </a:ext>
            </a:extLst>
          </p:cNvPr>
          <p:cNvSpPr/>
          <p:nvPr/>
        </p:nvSpPr>
        <p:spPr bwMode="auto">
          <a:xfrm>
            <a:off x="145680" y="275283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最大可测速度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FE3681-E636-4D76-9BD4-101CADEE860D}"/>
                  </a:ext>
                </a:extLst>
              </p:cNvPr>
              <p:cNvSpPr txBox="1"/>
              <p:nvPr/>
            </p:nvSpPr>
            <p:spPr>
              <a:xfrm>
                <a:off x="930510" y="1485715"/>
                <a:ext cx="2473178" cy="2172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不模糊的相位差条件：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由此可得：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7FE3681-E636-4D76-9BD4-101CADEE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0" y="1485715"/>
                <a:ext cx="2473178" cy="2172069"/>
              </a:xfrm>
              <a:prstGeom prst="rect">
                <a:avLst/>
              </a:prstGeom>
              <a:blipFill>
                <a:blip r:embed="rId2"/>
                <a:stretch>
                  <a:fillRect l="-741" t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9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383" y="240249"/>
            <a:ext cx="8439233" cy="3955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754164" y="405032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</a:rPr>
              <a:t>PART FOUR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52330" y="2289354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四、测角度原理</a:t>
            </a:r>
            <a:endParaRPr lang="zh-CN" altLang="en-US" sz="4400" kern="1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41218" y="3356042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>
            <a:fillRect/>
          </a:stretch>
        </p:blipFill>
        <p:spPr>
          <a:xfrm>
            <a:off x="3510418" y="306420"/>
            <a:ext cx="2123164" cy="17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37055A-7A82-4617-9081-34E212FA2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" y="1535323"/>
            <a:ext cx="3540811" cy="26267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C7C553-3944-47E3-9CB8-5F38844BF427}"/>
              </a:ext>
            </a:extLst>
          </p:cNvPr>
          <p:cNvSpPr/>
          <p:nvPr/>
        </p:nvSpPr>
        <p:spPr bwMode="auto">
          <a:xfrm>
            <a:off x="145680" y="275283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测角度基本原理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3279BD-4FA5-454A-B56D-394E753F8EA8}"/>
              </a:ext>
            </a:extLst>
          </p:cNvPr>
          <p:cNvSpPr txBox="1"/>
          <p:nvPr/>
        </p:nvSpPr>
        <p:spPr>
          <a:xfrm>
            <a:off x="145680" y="1235242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多个接收天线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06D62E-47AD-44F0-898B-8C7A86034F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3381" y="1535324"/>
            <a:ext cx="3653104" cy="262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D4576D-2304-41EE-B666-6E2A05CDCD20}"/>
                  </a:ext>
                </a:extLst>
              </p:cNvPr>
              <p:cNvSpPr txBox="1"/>
              <p:nvPr/>
            </p:nvSpPr>
            <p:spPr>
              <a:xfrm>
                <a:off x="1453249" y="4382828"/>
                <a:ext cx="1848519" cy="486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D4576D-2304-41EE-B666-6E2A05CD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249" y="4382828"/>
                <a:ext cx="1848519" cy="486736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A5FF14-1B02-47D6-822F-42E8B5EB4456}"/>
                  </a:ext>
                </a:extLst>
              </p:cNvPr>
              <p:cNvSpPr/>
              <p:nvPr/>
            </p:nvSpPr>
            <p:spPr>
              <a:xfrm>
                <a:off x="6044005" y="4382828"/>
                <a:ext cx="1391856" cy="48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𝜆𝜔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8A5FF14-1B02-47D6-822F-42E8B5EB4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005" y="4382828"/>
                <a:ext cx="1391856" cy="48686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1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EB88F9-6FB8-4F75-AF94-2B01BDC2F0AF}"/>
              </a:ext>
            </a:extLst>
          </p:cNvPr>
          <p:cNvSpPr/>
          <p:nvPr/>
        </p:nvSpPr>
        <p:spPr bwMode="auto">
          <a:xfrm>
            <a:off x="145680" y="275283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最大观测角度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DAE3CC-C5DF-4732-BB0B-12B636060780}"/>
                  </a:ext>
                </a:extLst>
              </p:cNvPr>
              <p:cNvSpPr/>
              <p:nvPr/>
            </p:nvSpPr>
            <p:spPr>
              <a:xfrm>
                <a:off x="803406" y="1691793"/>
                <a:ext cx="2828018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不模糊的相位差条件：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DAE3CC-C5DF-4732-BB0B-12B63606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6" y="1691793"/>
                <a:ext cx="2828018" cy="300082"/>
              </a:xfrm>
              <a:prstGeom prst="rect">
                <a:avLst/>
              </a:prstGeom>
              <a:blipFill>
                <a:blip r:embed="rId2"/>
                <a:stretch>
                  <a:fillRect l="-647" t="-6122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62935A-F21A-4241-8F0F-426CB42AE3BE}"/>
                  </a:ext>
                </a:extLst>
              </p:cNvPr>
              <p:cNvSpPr/>
              <p:nvPr/>
            </p:nvSpPr>
            <p:spPr>
              <a:xfrm>
                <a:off x="803406" y="2223454"/>
                <a:ext cx="2558329" cy="1089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𝑑𝑠𝑖𝑛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C62935A-F21A-4241-8F0F-426CB42AE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6" y="2223454"/>
                <a:ext cx="2558329" cy="1089144"/>
              </a:xfrm>
              <a:prstGeom prst="rect">
                <a:avLst/>
              </a:prstGeom>
              <a:blipFill>
                <a:blip r:embed="rId3"/>
                <a:stretch>
                  <a:fillRect l="-716"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02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6499B7-46F9-4422-A4C1-834EB0E85956}"/>
              </a:ext>
            </a:extLst>
          </p:cNvPr>
          <p:cNvSpPr/>
          <p:nvPr/>
        </p:nvSpPr>
        <p:spPr bwMode="auto">
          <a:xfrm>
            <a:off x="145680" y="275283"/>
            <a:ext cx="10279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角度</a:t>
            </a:r>
            <a:r>
              <a:rPr lang="en-US" altLang="zh-CN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FFT</a:t>
            </a:r>
            <a:endParaRPr lang="zh-CN" altLang="en-US" sz="1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A7A8B15-DDF0-45E9-8EA3-5BEF98DCC071}"/>
                  </a:ext>
                </a:extLst>
              </p:cNvPr>
              <p:cNvSpPr/>
              <p:nvPr/>
            </p:nvSpPr>
            <p:spPr>
              <a:xfrm>
                <a:off x="201828" y="1342388"/>
                <a:ext cx="5687967" cy="1038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引子：</a:t>
                </a:r>
                <a:r>
                  <a:rPr lang="zh-CN" altLang="zh-CN" sz="1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等距</a:t>
                </a:r>
                <a:r>
                  <a:rPr lang="zh-CN" altLang="en-US" sz="1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等速</a:t>
                </a:r>
                <a:r>
                  <a:rPr lang="zh-CN" altLang="en-US" sz="1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但不同方向物体用上述方法无法分辨</a:t>
                </a:r>
                <a:endParaRPr lang="en-US" altLang="zh-CN" sz="12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2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解决方法：离散序列的傅里叶变换——离散频率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设置一系列等间距的</a:t>
                </a:r>
                <a:r>
                  <a:rPr lang="en-US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Rx</a:t>
                </a:r>
                <a:r>
                  <a:rPr lang="zh-CN" altLang="zh-CN" sz="12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，此一系列峰值向量对应的离散序列将有不同的离散频率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endParaRPr lang="zh-CN" altLang="zh-CN" sz="12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A7A8B15-DDF0-45E9-8EA3-5BEF98DCC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8" y="1342388"/>
                <a:ext cx="5687967" cy="1038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B665926-999D-463D-B048-978809A7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8" y="2381134"/>
            <a:ext cx="4370172" cy="20725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F48700-2CDF-4114-B02A-C9FCBA5D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719" y="2381134"/>
            <a:ext cx="3307602" cy="1604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1EAEFFB-FD00-401F-BFFA-A765CB737E3C}"/>
                  </a:ext>
                </a:extLst>
              </p:cNvPr>
              <p:cNvSpPr/>
              <p:nvPr/>
            </p:nvSpPr>
            <p:spPr>
              <a:xfrm>
                <a:off x="4953081" y="4087140"/>
                <a:ext cx="1457579" cy="48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1EAEFFB-FD00-401F-BFFA-A765CB737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81" y="4087140"/>
                <a:ext cx="1457579" cy="48686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378BD7-4795-4897-A64B-4A85C05AF0FF}"/>
                  </a:ext>
                </a:extLst>
              </p:cNvPr>
              <p:cNvSpPr/>
              <p:nvPr/>
            </p:nvSpPr>
            <p:spPr>
              <a:xfrm>
                <a:off x="6791742" y="4087140"/>
                <a:ext cx="1509388" cy="48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5378BD7-4795-4897-A64B-4A85C05AF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42" y="4087140"/>
                <a:ext cx="1509388" cy="486865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73E660-E21A-470B-9E78-699B3DC61CD8}"/>
              </a:ext>
            </a:extLst>
          </p:cNvPr>
          <p:cNvSpPr/>
          <p:nvPr/>
        </p:nvSpPr>
        <p:spPr bwMode="auto">
          <a:xfrm>
            <a:off x="145680" y="275283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角度分辨率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4C441DC-1067-4EFC-B4F8-F2BF43FDDC68}"/>
                  </a:ext>
                </a:extLst>
              </p:cNvPr>
              <p:cNvSpPr/>
              <p:nvPr/>
            </p:nvSpPr>
            <p:spPr>
              <a:xfrm>
                <a:off x="145680" y="1659105"/>
                <a:ext cx="4572000" cy="12825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zh-CN" alt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𝑁𝑑𝑐𝑜𝑠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4C441DC-1067-4EFC-B4F8-F2BF43FD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0" y="1659105"/>
                <a:ext cx="4572000" cy="1282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383" y="240249"/>
            <a:ext cx="8439233" cy="3955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754164" y="405032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</a:rPr>
              <a:t>PART ONE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751717" y="2289354"/>
            <a:ext cx="35356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一、基本原理</a:t>
            </a:r>
            <a:endParaRPr lang="zh-CN" altLang="en-US" sz="4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en-US" sz="4400" kern="1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41218" y="3356042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>
            <a:fillRect/>
          </a:stretch>
        </p:blipFill>
        <p:spPr>
          <a:xfrm>
            <a:off x="3510418" y="306420"/>
            <a:ext cx="2123164" cy="17409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383" y="240249"/>
            <a:ext cx="8439233" cy="3955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754164" y="405032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</a:rPr>
              <a:t>PART FIVE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112225" y="2289354"/>
            <a:ext cx="6814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五、雷达参数设计及使用</a:t>
            </a:r>
            <a:endParaRPr lang="zh-CN" altLang="en-US" sz="4400" kern="1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41218" y="3356042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>
            <a:fillRect/>
          </a:stretch>
        </p:blipFill>
        <p:spPr>
          <a:xfrm>
            <a:off x="3510418" y="306420"/>
            <a:ext cx="2123164" cy="17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568AAE-9ADC-4564-A475-C82283C09BAC}"/>
                  </a:ext>
                </a:extLst>
              </p:cNvPr>
              <p:cNvSpPr/>
              <p:nvPr/>
            </p:nvSpPr>
            <p:spPr>
              <a:xfrm>
                <a:off x="699677" y="1629476"/>
                <a:ext cx="5524659" cy="3466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最大速度决定</a:t>
                </a: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Tc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距离分辨率决定带宽</a:t>
                </a: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确定总帧时间</a:t>
                </a:r>
                <a:r>
                  <a:rPr lang="en-US" altLang="zh-CN" sz="14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Tf</a:t>
                </a: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用最大可测距离验证斜率</a:t>
                </a: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（当不符合时在</a:t>
                </a:r>
                <a:r>
                  <a:rPr lang="en-US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400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dmax</a:t>
                </a:r>
                <a:r>
                  <a:rPr lang="zh-CN" altLang="zh-CN" sz="14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之间做权衡）</a:t>
                </a: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𝐼𝐹𝑚𝑎𝑥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sz="1400" dirty="0"/>
              </a:p>
              <a:p>
                <a:pPr algn="just">
                  <a:spcAft>
                    <a:spcPts val="0"/>
                  </a:spcAft>
                </a:pPr>
                <a:endParaRPr lang="en-US" altLang="zh-CN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568AAE-9ADC-4564-A475-C82283C09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7" y="1629476"/>
                <a:ext cx="5524659" cy="3466270"/>
              </a:xfrm>
              <a:prstGeom prst="rect">
                <a:avLst/>
              </a:prstGeom>
              <a:blipFill>
                <a:blip r:embed="rId2"/>
                <a:stretch>
                  <a:fillRect l="-331" t="-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6D1346F9-5C25-47A6-B1FE-EFECF71E0A9B}"/>
              </a:ext>
            </a:extLst>
          </p:cNvPr>
          <p:cNvSpPr/>
          <p:nvPr/>
        </p:nvSpPr>
        <p:spPr bwMode="auto">
          <a:xfrm>
            <a:off x="145680" y="27528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设计方法</a:t>
            </a:r>
          </a:p>
        </p:txBody>
      </p:sp>
    </p:spTree>
    <p:extLst>
      <p:ext uri="{BB962C8B-B14F-4D97-AF65-F5344CB8AC3E}">
        <p14:creationId xmlns:p14="http://schemas.microsoft.com/office/powerpoint/2010/main" val="120382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3AF3D5-E9D7-4540-B1A6-591ADCA59D4D}"/>
              </a:ext>
            </a:extLst>
          </p:cNvPr>
          <p:cNvSpPr/>
          <p:nvPr/>
        </p:nvSpPr>
        <p:spPr bwMode="auto">
          <a:xfrm>
            <a:off x="145680" y="275283"/>
            <a:ext cx="11384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CA7E21-54D3-4B7F-BAAD-9F507E8BBAC9}"/>
              </a:ext>
            </a:extLst>
          </p:cNvPr>
          <p:cNvSpPr txBox="1"/>
          <p:nvPr/>
        </p:nvSpPr>
        <p:spPr>
          <a:xfrm>
            <a:off x="904862" y="1636295"/>
            <a:ext cx="5092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见</a:t>
            </a:r>
            <a:r>
              <a:rPr lang="en-US" altLang="zh-CN" b="1" dirty="0"/>
              <a:t>demo</a:t>
            </a:r>
            <a:r>
              <a:rPr lang="zh-CN" altLang="en-US" b="1" dirty="0"/>
              <a:t>：</a:t>
            </a:r>
            <a:r>
              <a:rPr lang="en-US" altLang="zh-CN" b="1" dirty="0"/>
              <a:t>Automotive Adaptive Cruise Control Using FMCW Technology</a:t>
            </a:r>
          </a:p>
        </p:txBody>
      </p:sp>
    </p:spTree>
    <p:extLst>
      <p:ext uri="{BB962C8B-B14F-4D97-AF65-F5344CB8AC3E}">
        <p14:creationId xmlns:p14="http://schemas.microsoft.com/office/powerpoint/2010/main" val="287650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5600" y="232228"/>
            <a:ext cx="8439233" cy="3614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3271044" y="1772638"/>
            <a:ext cx="25955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谢谢聆听</a:t>
            </a:r>
          </a:p>
        </p:txBody>
      </p:sp>
      <p:sp>
        <p:nvSpPr>
          <p:cNvPr id="13" name="矩形 12"/>
          <p:cNvSpPr/>
          <p:nvPr/>
        </p:nvSpPr>
        <p:spPr>
          <a:xfrm>
            <a:off x="2156735" y="2502971"/>
            <a:ext cx="4830531" cy="26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 dirty="0">
                <a:solidFill>
                  <a:schemeClr val="bg1"/>
                </a:solidFill>
                <a:latin typeface="Arial" panose="020B0604020202020204"/>
              </a:rPr>
              <a:t>THANK YOU FOR LISTENING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290497" y="2868727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/>
          <p:cNvSpPr/>
          <p:nvPr/>
        </p:nvSpPr>
        <p:spPr>
          <a:xfrm>
            <a:off x="3750998" y="362789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 bwMode="auto">
          <a:xfrm>
            <a:off x="3966719" y="3690431"/>
            <a:ext cx="12170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2021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de-DE" altLang="zh-CN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zh-CN" altLang="en-US" sz="105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0" b="18402"/>
          <a:stretch>
            <a:fillRect/>
          </a:stretch>
        </p:blipFill>
        <p:spPr>
          <a:xfrm>
            <a:off x="3507252" y="450918"/>
            <a:ext cx="2123164" cy="1360357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4112113" y="4035730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2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r>
              <a:rPr lang="zh-CN" altLang="de-DE" sz="12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r>
              <a:rPr lang="en-US" altLang="zh-CN" sz="1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  <a:p>
            <a:pPr algn="ctr">
              <a:defRPr/>
            </a:pPr>
            <a:r>
              <a:rPr lang="zh-CN" altLang="de-DE" sz="12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贾林轩</a:t>
            </a:r>
            <a:endParaRPr lang="zh-CN" altLang="en-US" sz="12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45680" y="275283"/>
            <a:ext cx="1554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工作原理框图</a:t>
            </a:r>
          </a:p>
        </p:txBody>
      </p:sp>
      <p:pic>
        <p:nvPicPr>
          <p:cNvPr id="7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09775" y="2011998"/>
            <a:ext cx="5274310" cy="166560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139315" y="1925320"/>
            <a:ext cx="806450" cy="902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1517650" y="1918970"/>
            <a:ext cx="739775" cy="1384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009775" y="2775585"/>
            <a:ext cx="806450" cy="902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367790" y="3470910"/>
            <a:ext cx="725805" cy="1828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502660" y="2216150"/>
            <a:ext cx="806450" cy="902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22115" y="1905000"/>
            <a:ext cx="458470" cy="4800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57500" y="2887980"/>
            <a:ext cx="645160" cy="67754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20745" y="3419475"/>
            <a:ext cx="596900" cy="3105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518025" y="2827655"/>
            <a:ext cx="2684145" cy="902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82055" y="2385060"/>
            <a:ext cx="458470" cy="4800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225" y="1713865"/>
            <a:ext cx="87122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发射天线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2120" y="3479165"/>
            <a:ext cx="87122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接收天线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680585" y="1605915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调频连续波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017645" y="3729990"/>
                <a:ext cx="29639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混频器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5" y="3729990"/>
                <a:ext cx="2963953" cy="923330"/>
              </a:xfrm>
              <a:prstGeom prst="rect">
                <a:avLst/>
              </a:prstGeom>
              <a:blipFill>
                <a:blip r:embed="rId3"/>
                <a:stretch>
                  <a:fillRect l="-412" t="-1987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6740525" y="2085975"/>
            <a:ext cx="16814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IF</a:t>
            </a:r>
            <a:r>
              <a:rPr lang="zh-CN" altLang="en-US" b="1">
                <a:solidFill>
                  <a:srgbClr val="FF0000"/>
                </a:solidFill>
              </a:rPr>
              <a:t>信号数字化及处理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154616-9214-4895-A8D3-3CDE3B82F0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34590" y="1138990"/>
            <a:ext cx="2805597" cy="376494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325CA7-850D-4AE4-B672-874978DF43BC}"/>
              </a:ext>
            </a:extLst>
          </p:cNvPr>
          <p:cNvSpPr/>
          <p:nvPr/>
        </p:nvSpPr>
        <p:spPr bwMode="auto">
          <a:xfrm>
            <a:off x="145680" y="275283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调频连续波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587AA-FF88-44D0-A199-2CF07159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9" y="1138990"/>
            <a:ext cx="3674079" cy="1954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6EAEDF-DC5A-4CCC-BE09-BE599203817A}"/>
                  </a:ext>
                </a:extLst>
              </p:cNvPr>
              <p:cNvSpPr txBox="1"/>
              <p:nvPr/>
            </p:nvSpPr>
            <p:spPr>
              <a:xfrm>
                <a:off x="7226968" y="1251284"/>
                <a:ext cx="1637243" cy="2680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重要参数：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扫描周期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/>
                  <a:t>:</a:t>
                </a:r>
                <a:r>
                  <a:rPr lang="zh-CN" altLang="en-US" b="0" dirty="0"/>
                  <a:t>带宽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斜率（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zh-CN" dirty="0"/>
                  <a:t>往返延迟：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b="0" dirty="0"/>
                  <a:t>:</a:t>
                </a:r>
                <a:r>
                  <a:rPr lang="en-US" altLang="zh-CN" dirty="0"/>
                  <a:t>IF</a:t>
                </a:r>
                <a:r>
                  <a:rPr lang="zh-CN" altLang="zh-CN" dirty="0"/>
                  <a:t>信号的频率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6EAEDF-DC5A-4CCC-BE09-BE599203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968" y="1251284"/>
                <a:ext cx="1637243" cy="2680798"/>
              </a:xfrm>
              <a:prstGeom prst="rect">
                <a:avLst/>
              </a:prstGeom>
              <a:blipFill>
                <a:blip r:embed="rId4"/>
                <a:stretch>
                  <a:fillRect l="-1119" t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81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A9A9A3-6727-4777-92FA-33DF267FCCE6}"/>
              </a:ext>
            </a:extLst>
          </p:cNvPr>
          <p:cNvSpPr/>
          <p:nvPr/>
        </p:nvSpPr>
        <p:spPr bwMode="auto">
          <a:xfrm>
            <a:off x="145680" y="275283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感知原理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C3163B-39BE-4B5B-9C29-35C9FF1A62F5}"/>
              </a:ext>
            </a:extLst>
          </p:cNvPr>
          <p:cNvSpPr txBox="1"/>
          <p:nvPr/>
        </p:nvSpPr>
        <p:spPr>
          <a:xfrm>
            <a:off x="304800" y="1283368"/>
            <a:ext cx="544892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三个维度：距离、速度、角度</a:t>
            </a:r>
            <a:endParaRPr lang="en-US" altLang="zh-CN" dirty="0"/>
          </a:p>
          <a:p>
            <a:r>
              <a:rPr lang="zh-CN" altLang="en-US" dirty="0"/>
              <a:t>距离和角度确定物体相对自车的位置，速度确定物体的运动状态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基本原理：</a:t>
            </a:r>
            <a:r>
              <a:rPr lang="en-US" altLang="zh-CN" dirty="0"/>
              <a:t>FFT</a:t>
            </a:r>
            <a:r>
              <a:rPr lang="zh-CN" altLang="en-US" dirty="0"/>
              <a:t>（快速傅里叶变换：利用计算机计算离散傅里叶变换）</a:t>
            </a:r>
            <a:endParaRPr lang="en-US" altLang="zh-CN" dirty="0"/>
          </a:p>
          <a:p>
            <a:r>
              <a:rPr lang="zh-CN" altLang="en-US" dirty="0"/>
              <a:t>根据不同维度有距离</a:t>
            </a:r>
            <a:r>
              <a:rPr lang="en-US" altLang="zh-CN" dirty="0"/>
              <a:t>FFT</a:t>
            </a:r>
            <a:r>
              <a:rPr lang="zh-CN" altLang="en-US" dirty="0"/>
              <a:t>，速度</a:t>
            </a:r>
            <a:r>
              <a:rPr lang="en-US" altLang="zh-CN" dirty="0"/>
              <a:t>FFT</a:t>
            </a:r>
            <a:r>
              <a:rPr lang="zh-CN" altLang="en-US" dirty="0"/>
              <a:t>（多普勒</a:t>
            </a:r>
            <a:r>
              <a:rPr lang="en-US" altLang="zh-CN" dirty="0"/>
              <a:t>FFT</a:t>
            </a:r>
            <a:r>
              <a:rPr lang="zh-CN" altLang="en-US" dirty="0"/>
              <a:t>），角度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D715A-43D7-4B1B-BFBC-C8DAA2EF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6" y="2414447"/>
            <a:ext cx="5688931" cy="24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52383" y="240249"/>
            <a:ext cx="8439233" cy="3955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/>
          <p:cNvSpPr/>
          <p:nvPr/>
        </p:nvSpPr>
        <p:spPr>
          <a:xfrm>
            <a:off x="3754164" y="4050325"/>
            <a:ext cx="1635671" cy="3789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+mj-lt"/>
              </a:rPr>
              <a:t>PART TWO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734454" y="2289354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二、测距原理</a:t>
            </a:r>
            <a:endParaRPr lang="zh-CN" altLang="en-US" sz="4400" kern="1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41218" y="3356042"/>
            <a:ext cx="5630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2"/>
          <a:stretch>
            <a:fillRect/>
          </a:stretch>
        </p:blipFill>
        <p:spPr>
          <a:xfrm>
            <a:off x="3510418" y="306420"/>
            <a:ext cx="2123164" cy="17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C5F9BD-1841-4EF1-B145-147C0DC10294}"/>
              </a:ext>
            </a:extLst>
          </p:cNvPr>
          <p:cNvSpPr/>
          <p:nvPr/>
        </p:nvSpPr>
        <p:spPr bwMode="auto">
          <a:xfrm>
            <a:off x="145680" y="275283"/>
            <a:ext cx="1569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测距基本原理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481041-0EC7-4183-BB70-782B9DD7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6" y="1090672"/>
            <a:ext cx="7755088" cy="2962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4E8C3F-0775-41AF-B05A-718B94BD1491}"/>
                  </a:ext>
                </a:extLst>
              </p:cNvPr>
              <p:cNvSpPr txBox="1"/>
              <p:nvPr/>
            </p:nvSpPr>
            <p:spPr>
              <a:xfrm>
                <a:off x="2023628" y="4307304"/>
                <a:ext cx="5096743" cy="6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zh-CN" altLang="en-US" dirty="0"/>
                  <a:t>   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dirty="0"/>
                  <a:t>为</a:t>
                </a:r>
                <a:r>
                  <a:rPr lang="en-US" altLang="zh-CN" b="0" dirty="0"/>
                  <a:t>IF</a:t>
                </a:r>
                <a:r>
                  <a:rPr lang="zh-CN" altLang="en-US" dirty="0"/>
                  <a:t>信号傅里叶变换图像中的峰值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4E8C3F-0775-41AF-B05A-718B94BD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28" y="4307304"/>
                <a:ext cx="5096743" cy="601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60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BBF938-09B3-4C5A-B1DB-DC9B1D6493AF}"/>
              </a:ext>
            </a:extLst>
          </p:cNvPr>
          <p:cNvSpPr/>
          <p:nvPr/>
        </p:nvSpPr>
        <p:spPr bwMode="auto">
          <a:xfrm>
            <a:off x="145680" y="275283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测距最大值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DC9D61-EA67-46DE-AF8A-034EF8AFA60A}"/>
                  </a:ext>
                </a:extLst>
              </p:cNvPr>
              <p:cNvSpPr txBox="1"/>
              <p:nvPr/>
            </p:nvSpPr>
            <p:spPr>
              <a:xfrm>
                <a:off x="336884" y="1387642"/>
                <a:ext cx="3059877" cy="3111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低通滤波器的截止频率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𝐼𝐹𝑚𝑎𝑥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2.ADC</a:t>
                </a:r>
                <a:r>
                  <a:rPr lang="zh-CN" altLang="en-US" dirty="0"/>
                  <a:t>采样率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信号的强度</a:t>
                </a:r>
                <a:endParaRPr lang="en-US" altLang="zh-CN" dirty="0"/>
              </a:p>
              <a:p>
                <a:r>
                  <a:rPr lang="zh-CN" altLang="en-US" dirty="0"/>
                  <a:t>①发射天线发出信号的强度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</m:oMath>
                </a14:m>
                <a:r>
                  <a:rPr lang="zh-CN" altLang="en-US" b="0" dirty="0"/>
                  <a:t>为发射天线增益系数</a:t>
                </a:r>
                <a:endParaRPr lang="en-US" altLang="zh-CN" b="0" dirty="0"/>
              </a:p>
              <a:p>
                <a:r>
                  <a:rPr lang="zh-CN" altLang="en-US" dirty="0"/>
                  <a:t>②物体反射信号的强度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zh-CN" dirty="0"/>
                  <a:t>：散射截面积（有效反射信号面积）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DC9D61-EA67-46DE-AF8A-034EF8AF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" y="1387642"/>
                <a:ext cx="3059877" cy="3111173"/>
              </a:xfrm>
              <a:prstGeom prst="rect">
                <a:avLst/>
              </a:prstGeom>
              <a:blipFill>
                <a:blip r:embed="rId2"/>
                <a:stretch>
                  <a:fillRect l="-398" t="-588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F098F7-C26D-4882-BB17-50C6DB6C4068}"/>
                  </a:ext>
                </a:extLst>
              </p:cNvPr>
              <p:cNvSpPr txBox="1"/>
              <p:nvPr/>
            </p:nvSpPr>
            <p:spPr>
              <a:xfrm>
                <a:off x="3485083" y="1387642"/>
                <a:ext cx="5027658" cy="4078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③接收天线处信号的强度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④接收天线收到信号的强度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𝑅𝑋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𝑅𝑋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zh-CN" altLang="zh-CN" dirty="0"/>
                  <a:t>与信号接收器孔径</a:t>
                </a:r>
                <a:r>
                  <a:rPr lang="zh-CN" altLang="en-US" dirty="0"/>
                  <a:t>和接收天线增益</a:t>
                </a:r>
                <a:r>
                  <a:rPr lang="zh-CN" altLang="zh-CN" dirty="0"/>
                  <a:t>有关的系数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信噪比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𝑚𝑒𝑎𝑠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𝑘𝑇𝐹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𝑇𝑚𝑒𝑎𝑠</m:t>
                    </m:r>
                  </m:oMath>
                </a14:m>
                <a:r>
                  <a:rPr lang="zh-CN" altLang="zh-CN" dirty="0"/>
                  <a:t>：总处理时间（处理增益：处理时间越长，信噪比越高）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zh-CN" dirty="0"/>
                  <a:t>：天线噪声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dirty="0"/>
                  <a:t>：接收噪声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𝑆𝑁𝑅𝑚𝑖𝑛</m:t>
                    </m:r>
                  </m:oMath>
                </a14:m>
                <a:r>
                  <a:rPr lang="zh-CN" altLang="zh-CN" dirty="0"/>
                  <a:t>的目标将不被视为有效目标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𝑆𝑁𝑅𝑚𝑖𝑛</m:t>
                    </m:r>
                  </m:oMath>
                </a14:m>
                <a:r>
                  <a:rPr lang="zh-CN" altLang="zh-CN" dirty="0"/>
                  <a:t>由实验选定</a:t>
                </a:r>
              </a:p>
              <a:p>
                <a:endParaRPr lang="zh-CN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F098F7-C26D-4882-BB17-50C6DB6C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83" y="1387642"/>
                <a:ext cx="5027658" cy="4078809"/>
              </a:xfrm>
              <a:prstGeom prst="rect">
                <a:avLst/>
              </a:prstGeom>
              <a:blipFill>
                <a:blip r:embed="rId3"/>
                <a:stretch>
                  <a:fillRect l="-364" t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8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1518EBE-4082-40D5-AA8C-D28634F56F2E}"/>
              </a:ext>
            </a:extLst>
          </p:cNvPr>
          <p:cNvSpPr/>
          <p:nvPr/>
        </p:nvSpPr>
        <p:spPr bwMode="auto">
          <a:xfrm>
            <a:off x="145680" y="275283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测距分辨率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77518-D403-46A9-BBB9-E97C58B539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528" y="1205413"/>
            <a:ext cx="5274310" cy="3438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5BB94A-34A5-4FE7-8C3A-C859635DC6C2}"/>
                  </a:ext>
                </a:extLst>
              </p:cNvPr>
              <p:cNvSpPr txBox="1"/>
              <p:nvPr/>
            </p:nvSpPr>
            <p:spPr>
              <a:xfrm>
                <a:off x="6320589" y="1612232"/>
                <a:ext cx="2532883" cy="1312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  ：在傅里叶变换中两个频率成分能显示出两个峰值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说明测距分辨率只由带宽决定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5BB94A-34A5-4FE7-8C3A-C859635DC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589" y="1612232"/>
                <a:ext cx="2532883" cy="1312795"/>
              </a:xfrm>
              <a:prstGeom prst="rect">
                <a:avLst/>
              </a:prstGeom>
              <a:blipFill>
                <a:blip r:embed="rId3"/>
                <a:stretch>
                  <a:fillRect l="-723" b="-3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45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714</Words>
  <Application>Microsoft Office PowerPoint</Application>
  <PresentationFormat>全屏显示(16:9)</PresentationFormat>
  <Paragraphs>140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微软雅黑 Light</vt:lpstr>
      <vt:lpstr>Arial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Administrator</cp:lastModifiedBy>
  <cp:revision>478</cp:revision>
  <dcterms:created xsi:type="dcterms:W3CDTF">2017-05-01T12:27:00Z</dcterms:created>
  <dcterms:modified xsi:type="dcterms:W3CDTF">2021-10-27T12:42:41Z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v1.0_mb_9EcFD3HmEkJH/mHYdkC9lg==</vt:lpwstr>
  </property>
  <property fmtid="{D5CDD505-2E9C-101B-9397-08002B2CF9AE}" pid="4" name="ICV">
    <vt:lpwstr>FA39A8D729974F938E42432C5178F1F3</vt:lpwstr>
  </property>
</Properties>
</file>