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59" r:id="rId3"/>
    <p:sldId id="261" r:id="rId4"/>
    <p:sldId id="260" r:id="rId5"/>
    <p:sldId id="270" r:id="rId6"/>
    <p:sldId id="271" r:id="rId7"/>
    <p:sldId id="272" r:id="rId8"/>
    <p:sldId id="256" r:id="rId9"/>
    <p:sldId id="273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9" r:id="rId18"/>
    <p:sldId id="280" r:id="rId19"/>
    <p:sldId id="275" r:id="rId20"/>
    <p:sldId id="278" r:id="rId21"/>
    <p:sldId id="276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55" autoAdjust="0"/>
  </p:normalViewPr>
  <p:slideViewPr>
    <p:cSldViewPr>
      <p:cViewPr varScale="1">
        <p:scale>
          <a:sx n="74" d="100"/>
          <a:sy n="74" d="100"/>
        </p:scale>
        <p:origin x="1531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EAF9F-4C40-4F2B-B71E-D6E615FE9EDC}" type="datetimeFigureOut">
              <a:rPr lang="zh-TW" altLang="en-US" smtClean="0"/>
              <a:pPr/>
              <a:t>2014/11/23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0FE3B-4741-46B1-9433-958D0EDAA5C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781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Consequently, a customer relationship management (CRM) system is of the greatest necessity and importance for the company. To meet their needs,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SugarCRM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tried to be used in the company. However, some problems still occurs.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381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reduce the complex process of doing a report from the staff to the CRM system because what the staff need to do is type the same simple description into this application and send it out.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an case is reported over 10 days but not yet closed, a warning e-mail will be sent to the managers and technicians who are related to the case.</a:t>
            </a:r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679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importance of using a new CRM is explained to them so that they would attend the training section and learn how to use it effectively. 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797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importance of using a new CRM is explained to them so that they would attend the training section and learn how to use it effectively. 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370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importance of using a new CRM is explained to them so that they would attend the training section and learn how to use it effectively. 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727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Live Multiple Games machines include Live Baccarat, Live Roulette, Live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Sicbo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Live Blackjack, Live SanGong and Live Keno. 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Paradise Jackpot is a patent granted Baccarat-based progressive jackpot.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there are lots of after-sale services in the LT Game, CRM system could track every service until it solved.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SugarCRM systemcan enhance the competitiveness of the enterprise and service quality.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546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24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296D8-B4EF-473D-A7C7-20E15977FAD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53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978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249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983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230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60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7E40B-7173-4850-9963-8FF9F37BFA77}" type="datetimeFigureOut">
              <a:rPr lang="zh-CN" altLang="en-US" smtClean="0"/>
              <a:pPr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0" y="1714489"/>
            <a:ext cx="7772400" cy="1885962"/>
          </a:xfrm>
        </p:spPr>
        <p:txBody>
          <a:bodyPr>
            <a:normAutofit/>
          </a:bodyPr>
          <a:lstStyle/>
          <a:p>
            <a:r>
              <a:rPr lang="en-US" b="1" dirty="0" smtClean="0"/>
              <a:t>COMP407 Selected Topics II</a:t>
            </a:r>
            <a:br>
              <a:rPr lang="en-US" b="1" dirty="0" smtClean="0"/>
            </a:br>
            <a:r>
              <a:rPr lang="en-US" b="1" dirty="0" smtClean="0"/>
              <a:t>IT Solutions for Business</a:t>
            </a:r>
            <a:br>
              <a:rPr lang="en-US" b="1" dirty="0" smtClean="0"/>
            </a:br>
            <a:r>
              <a:rPr lang="en-US" sz="1800" dirty="0" smtClean="0">
                <a:latin typeface="+mn-lt"/>
              </a:rPr>
              <a:t>2014/15 1</a:t>
            </a:r>
            <a:r>
              <a:rPr lang="en-US" sz="1800" baseline="30000" dirty="0" smtClean="0">
                <a:latin typeface="+mn-lt"/>
              </a:rPr>
              <a:t>st</a:t>
            </a:r>
            <a:r>
              <a:rPr lang="en-US" sz="1800" dirty="0" smtClean="0">
                <a:latin typeface="+mn-lt"/>
              </a:rPr>
              <a:t> semester</a:t>
            </a:r>
            <a:endParaRPr lang="zh-TW" altLang="en-US" sz="1800" dirty="0">
              <a:latin typeface="+mn-lt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SugarCRM Improvement System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428728" y="4572008"/>
            <a:ext cx="6286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members:		Athena HOI Ka </a:t>
            </a:r>
            <a:r>
              <a:rPr lang="en-US" dirty="0" err="1" smtClean="0"/>
              <a:t>Wai</a:t>
            </a:r>
            <a:r>
              <a:rPr lang="en-US" dirty="0" smtClean="0"/>
              <a:t> (P1104463)</a:t>
            </a:r>
            <a:endParaRPr lang="zh-TW" altLang="en-US" dirty="0" smtClean="0"/>
          </a:p>
          <a:p>
            <a:r>
              <a:rPr lang="en-US" dirty="0" smtClean="0"/>
              <a:t>			Sandy CHEN Wan Ping (P1107936)</a:t>
            </a:r>
            <a:r>
              <a:rPr lang="en-GB" i="1" dirty="0" smtClean="0"/>
              <a:t/>
            </a:r>
            <a:br>
              <a:rPr lang="en-GB" i="1" dirty="0" smtClean="0"/>
            </a:br>
            <a:r>
              <a:rPr lang="en-GB" i="1" dirty="0" smtClean="0"/>
              <a:t>			</a:t>
            </a:r>
            <a:r>
              <a:rPr lang="en-US" dirty="0" smtClean="0"/>
              <a:t>Key LIANG Yi Juan (P1107923)</a:t>
            </a:r>
            <a:endParaRPr lang="zh-TW" altLang="en-US" dirty="0" smtClean="0"/>
          </a:p>
          <a:p>
            <a:r>
              <a:rPr lang="en-US" dirty="0" smtClean="0"/>
              <a:t> </a:t>
            </a:r>
            <a:endParaRPr lang="zh-TW" altLang="en-US" dirty="0" smtClean="0"/>
          </a:p>
          <a:p>
            <a:r>
              <a:rPr lang="en-US" dirty="0" smtClean="0"/>
              <a:t>Supervisor:		Dr. </a:t>
            </a:r>
            <a:r>
              <a:rPr lang="en-US" dirty="0" err="1" smtClean="0"/>
              <a:t>Benjiman</a:t>
            </a:r>
            <a:r>
              <a:rPr lang="en-US" dirty="0" smtClean="0"/>
              <a:t> Ng</a:t>
            </a:r>
            <a:endParaRPr lang="zh-TW" altLang="en-US" dirty="0" smtClean="0"/>
          </a:p>
          <a:p>
            <a:r>
              <a:rPr lang="en-US" dirty="0" smtClean="0"/>
              <a:t>Assessor:			Dr. Rita </a:t>
            </a:r>
            <a:r>
              <a:rPr lang="en-US" dirty="0" err="1" smtClean="0"/>
              <a:t>Tse</a:t>
            </a:r>
            <a:endParaRPr lang="zh-TW" altLang="en-US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6400800" cy="936104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Developing environment</a:t>
            </a:r>
            <a:endParaRPr lang="zh-CN" altLang="en-US" b="1" cap="small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032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Development tools: </a:t>
            </a:r>
            <a:r>
              <a:rPr lang="en-US" dirty="0" err="1" smtClean="0"/>
              <a:t>PhpStorm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Server</a:t>
            </a:r>
            <a:r>
              <a:rPr lang="en-US" dirty="0"/>
              <a:t>:</a:t>
            </a:r>
            <a:r>
              <a:rPr lang="en-US" dirty="0" smtClean="0"/>
              <a:t> Apache 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Database: MySQL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6400800" cy="936104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Architecture</a:t>
            </a:r>
            <a:endParaRPr lang="zh-CN" altLang="en-US" b="1" cap="small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03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The client-server web application follows MVC software design pattern. </a:t>
            </a:r>
          </a:p>
        </p:txBody>
      </p:sp>
      <p:pic>
        <p:nvPicPr>
          <p:cNvPr id="5" name="图片 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2571744"/>
            <a:ext cx="5732145" cy="372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7686684" cy="936104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Data Modeling - Identifying entity type</a:t>
            </a:r>
            <a:endParaRPr lang="zh-CN" altLang="en-US" b="1" cap="small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03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The following table shows the specific attributes of the classes in the function. 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14348" y="2500306"/>
          <a:ext cx="6414780" cy="4143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130"/>
                <a:gridCol w="1069130"/>
                <a:gridCol w="1069130"/>
                <a:gridCol w="1069130"/>
                <a:gridCol w="1069130"/>
                <a:gridCol w="1069130"/>
              </a:tblGrid>
              <a:tr h="2729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PMingLiU"/>
                          <a:cs typeface="Times New Roman"/>
                        </a:rPr>
                        <a:t>Entity name</a:t>
                      </a:r>
                      <a:endParaRPr lang="zh-TW" sz="900" dirty="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Attributes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Description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Data type &amp;length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Nulls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Multi-valued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414692">
                <a:tc row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Staff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Email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Uniquely identity email of </a:t>
                      </a: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staff in casinos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30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Name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The name of </a:t>
                      </a: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staff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15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Company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The company of the staff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50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55292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Password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Password for user verification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6-16 characters </a:t>
                      </a: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and both number and character are required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 dirty="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row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SimSun"/>
                          <a:cs typeface="Times New Roman"/>
                        </a:rPr>
                        <a:t>Case</a:t>
                      </a:r>
                      <a:endParaRPr lang="zh-TW" sz="900" dirty="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Subject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The subject of the post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30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 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description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The description of the post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200</a:t>
                      </a: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 variable characters 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 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41469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P</a:t>
                      </a: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ost</a:t>
                      </a: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Date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PMingLiU"/>
                          <a:cs typeface="Times New Roman"/>
                        </a:rPr>
                        <a:t>The date the </a:t>
                      </a:r>
                      <a:r>
                        <a:rPr lang="en-US" sz="900" dirty="0">
                          <a:latin typeface="Times New Roman"/>
                          <a:ea typeface="SimSun"/>
                          <a:cs typeface="Times New Roman"/>
                        </a:rPr>
                        <a:t>staff</a:t>
                      </a:r>
                      <a:r>
                        <a:rPr lang="en-US" sz="900" dirty="0">
                          <a:latin typeface="Times New Roman"/>
                          <a:ea typeface="PMingLiU"/>
                          <a:cs typeface="Times New Roman"/>
                        </a:rPr>
                        <a:t> that </a:t>
                      </a:r>
                      <a:r>
                        <a:rPr lang="en-US" sz="900" dirty="0">
                          <a:latin typeface="Times New Roman"/>
                          <a:ea typeface="SimSun"/>
                          <a:cs typeface="Times New Roman"/>
                        </a:rPr>
                        <a:t>post</a:t>
                      </a:r>
                      <a:r>
                        <a:rPr lang="en-US" sz="900" dirty="0">
                          <a:latin typeface="Times New Roman"/>
                          <a:ea typeface="PMingLiU"/>
                          <a:cs typeface="Times New Roman"/>
                        </a:rPr>
                        <a:t> the </a:t>
                      </a:r>
                      <a:r>
                        <a:rPr lang="en-US" sz="900" dirty="0">
                          <a:latin typeface="Times New Roman"/>
                          <a:ea typeface="SimSun"/>
                          <a:cs typeface="Times New Roman"/>
                        </a:rPr>
                        <a:t>problem</a:t>
                      </a:r>
                      <a:endParaRPr lang="zh-TW" sz="900" dirty="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Date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 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 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status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The problem of posts’ status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15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Times New Roman"/>
                          <a:ea typeface="SimSun"/>
                          <a:cs typeface="Times New Roman"/>
                        </a:rPr>
                        <a:t>Technician</a:t>
                      </a:r>
                      <a:endParaRPr lang="zh-TW" sz="900" dirty="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Email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Uniquely identity email of</a:t>
                      </a: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 operator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30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Name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The name of operator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15</a:t>
                      </a: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55292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Password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Password for operator verification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6-16 characters </a:t>
                      </a: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and both number and character are required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SimSun"/>
                          <a:cs typeface="Times New Roman"/>
                        </a:rPr>
                        <a:t>No</a:t>
                      </a:r>
                      <a:endParaRPr lang="zh-TW" sz="900" dirty="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7686684" cy="936104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Data Modeling - sequence diagram</a:t>
            </a:r>
            <a:endParaRPr lang="zh-CN" altLang="en-US" b="1" cap="small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03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The following is the sequence diagram of staff in casinos creating a new case. </a:t>
            </a:r>
          </a:p>
        </p:txBody>
      </p:sp>
      <p:pic>
        <p:nvPicPr>
          <p:cNvPr id="6" name="图片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2500306"/>
            <a:ext cx="6772365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7686684" cy="936104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Data Modeling – create a new case</a:t>
            </a:r>
            <a:endParaRPr lang="zh-CN" altLang="en-US" b="1" cap="small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89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The following is flow chart which shows the progress of the function of creating new case. </a:t>
            </a:r>
          </a:p>
        </p:txBody>
      </p:sp>
      <p:pic>
        <p:nvPicPr>
          <p:cNvPr id="7" name="图片 2" descr="C:\Users\Administrator\Desktop\Document 1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1" y="2428868"/>
            <a:ext cx="4212260" cy="3959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7686684" cy="650352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Enhancement to existing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890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Input report with a text box (instead of using the SugarCRM or Excel file)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S</a:t>
            </a:r>
            <a:r>
              <a:rPr lang="en-US" altLang="zh-CN" dirty="0" smtClean="0"/>
              <a:t>end notification E-mail once a case is reported</a:t>
            </a:r>
            <a:endParaRPr lang="en-US" dirty="0" smtClean="0"/>
          </a:p>
          <a:p>
            <a:r>
              <a:rPr lang="en-US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Automatic routine report checking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6129298" cy="721790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Key problems and their solutions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890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Installation the system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Promoting the new CRM to casino manager and IT technician </a:t>
            </a:r>
          </a:p>
          <a:p>
            <a:r>
              <a:rPr lang="en-US" dirty="0" smtClean="0"/>
              <a:t>    (unwilling to learn a new system)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Managers are unwilling to have an extra training.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902" y="620688"/>
            <a:ext cx="1736810" cy="7292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cap="small" dirty="0" smtClean="0"/>
              <a:t>Results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6129298" cy="721790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Project Outcomes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8902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 </a:t>
            </a:r>
            <a:r>
              <a:rPr lang="en-US" dirty="0"/>
              <a:t>Casino floor manager 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Report </a:t>
            </a:r>
            <a:r>
              <a:rPr lang="en-US" dirty="0"/>
              <a:t>new cases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Check </a:t>
            </a:r>
            <a:r>
              <a:rPr lang="en-US" dirty="0"/>
              <a:t>the status of the cases they create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Confirm </a:t>
            </a:r>
            <a:r>
              <a:rPr lang="en-US" dirty="0"/>
              <a:t>the complete of the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  </a:t>
            </a:r>
            <a:r>
              <a:rPr lang="en-US" dirty="0" err="1"/>
              <a:t>LTGame</a:t>
            </a:r>
            <a:r>
              <a:rPr lang="en-US" dirty="0"/>
              <a:t> </a:t>
            </a:r>
            <a:r>
              <a:rPr lang="en-US" dirty="0" smtClean="0"/>
              <a:t>Operator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Update  </a:t>
            </a:r>
            <a:r>
              <a:rPr lang="en-US" dirty="0"/>
              <a:t>the status of case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Create </a:t>
            </a:r>
            <a:r>
              <a:rPr lang="en-US" dirty="0"/>
              <a:t>new account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View </a:t>
            </a:r>
            <a:r>
              <a:rPr lang="en-US" dirty="0"/>
              <a:t>all the created accounts in group of casinos.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View </a:t>
            </a:r>
            <a:r>
              <a:rPr lang="en-US" dirty="0"/>
              <a:t>all the reported cases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Change </a:t>
            </a:r>
            <a:r>
              <a:rPr lang="en-US" dirty="0"/>
              <a:t>case status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Search </a:t>
            </a:r>
            <a:r>
              <a:rPr lang="en-US" dirty="0"/>
              <a:t>case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Sort </a:t>
            </a:r>
            <a:r>
              <a:rPr lang="en-US" dirty="0"/>
              <a:t>search results by case name, status, subject, people to assign, account name, priority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775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902" y="620688"/>
            <a:ext cx="2672914" cy="72920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b="1" cap="small" dirty="0" smtClean="0"/>
              <a:t>Conclusion</a:t>
            </a:r>
            <a:endParaRPr lang="zh-CN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8902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Studied </a:t>
            </a:r>
            <a:r>
              <a:rPr lang="en-US" dirty="0"/>
              <a:t>the main function of </a:t>
            </a:r>
            <a:r>
              <a:rPr lang="en-US" dirty="0" smtClean="0"/>
              <a:t>SugarCRM </a:t>
            </a:r>
            <a:r>
              <a:rPr lang="en-US" dirty="0"/>
              <a:t>in the </a:t>
            </a:r>
            <a:r>
              <a:rPr lang="en-US" dirty="0" err="1"/>
              <a:t>LTGame</a:t>
            </a:r>
            <a:r>
              <a:rPr lang="en-US" dirty="0"/>
              <a:t> company.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Did requirement analysis</a:t>
            </a: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Design </a:t>
            </a:r>
            <a:r>
              <a:rPr lang="en-US" dirty="0"/>
              <a:t>a new proposed CRM to improve the original one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13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cap="small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</a:t>
            </a:r>
            <a:r>
              <a:rPr lang="en-US" altLang="zh-CN" dirty="0"/>
              <a:t>have studied the main function of existing Sugar CRM in </a:t>
            </a:r>
            <a:r>
              <a:rPr lang="en-US" altLang="zh-CN" dirty="0" smtClean="0"/>
              <a:t>the </a:t>
            </a:r>
            <a:r>
              <a:rPr lang="en-US" altLang="zh-CN" dirty="0" err="1"/>
              <a:t>LTGame</a:t>
            </a:r>
            <a:r>
              <a:rPr lang="en-US" altLang="zh-CN" dirty="0"/>
              <a:t> company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We </a:t>
            </a:r>
            <a:r>
              <a:rPr lang="en-US" altLang="zh-CN" dirty="0"/>
              <a:t>have done the requirement analysis of CRM </a:t>
            </a:r>
            <a:r>
              <a:rPr lang="en-US" altLang="zh-CN" dirty="0" smtClean="0"/>
              <a:t>system.</a:t>
            </a:r>
          </a:p>
          <a:p>
            <a:r>
              <a:rPr lang="en-US" altLang="zh-CN" dirty="0" smtClean="0"/>
              <a:t>Design </a:t>
            </a:r>
            <a:r>
              <a:rPr lang="en-US" altLang="zh-CN" dirty="0"/>
              <a:t>a new proposed CRM to improve the original </a:t>
            </a:r>
            <a:r>
              <a:rPr lang="en-US" altLang="zh-CN" dirty="0" smtClean="0"/>
              <a:t>one.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Introduction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6400800" cy="936104"/>
          </a:xfrm>
        </p:spPr>
        <p:txBody>
          <a:bodyPr/>
          <a:lstStyle/>
          <a:p>
            <a:pPr algn="l"/>
            <a:r>
              <a:rPr lang="en-US" altLang="zh-CN" b="1" cap="small" dirty="0" smtClean="0"/>
              <a:t>Overview of </a:t>
            </a:r>
            <a:r>
              <a:rPr lang="en-US" altLang="zh-CN" b="1" cap="small" dirty="0" err="1" smtClean="0"/>
              <a:t>LTGame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10441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EGM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(Electronic Gaming Machine)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manufacture in Macau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/>
              <a:t>Live Multiple Games </a:t>
            </a:r>
            <a:r>
              <a:rPr lang="en-US" dirty="0" smtClean="0"/>
              <a:t>System (LMG)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/>
              <a:t>Paradise Jackpot </a:t>
            </a:r>
            <a:r>
              <a:rPr lang="en-US" dirty="0" smtClean="0"/>
              <a:t>System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/>
              <a:t>Issues </a:t>
            </a:r>
            <a:r>
              <a:rPr lang="en-US" dirty="0" smtClean="0"/>
              <a:t>in </a:t>
            </a:r>
            <a:r>
              <a:rPr lang="en-US" dirty="0"/>
              <a:t>marketing, sales, customer service and </a:t>
            </a:r>
            <a:r>
              <a:rPr lang="en-US" dirty="0" smtClean="0"/>
              <a:t>technical service</a:t>
            </a:r>
            <a:endParaRPr lang="en-US" dirty="0"/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en-US" dirty="0" smtClean="0"/>
              <a:t>he quantity of business with customers is increasing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dirty="0"/>
              <a:t>customer relationship </a:t>
            </a:r>
            <a:r>
              <a:rPr lang="en-US" sz="2800" dirty="0" smtClean="0"/>
              <a:t>management (CRM) system is </a:t>
            </a:r>
            <a:r>
              <a:rPr lang="en-US" sz="2800" dirty="0" smtClean="0"/>
              <a:t>need in  </a:t>
            </a:r>
            <a:r>
              <a:rPr lang="en-US" sz="2800" dirty="0" smtClean="0">
                <a:solidFill>
                  <a:srgbClr val="FF0000"/>
                </a:solidFill>
              </a:rPr>
              <a:t>emergency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cap="small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</a:t>
            </a:r>
            <a:r>
              <a:rPr lang="en-US" altLang="zh-CN" dirty="0"/>
              <a:t>have studied the main function of existing Sugar CRM in </a:t>
            </a:r>
            <a:r>
              <a:rPr lang="en-US" altLang="zh-CN" dirty="0" smtClean="0"/>
              <a:t>the </a:t>
            </a:r>
            <a:r>
              <a:rPr lang="en-US" altLang="zh-CN" dirty="0" err="1"/>
              <a:t>LTGame</a:t>
            </a:r>
            <a:r>
              <a:rPr lang="en-US" altLang="zh-CN" dirty="0"/>
              <a:t> company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We </a:t>
            </a:r>
            <a:r>
              <a:rPr lang="en-US" altLang="zh-CN" dirty="0"/>
              <a:t>have done the requirement analysis of CRM </a:t>
            </a:r>
            <a:r>
              <a:rPr lang="en-US" altLang="zh-CN" dirty="0" smtClean="0"/>
              <a:t>system.</a:t>
            </a:r>
          </a:p>
          <a:p>
            <a:r>
              <a:rPr lang="en-US" altLang="zh-CN" dirty="0" smtClean="0"/>
              <a:t>Design </a:t>
            </a:r>
            <a:r>
              <a:rPr lang="en-US" altLang="zh-CN" dirty="0"/>
              <a:t>a new proposed CRM to improve the original </a:t>
            </a:r>
            <a:r>
              <a:rPr lang="en-US" altLang="zh-CN" dirty="0" smtClean="0"/>
              <a:t>one.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21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22514"/>
          </a:xfrm>
        </p:spPr>
        <p:txBody>
          <a:bodyPr/>
          <a:lstStyle/>
          <a:p>
            <a:r>
              <a:rPr lang="en-US" altLang="zh-CN" dirty="0" smtClean="0"/>
              <a:t>Q&amp;A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Thanks for your listening!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Background</a:t>
            </a:r>
            <a:r>
              <a:rPr lang="zh-CN" altLang="zh-CN" b="1" cap="small" dirty="0" smtClean="0"/>
              <a:t/>
            </a:r>
            <a:br>
              <a:rPr lang="zh-CN" altLang="zh-CN" b="1" cap="small" dirty="0" smtClean="0"/>
            </a:b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962526"/>
            <a:ext cx="80329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open-source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charge for extra functions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flexible </a:t>
            </a:r>
            <a:r>
              <a:rPr lang="en-US" dirty="0"/>
              <a:t>management </a:t>
            </a:r>
            <a:r>
              <a:rPr lang="en-US" dirty="0" smtClean="0"/>
              <a:t>system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perfect </a:t>
            </a:r>
            <a:r>
              <a:rPr lang="en-US" dirty="0"/>
              <a:t>IT equipment management </a:t>
            </a:r>
            <a:r>
              <a:rPr lang="en-US" dirty="0" smtClean="0"/>
              <a:t>function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manage </a:t>
            </a:r>
            <a:r>
              <a:rPr lang="en-US" dirty="0"/>
              <a:t>customer relationships systematically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242582" y="1323574"/>
            <a:ext cx="7137410" cy="638952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cap="small" dirty="0"/>
              <a:t>Current CRM system — SugarCRM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Introduction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6400800" cy="936104"/>
          </a:xfrm>
        </p:spPr>
        <p:txBody>
          <a:bodyPr/>
          <a:lstStyle/>
          <a:p>
            <a:pPr algn="l"/>
            <a:r>
              <a:rPr lang="en-US" altLang="zh-CN" b="1" cap="small" dirty="0" smtClean="0"/>
              <a:t>Objectives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032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Understand </a:t>
            </a:r>
            <a:r>
              <a:rPr lang="en-US" dirty="0" err="1" smtClean="0"/>
              <a:t>LTGame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Identify the problems in their IT system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I</a:t>
            </a:r>
            <a:r>
              <a:rPr lang="en-US" dirty="0" smtClean="0"/>
              <a:t>dentify the requirement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/>
              <a:t>Proposed an improve CRM system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Utilize 90% staffs use the system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571" y="387046"/>
            <a:ext cx="3312368" cy="936103"/>
          </a:xfrm>
        </p:spPr>
        <p:txBody>
          <a:bodyPr>
            <a:normAutofit/>
          </a:bodyPr>
          <a:lstStyle/>
          <a:p>
            <a:r>
              <a:rPr lang="en-US" altLang="zh-CN" sz="4000" b="1" cap="small" dirty="0" smtClean="0"/>
              <a:t>Methodology</a:t>
            </a:r>
            <a:endParaRPr lang="zh-CN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73448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Know more about the SugarCRM</a:t>
            </a: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Discover current issues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Gather requirement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875" y="3717032"/>
            <a:ext cx="23679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sz="3200" b="1" u="sng" cap="small" dirty="0" smtClean="0">
                <a:solidFill>
                  <a:prstClr val="black">
                    <a:tint val="75000"/>
                  </a:prstClr>
                </a:solidFill>
              </a:rPr>
              <a:t>Our solution</a:t>
            </a:r>
            <a:endParaRPr lang="zh-CN" altLang="zh-CN" sz="3200" b="1" u="sng" cap="smal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611560" y="4463130"/>
            <a:ext cx="6048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Observe user behaviors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Be one of the user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Discover issues from experiment</a:t>
            </a:r>
          </a:p>
        </p:txBody>
      </p:sp>
      <p:sp>
        <p:nvSpPr>
          <p:cNvPr id="7" name="矩形 6"/>
          <p:cNvSpPr/>
          <p:nvPr/>
        </p:nvSpPr>
        <p:spPr>
          <a:xfrm>
            <a:off x="266704" y="1397530"/>
            <a:ext cx="40500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sz="3200" b="1" cap="small" dirty="0" smtClean="0">
                <a:solidFill>
                  <a:prstClr val="black">
                    <a:tint val="75000"/>
                  </a:prstClr>
                </a:solidFill>
              </a:rPr>
              <a:t>Requirement Elicitation</a:t>
            </a:r>
            <a:endParaRPr lang="en-US" altLang="zh-CN" sz="3200" b="1" cap="smal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62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2056687"/>
            <a:ext cx="73448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Operation of different position 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Project Manager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IT Manager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Technician 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etc.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Scenario of operating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Initial new case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Operation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Activity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3360" y="1323149"/>
            <a:ext cx="27987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sz="4000" b="1" cap="small" dirty="0" smtClean="0">
                <a:solidFill>
                  <a:prstClr val="black">
                    <a:tint val="75000"/>
                  </a:prstClr>
                </a:solidFill>
              </a:rPr>
              <a:t>Observation</a:t>
            </a:r>
            <a:endParaRPr lang="zh-CN" altLang="zh-CN" sz="4000" b="1" cap="smal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179512" y="477078"/>
            <a:ext cx="6084168" cy="936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b="1" cap="small" smtClean="0"/>
              <a:t>REQUIREMENT ELICITATION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9751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477078"/>
            <a:ext cx="6084168" cy="936103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cap="small" dirty="0" smtClean="0"/>
              <a:t>REQUIREMENT </a:t>
            </a:r>
            <a:r>
              <a:rPr lang="en-US" altLang="zh-CN" sz="4000" b="1" cap="small" dirty="0"/>
              <a:t>ELICITATION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1875" y="1323149"/>
            <a:ext cx="4960640" cy="936104"/>
          </a:xfrm>
        </p:spPr>
        <p:txBody>
          <a:bodyPr>
            <a:normAutofit/>
          </a:bodyPr>
          <a:lstStyle/>
          <a:p>
            <a:r>
              <a:rPr lang="en-US" altLang="zh-CN" sz="4000" b="1" cap="small" dirty="0"/>
              <a:t>Problems Identification</a:t>
            </a:r>
            <a:endParaRPr lang="zh-CN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43204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Search engine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Interface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Import/export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Create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 client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server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Report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function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16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528" y="692696"/>
            <a:ext cx="6264696" cy="936103"/>
          </a:xfrm>
        </p:spPr>
        <p:txBody>
          <a:bodyPr>
            <a:normAutofit fontScale="90000"/>
          </a:bodyPr>
          <a:lstStyle/>
          <a:p>
            <a:r>
              <a:rPr lang="en-US" altLang="zh-CN" b="1" cap="small" dirty="0"/>
              <a:t>Requirement Specification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828600" y="1340768"/>
            <a:ext cx="6400800" cy="936104"/>
          </a:xfrm>
        </p:spPr>
        <p:txBody>
          <a:bodyPr/>
          <a:lstStyle/>
          <a:p>
            <a:r>
              <a:rPr lang="en-US" altLang="zh-CN" b="1" cap="small" dirty="0"/>
              <a:t>Functional requirements</a:t>
            </a:r>
            <a:endParaRPr lang="zh-CN" altLang="zh-CN" b="1" cap="small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7344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User Registration</a:t>
            </a: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Case Operation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directly import</a:t>
            </a:r>
          </a:p>
          <a:p>
            <a:pPr lvl="1"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Searching case information</a:t>
            </a:r>
          </a:p>
        </p:txBody>
      </p:sp>
      <p:sp>
        <p:nvSpPr>
          <p:cNvPr id="7" name="矩形 6"/>
          <p:cNvSpPr/>
          <p:nvPr/>
        </p:nvSpPr>
        <p:spPr>
          <a:xfrm>
            <a:off x="251520" y="3933056"/>
            <a:ext cx="52364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sz="3200" b="1" cap="small" dirty="0" smtClean="0">
                <a:solidFill>
                  <a:prstClr val="black">
                    <a:tint val="75000"/>
                  </a:prstClr>
                </a:solidFill>
              </a:rPr>
              <a:t>NON-Functional </a:t>
            </a:r>
            <a:r>
              <a:rPr lang="en-US" altLang="zh-CN" sz="3200" b="1" cap="small" dirty="0">
                <a:solidFill>
                  <a:prstClr val="black">
                    <a:tint val="75000"/>
                  </a:prstClr>
                </a:solidFill>
              </a:rPr>
              <a:t>requirements</a:t>
            </a:r>
            <a:endParaRPr lang="zh-CN" altLang="zh-CN" sz="3200" b="1" cap="smal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4581128"/>
            <a:ext cx="6048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Multi-language (Chinese and English)  </a:t>
            </a: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Target users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Provide training course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792088"/>
          </a:xfrm>
        </p:spPr>
        <p:txBody>
          <a:bodyPr>
            <a:normAutofit/>
          </a:bodyPr>
          <a:lstStyle/>
          <a:p>
            <a:pPr algn="l"/>
            <a:r>
              <a:rPr lang="en-US" altLang="zh-CN" sz="3700" b="1" cap="small" dirty="0"/>
              <a:t>Requirement </a:t>
            </a:r>
            <a:r>
              <a:rPr lang="en-US" altLang="zh-CN" sz="3700" b="1" cap="small" dirty="0" smtClean="0"/>
              <a:t>Specification</a:t>
            </a:r>
            <a:endParaRPr lang="zh-CN" altLang="en-US" sz="3700" dirty="0"/>
          </a:p>
        </p:txBody>
      </p:sp>
      <p:sp>
        <p:nvSpPr>
          <p:cNvPr id="7" name="矩形 6"/>
          <p:cNvSpPr/>
          <p:nvPr/>
        </p:nvSpPr>
        <p:spPr>
          <a:xfrm>
            <a:off x="251520" y="1340768"/>
            <a:ext cx="37408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sz="3200" b="1" cap="small" dirty="0" smtClean="0">
                <a:solidFill>
                  <a:prstClr val="black">
                    <a:tint val="75000"/>
                  </a:prstClr>
                </a:solidFill>
              </a:rPr>
              <a:t>Domain requirements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1997551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altLang="zh-CN" dirty="0" smtClean="0">
                <a:latin typeface="Calibri (正文)"/>
                <a:cs typeface="Times New Roman" pitchFamily="18" charset="0"/>
              </a:rPr>
              <a:t>  Run on windows </a:t>
            </a:r>
            <a:r>
              <a:rPr lang="en-US" altLang="zh-CN" dirty="0" err="1" smtClean="0">
                <a:latin typeface="Calibri (正文)"/>
                <a:cs typeface="Times New Roman" pitchFamily="18" charset="0"/>
              </a:rPr>
              <a:t>os</a:t>
            </a:r>
            <a:r>
              <a:rPr lang="en-US" altLang="zh-CN" dirty="0" smtClean="0">
                <a:latin typeface="Calibri (正文)"/>
                <a:cs typeface="Times New Roman" pitchFamily="18" charset="0"/>
              </a:rPr>
              <a:t> and mac </a:t>
            </a:r>
            <a:r>
              <a:rPr lang="en-US" altLang="zh-CN" dirty="0" err="1" smtClean="0">
                <a:latin typeface="Calibri (正文)"/>
                <a:cs typeface="Times New Roman" pitchFamily="18" charset="0"/>
              </a:rPr>
              <a:t>os</a:t>
            </a:r>
            <a:r>
              <a:rPr lang="en-US" altLang="zh-CN" dirty="0" smtClean="0">
                <a:latin typeface="Calibri (正文)"/>
                <a:cs typeface="Times New Roman" pitchFamily="18" charset="0"/>
              </a:rPr>
              <a:t> (the two most common platforms) </a:t>
            </a:r>
          </a:p>
          <a:p>
            <a:pPr lvl="0">
              <a:buFont typeface="Arial" pitchFamily="34" charset="0"/>
              <a:buChar char="•"/>
            </a:pPr>
            <a:endParaRPr lang="en-US" altLang="zh-CN" dirty="0" smtClean="0">
              <a:latin typeface="Calibri (正文)"/>
              <a:cs typeface="Times New Roman" pitchFamily="18" charset="0"/>
            </a:endParaRPr>
          </a:p>
          <a:p>
            <a:endParaRPr lang="en-US" altLang="zh-CN" dirty="0" smtClean="0">
              <a:latin typeface="Calibri (正文)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Calibri (正文)"/>
                <a:cs typeface="Times New Roman" pitchFamily="18" charset="0"/>
              </a:rPr>
              <a:t>  Online </a:t>
            </a:r>
            <a:r>
              <a:rPr lang="en-US" altLang="zh-CN" dirty="0">
                <a:latin typeface="Calibri (正文)"/>
                <a:cs typeface="Times New Roman" pitchFamily="18" charset="0"/>
              </a:rPr>
              <a:t>services only </a:t>
            </a:r>
            <a:endParaRPr lang="en-US" altLang="zh-CN" dirty="0" smtClean="0">
              <a:latin typeface="Calibri (正文)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973</Words>
  <Application>Microsoft Office PowerPoint</Application>
  <PresentationFormat>全屏显示(4:3)</PresentationFormat>
  <Paragraphs>246</Paragraphs>
  <Slides>21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Calibri (正文)</vt:lpstr>
      <vt:lpstr>PMingLiU</vt:lpstr>
      <vt:lpstr>PMingLiU</vt:lpstr>
      <vt:lpstr>宋体</vt:lpstr>
      <vt:lpstr>宋体</vt:lpstr>
      <vt:lpstr>Arial</vt:lpstr>
      <vt:lpstr>Calibri</vt:lpstr>
      <vt:lpstr>Times New Roman</vt:lpstr>
      <vt:lpstr>Office 主题</vt:lpstr>
      <vt:lpstr>COMP407 Selected Topics II IT Solutions for Business 2014/15 1st semester</vt:lpstr>
      <vt:lpstr>Introduction </vt:lpstr>
      <vt:lpstr>Background </vt:lpstr>
      <vt:lpstr>Introduction </vt:lpstr>
      <vt:lpstr>Methodology</vt:lpstr>
      <vt:lpstr>PowerPoint 演示文稿</vt:lpstr>
      <vt:lpstr>REQUIREMENT ELICITATION</vt:lpstr>
      <vt:lpstr>Requirement Specification </vt:lpstr>
      <vt:lpstr>Requirement Specification</vt:lpstr>
      <vt:lpstr>System Implementation </vt:lpstr>
      <vt:lpstr>System Implementation </vt:lpstr>
      <vt:lpstr>System Implementation </vt:lpstr>
      <vt:lpstr>System Implementation </vt:lpstr>
      <vt:lpstr>System Implementation </vt:lpstr>
      <vt:lpstr>System Implementation </vt:lpstr>
      <vt:lpstr>System Implementation </vt:lpstr>
      <vt:lpstr>Results</vt:lpstr>
      <vt:lpstr>Conclusion</vt:lpstr>
      <vt:lpstr>conclusion</vt:lpstr>
      <vt:lpstr>conclusion</vt:lpstr>
      <vt:lpstr>Q&amp;A  Thanks for your listening!</vt:lpstr>
    </vt:vector>
  </TitlesOfParts>
  <Company>ccc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 Specification</dc:title>
  <dc:creator>chenwanping</dc:creator>
  <cp:lastModifiedBy>Jyun Asakura</cp:lastModifiedBy>
  <cp:revision>40</cp:revision>
  <dcterms:created xsi:type="dcterms:W3CDTF">2014-11-21T06:46:58Z</dcterms:created>
  <dcterms:modified xsi:type="dcterms:W3CDTF">2014-11-23T09:10:47Z</dcterms:modified>
</cp:coreProperties>
</file>