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c8deaa7f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c8deaa7f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8deaa7f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8deaa7f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c8deaa7f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8deaa7f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c8deaa7f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c8deaa7f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c8deaa7f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c8deaa7f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c8deaa7f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c8deaa7f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c8deaa7f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c8deaa7f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c8deaa7f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c8deaa7f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c8deaa7f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c8deaa7f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c8deaa7f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c8deaa7f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c8deaa7f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c8deaa7f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c8deaa7f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c8deaa7f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c8deaa7f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c8deaa7f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c8deaa7f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c8deaa7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c8deaa7f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c8deaa7f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c8deaa7f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8deaa7f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c8deaa7f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c8deaa7f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c8deaa7f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c8deaa7f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c8deaa7f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c8deaa7f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latin typeface="Arial"/>
                <a:ea typeface="Arial"/>
                <a:cs typeface="Arial"/>
                <a:sym typeface="Arial"/>
              </a:rPr>
              <a:t>FanDuel Fantasy Football Lineup assistant</a:t>
            </a:r>
            <a:endParaRPr sz="4800">
              <a:latin typeface="Arial"/>
              <a:ea typeface="Arial"/>
              <a:cs typeface="Arial"/>
              <a:sym typeface="Aria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Thinkful Final Capstone</a:t>
            </a:r>
            <a:endParaRPr/>
          </a:p>
          <a:p>
            <a:pPr indent="0" lvl="0" marL="0" rtl="0" algn="l">
              <a:spcBef>
                <a:spcPts val="0"/>
              </a:spcBef>
              <a:spcAft>
                <a:spcPts val="0"/>
              </a:spcAft>
              <a:buNone/>
            </a:pPr>
            <a:r>
              <a:rPr lang="en"/>
              <a:t>By: James Chase</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387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On a weekly basis, the Salary vs. Points relationship varies quite a bit.  </a:t>
            </a:r>
            <a:endParaRPr sz="1400"/>
          </a:p>
        </p:txBody>
      </p:sp>
      <p:sp>
        <p:nvSpPr>
          <p:cNvPr id="125" name="Google Shape;125;p22"/>
          <p:cNvSpPr txBox="1"/>
          <p:nvPr>
            <p:ph idx="1" type="body"/>
          </p:nvPr>
        </p:nvSpPr>
        <p:spPr>
          <a:xfrm>
            <a:off x="311700" y="1152475"/>
            <a:ext cx="8520600" cy="233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2"/>
          <p:cNvPicPr preferRelativeResize="0"/>
          <p:nvPr/>
        </p:nvPicPr>
        <p:blipFill>
          <a:blip r:embed="rId3">
            <a:alphaModFix/>
          </a:blip>
          <a:stretch>
            <a:fillRect/>
          </a:stretch>
        </p:blipFill>
        <p:spPr>
          <a:xfrm>
            <a:off x="2" y="228502"/>
            <a:ext cx="4572000" cy="3165231"/>
          </a:xfrm>
          <a:prstGeom prst="rect">
            <a:avLst/>
          </a:prstGeom>
          <a:noFill/>
          <a:ln>
            <a:noFill/>
          </a:ln>
        </p:spPr>
      </p:pic>
      <p:pic>
        <p:nvPicPr>
          <p:cNvPr id="127" name="Google Shape;127;p22"/>
          <p:cNvPicPr preferRelativeResize="0"/>
          <p:nvPr/>
        </p:nvPicPr>
        <p:blipFill>
          <a:blip r:embed="rId4">
            <a:alphaModFix/>
          </a:blip>
          <a:stretch>
            <a:fillRect/>
          </a:stretch>
        </p:blipFill>
        <p:spPr>
          <a:xfrm>
            <a:off x="4572010" y="319025"/>
            <a:ext cx="4571992" cy="3165225"/>
          </a:xfrm>
          <a:prstGeom prst="rect">
            <a:avLst/>
          </a:prstGeom>
          <a:noFill/>
          <a:ln>
            <a:noFill/>
          </a:ln>
        </p:spPr>
      </p:pic>
      <p:sp>
        <p:nvSpPr>
          <p:cNvPr id="128" name="Google Shape;128;p22"/>
          <p:cNvSpPr txBox="1"/>
          <p:nvPr/>
        </p:nvSpPr>
        <p:spPr>
          <a:xfrm>
            <a:off x="311700" y="3393725"/>
            <a:ext cx="41733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rPr>
              <a:t>slope: 95.372889    intercept: 4818.101832</a:t>
            </a:r>
            <a:endParaRPr sz="1000">
              <a:highlight>
                <a:srgbClr val="FFFFFF"/>
              </a:highlight>
            </a:endParaRPr>
          </a:p>
          <a:p>
            <a:pPr indent="0" lvl="0" marL="0" rtl="0" algn="l">
              <a:spcBef>
                <a:spcPts val="0"/>
              </a:spcBef>
              <a:spcAft>
                <a:spcPts val="0"/>
              </a:spcAft>
              <a:buNone/>
            </a:pPr>
            <a:r>
              <a:rPr lang="en" sz="1000">
                <a:highlight>
                  <a:srgbClr val="FFFFFF"/>
                </a:highlight>
              </a:rPr>
              <a:t>R-squared: 0.317420</a:t>
            </a:r>
            <a:endParaRPr sz="1000">
              <a:highlight>
                <a:srgbClr val="FFFFFF"/>
              </a:highlight>
            </a:endParaRPr>
          </a:p>
          <a:p>
            <a:pPr indent="0" lvl="0" marL="0" rtl="0" algn="l">
              <a:spcBef>
                <a:spcPts val="0"/>
              </a:spcBef>
              <a:spcAft>
                <a:spcPts val="0"/>
              </a:spcAft>
              <a:buNone/>
            </a:pPr>
            <a:r>
              <a:rPr lang="en" sz="1000">
                <a:highlight>
                  <a:srgbClr val="FFFFFF"/>
                </a:highlight>
              </a:rPr>
              <a:t>p-value: 3.391936604884979e-27</a:t>
            </a:r>
            <a:endParaRPr sz="1000">
              <a:highlight>
                <a:srgbClr val="FFFFFF"/>
              </a:highlight>
            </a:endParaRPr>
          </a:p>
          <a:p>
            <a:pPr indent="0" lvl="0" marL="0" rtl="0" algn="l">
              <a:lnSpc>
                <a:spcPct val="115000"/>
              </a:lnSpc>
              <a:spcBef>
                <a:spcPts val="0"/>
              </a:spcBef>
              <a:spcAft>
                <a:spcPts val="0"/>
              </a:spcAft>
              <a:buNone/>
            </a:pPr>
            <a:r>
              <a:rPr lang="en" sz="1000">
                <a:highlight>
                  <a:srgbClr val="FFFFFF"/>
                </a:highlight>
              </a:rPr>
              <a:t>Standard error: 7.995104418304466</a:t>
            </a:r>
            <a:endParaRPr sz="1000">
              <a:highlight>
                <a:srgbClr val="FFFFFF"/>
              </a:highlight>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9" name="Google Shape;129;p22"/>
          <p:cNvSpPr txBox="1"/>
          <p:nvPr/>
        </p:nvSpPr>
        <p:spPr>
          <a:xfrm>
            <a:off x="4958700" y="3520025"/>
            <a:ext cx="37422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rPr>
              <a:t>slope: 92.209358    intercept: 4766.624557</a:t>
            </a:r>
            <a:endParaRPr sz="1000">
              <a:highlight>
                <a:srgbClr val="FFFFFF"/>
              </a:highlight>
            </a:endParaRPr>
          </a:p>
          <a:p>
            <a:pPr indent="0" lvl="0" marL="0" rtl="0" algn="l">
              <a:spcBef>
                <a:spcPts val="0"/>
              </a:spcBef>
              <a:spcAft>
                <a:spcPts val="0"/>
              </a:spcAft>
              <a:buNone/>
            </a:pPr>
            <a:r>
              <a:rPr lang="en" sz="1000">
                <a:highlight>
                  <a:srgbClr val="FFFFFF"/>
                </a:highlight>
              </a:rPr>
              <a:t>R-squared: 0.341035</a:t>
            </a:r>
            <a:endParaRPr sz="1000">
              <a:highlight>
                <a:srgbClr val="FFFFFF"/>
              </a:highlight>
            </a:endParaRPr>
          </a:p>
          <a:p>
            <a:pPr indent="0" lvl="0" marL="0" rtl="0" algn="l">
              <a:spcBef>
                <a:spcPts val="0"/>
              </a:spcBef>
              <a:spcAft>
                <a:spcPts val="0"/>
              </a:spcAft>
              <a:buNone/>
            </a:pPr>
            <a:r>
              <a:rPr lang="en" sz="1000">
                <a:highlight>
                  <a:srgbClr val="FFFFFF"/>
                </a:highlight>
              </a:rPr>
              <a:t>p-value: 1.461581652472475e-32</a:t>
            </a:r>
            <a:endParaRPr sz="1000">
              <a:highlight>
                <a:srgbClr val="FFFFFF"/>
              </a:highlight>
            </a:endParaRPr>
          </a:p>
          <a:p>
            <a:pPr indent="0" lvl="0" marL="0" rtl="0" algn="l">
              <a:lnSpc>
                <a:spcPct val="115000"/>
              </a:lnSpc>
              <a:spcBef>
                <a:spcPts val="0"/>
              </a:spcBef>
              <a:spcAft>
                <a:spcPts val="0"/>
              </a:spcAft>
              <a:buNone/>
            </a:pPr>
            <a:r>
              <a:rPr lang="en" sz="1000">
                <a:highlight>
                  <a:srgbClr val="FFFFFF"/>
                </a:highlight>
              </a:rPr>
              <a:t>Standard error: 6.961559180562217</a:t>
            </a:r>
            <a:endParaRPr sz="1000">
              <a:highlight>
                <a:srgbClr val="FFFFFF"/>
              </a:highlight>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idx="1" type="body"/>
          </p:nvPr>
        </p:nvSpPr>
        <p:spPr>
          <a:xfrm>
            <a:off x="311700" y="3880725"/>
            <a:ext cx="8520600" cy="100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On a weekly basis, no matter the variables - the points scored relationship will have a lot of variance.  Predicting athletic performance is difficult.</a:t>
            </a:r>
            <a:endParaRPr sz="1400"/>
          </a:p>
        </p:txBody>
      </p:sp>
      <p:pic>
        <p:nvPicPr>
          <p:cNvPr id="136" name="Google Shape;136;p23"/>
          <p:cNvPicPr preferRelativeResize="0"/>
          <p:nvPr/>
        </p:nvPicPr>
        <p:blipFill>
          <a:blip r:embed="rId3">
            <a:alphaModFix/>
          </a:blip>
          <a:stretch>
            <a:fillRect/>
          </a:stretch>
        </p:blipFill>
        <p:spPr>
          <a:xfrm>
            <a:off x="1762475" y="214025"/>
            <a:ext cx="5619050" cy="376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Highest performing models with current features</a:t>
            </a:r>
            <a:endParaRPr/>
          </a:p>
        </p:txBody>
      </p:sp>
      <p:sp>
        <p:nvSpPr>
          <p:cNvPr id="142" name="Google Shape;142;p24"/>
          <p:cNvSpPr txBox="1"/>
          <p:nvPr>
            <p:ph idx="1" type="body"/>
          </p:nvPr>
        </p:nvSpPr>
        <p:spPr>
          <a:xfrm>
            <a:off x="311700" y="572700"/>
            <a:ext cx="85206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Arial"/>
                <a:ea typeface="Arial"/>
                <a:cs typeface="Arial"/>
                <a:sym typeface="Arial"/>
              </a:rPr>
              <a:t>RANDOM FOREST</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QB:	model score: 0.906890535794649</a:t>
            </a:r>
            <a:endParaRPr sz="11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lang="en" sz="1100">
                <a:solidFill>
                  <a:srgbClr val="000000"/>
                </a:solidFill>
                <a:latin typeface="Courier New"/>
                <a:ea typeface="Courier New"/>
                <a:cs typeface="Courier New"/>
                <a:sym typeface="Courier New"/>
              </a:rPr>
              <a:t>cross_val: [0.32335351 0.36853598 0.35911184 0.30732574 0.32393582]</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WR	model score: 0.9018739005687333</a:t>
            </a:r>
            <a:endParaRPr sz="11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lang="en" sz="1100">
                <a:solidFill>
                  <a:srgbClr val="000000"/>
                </a:solidFill>
                <a:latin typeface="Courier New"/>
                <a:ea typeface="Courier New"/>
                <a:cs typeface="Courier New"/>
                <a:sym typeface="Courier New"/>
              </a:rPr>
              <a:t>cross_val: [0.28926124 0.25385466 0.27688006 0.33224823 0.30440299]</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RB	model score: 0.9174203198879174</a:t>
            </a:r>
            <a:endParaRPr sz="11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lang="en" sz="1100">
                <a:solidFill>
                  <a:srgbClr val="000000"/>
                </a:solidFill>
                <a:latin typeface="Courier New"/>
                <a:ea typeface="Courier New"/>
                <a:cs typeface="Courier New"/>
                <a:sym typeface="Courier New"/>
              </a:rPr>
              <a:t>cross_val: [0.35630565 0.45931457 0.41424991 0.37787445 0.41222407]</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TE	model score: 0.9038090592070069</a:t>
            </a:r>
            <a:endParaRPr sz="11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lang="en" sz="1100">
                <a:solidFill>
                  <a:srgbClr val="000000"/>
                </a:solidFill>
                <a:latin typeface="Courier New"/>
                <a:ea typeface="Courier New"/>
                <a:cs typeface="Courier New"/>
                <a:sym typeface="Courier New"/>
              </a:rPr>
              <a:t>cross_val: [0.28042494 0.31919582 0.33017283 0.23624975 0.38732065]</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0000"/>
                </a:solidFill>
                <a:latin typeface="Arial"/>
                <a:ea typeface="Arial"/>
                <a:cs typeface="Arial"/>
                <a:sym typeface="Arial"/>
              </a:rPr>
              <a:t>GRADIENT BOOST</a:t>
            </a:r>
            <a:endParaRPr b="1" sz="1000">
              <a:solidFill>
                <a:srgbClr val="FF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QB	model score: 0.44180979689681166</a:t>
            </a:r>
            <a:endParaRPr sz="11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lang="en" sz="1100">
                <a:solidFill>
                  <a:srgbClr val="000000"/>
                </a:solidFill>
                <a:latin typeface="Courier New"/>
                <a:ea typeface="Courier New"/>
                <a:cs typeface="Courier New"/>
                <a:sym typeface="Courier New"/>
              </a:rPr>
              <a:t>cross_val: [0.30290717 0.34153898 0.36028433 0.3270746 0.27615882]</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WR	model score: 0.36882813756756294</a:t>
            </a:r>
            <a:endParaRPr sz="11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lang="en" sz="1100">
                <a:solidFill>
                  <a:srgbClr val="000000"/>
                </a:solidFill>
                <a:latin typeface="Courier New"/>
                <a:ea typeface="Courier New"/>
                <a:cs typeface="Courier New"/>
                <a:sym typeface="Courier New"/>
              </a:rPr>
              <a:t>c</a:t>
            </a:r>
            <a:r>
              <a:rPr lang="en" sz="1100">
                <a:solidFill>
                  <a:srgbClr val="000000"/>
                </a:solidFill>
                <a:latin typeface="Courier New"/>
                <a:ea typeface="Courier New"/>
                <a:cs typeface="Courier New"/>
                <a:sym typeface="Courier New"/>
              </a:rPr>
              <a:t>ross_val: [0.35429268 0.32374888 0.24439428 0.26094488 0.25239612]</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RB	model score: 0.45472016635642803</a:t>
            </a:r>
            <a:endParaRPr sz="11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lang="en" sz="1100">
                <a:solidFill>
                  <a:srgbClr val="000000"/>
                </a:solidFill>
                <a:latin typeface="Courier New"/>
                <a:ea typeface="Courier New"/>
                <a:cs typeface="Courier New"/>
                <a:sym typeface="Courier New"/>
              </a:rPr>
              <a:t>cross_val: [0.36429197 0.37318375 0.38810594 0.324294 0.35539198]</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TE	model score: 0.36775689639496945</a:t>
            </a:r>
            <a:endParaRPr sz="11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lang="en" sz="1100">
                <a:solidFill>
                  <a:srgbClr val="000000"/>
                </a:solidFill>
                <a:latin typeface="Courier New"/>
                <a:ea typeface="Courier New"/>
                <a:cs typeface="Courier New"/>
                <a:sym typeface="Courier New"/>
              </a:rPr>
              <a:t>cross_val: [0.23473447 0.27355978 0.30319358 0.33419174 0.28093789]</a:t>
            </a:r>
            <a:endParaRPr sz="1100">
              <a:solidFill>
                <a:srgbClr val="000000"/>
              </a:solidFill>
              <a:latin typeface="Courier New"/>
              <a:ea typeface="Courier New"/>
              <a:cs typeface="Courier New"/>
              <a:sym typeface="Courier New"/>
            </a:endParaRPr>
          </a:p>
          <a:p>
            <a:pPr indent="457200" lvl="0" marL="0" rtl="0" algn="l">
              <a:spcBef>
                <a:spcPts val="0"/>
              </a:spcBef>
              <a:spcAft>
                <a:spcPts val="0"/>
              </a:spcAft>
              <a:buNone/>
            </a:pPr>
            <a:r>
              <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rPr>
              <a:t>Our models have low R^2 scores, but this is to be expected because we are trying to predict athletic performance.  The best way to score our models is to score the final product -- how well the predictions fit into our optimizer, and thus how many points scored our lineups will produce</a:t>
            </a:r>
            <a:endParaRPr sz="1200">
              <a:solidFill>
                <a:srgbClr val="000000"/>
              </a:solidFill>
            </a:endParaRPr>
          </a:p>
          <a:p>
            <a:pPr indent="0" lvl="0" marL="0" rtl="0" algn="l">
              <a:spcBef>
                <a:spcPts val="0"/>
              </a:spcBef>
              <a:spcAft>
                <a:spcPts val="0"/>
              </a:spcAft>
              <a:buNone/>
            </a:pPr>
            <a:r>
              <a:t/>
            </a:r>
            <a:endParaRPr sz="11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311700" y="3561675"/>
            <a:ext cx="8520600" cy="151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The models play it safe with their predictions, and can capture the general trend - however there still exists our problem of immense variance in the actual points</a:t>
            </a:r>
            <a:endParaRPr/>
          </a:p>
        </p:txBody>
      </p:sp>
      <p:pic>
        <p:nvPicPr>
          <p:cNvPr id="148" name="Google Shape;148;p25"/>
          <p:cNvPicPr preferRelativeResize="0"/>
          <p:nvPr/>
        </p:nvPicPr>
        <p:blipFill>
          <a:blip r:embed="rId3">
            <a:alphaModFix/>
          </a:blip>
          <a:stretch>
            <a:fillRect/>
          </a:stretch>
        </p:blipFill>
        <p:spPr>
          <a:xfrm>
            <a:off x="2" y="442878"/>
            <a:ext cx="4572000" cy="3118797"/>
          </a:xfrm>
          <a:prstGeom prst="rect">
            <a:avLst/>
          </a:prstGeom>
          <a:noFill/>
          <a:ln>
            <a:noFill/>
          </a:ln>
        </p:spPr>
      </p:pic>
      <p:pic>
        <p:nvPicPr>
          <p:cNvPr id="149" name="Google Shape;149;p25"/>
          <p:cNvPicPr preferRelativeResize="0"/>
          <p:nvPr/>
        </p:nvPicPr>
        <p:blipFill>
          <a:blip r:embed="rId4">
            <a:alphaModFix/>
          </a:blip>
          <a:stretch>
            <a:fillRect/>
          </a:stretch>
        </p:blipFill>
        <p:spPr>
          <a:xfrm>
            <a:off x="4572002" y="418717"/>
            <a:ext cx="4642825" cy="3167110"/>
          </a:xfrm>
          <a:prstGeom prst="rect">
            <a:avLst/>
          </a:prstGeom>
          <a:noFill/>
          <a:ln>
            <a:noFill/>
          </a:ln>
        </p:spPr>
      </p:pic>
      <p:sp>
        <p:nvSpPr>
          <p:cNvPr id="150" name="Google Shape;150;p25"/>
          <p:cNvSpPr txBox="1"/>
          <p:nvPr/>
        </p:nvSpPr>
        <p:spPr>
          <a:xfrm>
            <a:off x="1432175" y="332975"/>
            <a:ext cx="50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WR</a:t>
            </a:r>
            <a:endParaRPr>
              <a:latin typeface="Proxima Nova"/>
              <a:ea typeface="Proxima Nova"/>
              <a:cs typeface="Proxima Nova"/>
              <a:sym typeface="Proxima Nova"/>
            </a:endParaRPr>
          </a:p>
        </p:txBody>
      </p:sp>
      <p:sp>
        <p:nvSpPr>
          <p:cNvPr id="151" name="Google Shape;151;p25"/>
          <p:cNvSpPr txBox="1"/>
          <p:nvPr/>
        </p:nvSpPr>
        <p:spPr>
          <a:xfrm>
            <a:off x="6250700" y="332975"/>
            <a:ext cx="508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RB</a:t>
            </a:r>
            <a:endParaRPr>
              <a:latin typeface="Proxima Nova"/>
              <a:ea typeface="Proxima Nova"/>
              <a:cs typeface="Proxima Nova"/>
              <a:sym typeface="Proxima Nova"/>
            </a:endParaRPr>
          </a:p>
        </p:txBody>
      </p:sp>
      <p:sp>
        <p:nvSpPr>
          <p:cNvPr id="152" name="Google Shape;152;p25"/>
          <p:cNvSpPr txBox="1"/>
          <p:nvPr>
            <p:ph idx="1" type="body"/>
          </p:nvPr>
        </p:nvSpPr>
        <p:spPr>
          <a:xfrm>
            <a:off x="433300" y="0"/>
            <a:ext cx="8520600" cy="44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Gradient Boosting Regressor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Lineup Optimizer - Genetic Algorithm</a:t>
            </a:r>
            <a:endParaRPr/>
          </a:p>
        </p:txBody>
      </p:sp>
      <p:sp>
        <p:nvSpPr>
          <p:cNvPr id="158" name="Google Shape;158;p26"/>
          <p:cNvSpPr txBox="1"/>
          <p:nvPr>
            <p:ph idx="1" type="body"/>
          </p:nvPr>
        </p:nvSpPr>
        <p:spPr>
          <a:xfrm>
            <a:off x="311700" y="1152475"/>
            <a:ext cx="8520600" cy="392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Heuristic method to solving the an optimization problem given constraints</a:t>
            </a:r>
            <a:endParaRPr/>
          </a:p>
          <a:p>
            <a:pPr indent="-317500" lvl="1" marL="914400" rtl="0" algn="l">
              <a:spcBef>
                <a:spcPts val="0"/>
              </a:spcBef>
              <a:spcAft>
                <a:spcPts val="0"/>
              </a:spcAft>
              <a:buSzPts val="1400"/>
              <a:buChar char="○"/>
            </a:pPr>
            <a:r>
              <a:rPr lang="en"/>
              <a:t>Positional constraints, Salary cap constraints</a:t>
            </a:r>
            <a:endParaRPr/>
          </a:p>
          <a:p>
            <a:pPr indent="-342900" lvl="0" marL="457200" rtl="0" algn="l">
              <a:spcBef>
                <a:spcPts val="0"/>
              </a:spcBef>
              <a:spcAft>
                <a:spcPts val="0"/>
              </a:spcAft>
              <a:buSzPts val="1800"/>
              <a:buChar char="●"/>
            </a:pPr>
            <a:r>
              <a:rPr lang="en"/>
              <a:t>Uses concepts such as generations, crossover, and mutation from genetics to find an optimal solution</a:t>
            </a:r>
            <a:endParaRPr/>
          </a:p>
          <a:p>
            <a:pPr indent="-317500" lvl="1" marL="914400" rtl="0" algn="l">
              <a:spcBef>
                <a:spcPts val="0"/>
              </a:spcBef>
              <a:spcAft>
                <a:spcPts val="0"/>
              </a:spcAft>
              <a:buSzPts val="1400"/>
              <a:buChar char="○"/>
            </a:pPr>
            <a:r>
              <a:rPr lang="en"/>
              <a:t>Population would be our individual players</a:t>
            </a:r>
            <a:endParaRPr/>
          </a:p>
          <a:p>
            <a:pPr indent="-317500" lvl="1" marL="914400" rtl="0" algn="l">
              <a:spcBef>
                <a:spcPts val="0"/>
              </a:spcBef>
              <a:spcAft>
                <a:spcPts val="0"/>
              </a:spcAft>
              <a:buSzPts val="1400"/>
              <a:buChar char="○"/>
            </a:pPr>
            <a:r>
              <a:rPr lang="en"/>
              <a:t>The individual returned would be our lineup</a:t>
            </a:r>
            <a:endParaRPr/>
          </a:p>
          <a:p>
            <a:pPr indent="-342900" lvl="0" marL="457200" rtl="0" algn="l">
              <a:spcBef>
                <a:spcPts val="0"/>
              </a:spcBef>
              <a:spcAft>
                <a:spcPts val="0"/>
              </a:spcAft>
              <a:buSzPts val="1800"/>
              <a:buChar char="●"/>
            </a:pPr>
            <a:r>
              <a:rPr lang="en"/>
              <a:t>Very useful in our case because:</a:t>
            </a:r>
            <a:endParaRPr/>
          </a:p>
          <a:p>
            <a:pPr indent="-317500" lvl="1" marL="914400" rtl="0" algn="l">
              <a:spcBef>
                <a:spcPts val="0"/>
              </a:spcBef>
              <a:spcAft>
                <a:spcPts val="0"/>
              </a:spcAft>
              <a:buSzPts val="1400"/>
              <a:buChar char="○"/>
            </a:pPr>
            <a:r>
              <a:rPr lang="en"/>
              <a:t>Very Fast</a:t>
            </a:r>
            <a:endParaRPr/>
          </a:p>
          <a:p>
            <a:pPr indent="-317500" lvl="1" marL="914400" rtl="0" algn="l">
              <a:spcBef>
                <a:spcPts val="0"/>
              </a:spcBef>
              <a:spcAft>
                <a:spcPts val="0"/>
              </a:spcAft>
              <a:buSzPts val="1400"/>
              <a:buChar char="○"/>
            </a:pPr>
            <a:r>
              <a:rPr lang="en"/>
              <a:t>Will return many different ‘optimal solutions.’</a:t>
            </a:r>
            <a:endParaRPr/>
          </a:p>
          <a:p>
            <a:pPr indent="-317500" lvl="2" marL="1371600" rtl="0" algn="l">
              <a:spcBef>
                <a:spcPts val="0"/>
              </a:spcBef>
              <a:spcAft>
                <a:spcPts val="0"/>
              </a:spcAft>
              <a:buSzPts val="1400"/>
              <a:buChar char="■"/>
            </a:pPr>
            <a:r>
              <a:rPr lang="en"/>
              <a:t>Due to the huge variance discussed earlier we want to spread out our optimal lineup combinations</a:t>
            </a:r>
            <a:endParaRPr/>
          </a:p>
          <a:p>
            <a:pPr indent="-342900" lvl="0" marL="457200" rtl="0" algn="l">
              <a:spcBef>
                <a:spcPts val="0"/>
              </a:spcBef>
              <a:spcAft>
                <a:spcPts val="0"/>
              </a:spcAft>
              <a:buSzPts val="1800"/>
              <a:buChar char="●"/>
            </a:pPr>
            <a:r>
              <a:rPr lang="en"/>
              <a:t>Adopted from github</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7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  / Genetic Algorithm Scoring</a:t>
            </a:r>
            <a:endParaRPr/>
          </a:p>
        </p:txBody>
      </p:sp>
      <p:sp>
        <p:nvSpPr>
          <p:cNvPr id="164" name="Google Shape;164;p27"/>
          <p:cNvSpPr txBox="1"/>
          <p:nvPr>
            <p:ph idx="1" type="body"/>
          </p:nvPr>
        </p:nvSpPr>
        <p:spPr>
          <a:xfrm>
            <a:off x="311700" y="648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Genetic algorithm return 250 lineups, with one best individual.  Ran the GA from based on optimizing Gradient Boost predictions 30 times.  Then plotted the best lineup’s actual points scored from each run.  Our goal is to maximize points. Points above 120 will generally be winning lineups.</a:t>
            </a:r>
            <a:endParaRPr/>
          </a:p>
        </p:txBody>
      </p:sp>
      <p:pic>
        <p:nvPicPr>
          <p:cNvPr id="165" name="Google Shape;165;p27"/>
          <p:cNvPicPr preferRelativeResize="0"/>
          <p:nvPr/>
        </p:nvPicPr>
        <p:blipFill>
          <a:blip r:embed="rId3">
            <a:alphaModFix/>
          </a:blip>
          <a:stretch>
            <a:fillRect/>
          </a:stretch>
        </p:blipFill>
        <p:spPr>
          <a:xfrm>
            <a:off x="0" y="1993400"/>
            <a:ext cx="8901025" cy="315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Gradient Boost / GA Results</a:t>
            </a:r>
            <a:endParaRPr sz="1400"/>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rPr>
              <a:t>Median:</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100.76Median:</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100.76</a:t>
            </a:r>
            <a:endParaRPr sz="1000">
              <a:solidFill>
                <a:srgbClr val="000000"/>
              </a:solidFill>
            </a:endParaRPr>
          </a:p>
        </p:txBody>
      </p:sp>
      <p:pic>
        <p:nvPicPr>
          <p:cNvPr id="172" name="Google Shape;172;p28"/>
          <p:cNvPicPr preferRelativeResize="0"/>
          <p:nvPr/>
        </p:nvPicPr>
        <p:blipFill>
          <a:blip r:embed="rId3">
            <a:alphaModFix/>
          </a:blip>
          <a:stretch>
            <a:fillRect/>
          </a:stretch>
        </p:blipFill>
        <p:spPr>
          <a:xfrm>
            <a:off x="0" y="326325"/>
            <a:ext cx="3648075" cy="2446350"/>
          </a:xfrm>
          <a:prstGeom prst="rect">
            <a:avLst/>
          </a:prstGeom>
          <a:noFill/>
          <a:ln>
            <a:noFill/>
          </a:ln>
        </p:spPr>
      </p:pic>
      <p:pic>
        <p:nvPicPr>
          <p:cNvPr id="173" name="Google Shape;173;p28"/>
          <p:cNvPicPr preferRelativeResize="0"/>
          <p:nvPr/>
        </p:nvPicPr>
        <p:blipFill>
          <a:blip r:embed="rId4">
            <a:alphaModFix/>
          </a:blip>
          <a:stretch>
            <a:fillRect/>
          </a:stretch>
        </p:blipFill>
        <p:spPr>
          <a:xfrm>
            <a:off x="4488077" y="287425"/>
            <a:ext cx="3648073" cy="2524125"/>
          </a:xfrm>
          <a:prstGeom prst="rect">
            <a:avLst/>
          </a:prstGeom>
          <a:noFill/>
          <a:ln>
            <a:noFill/>
          </a:ln>
        </p:spPr>
      </p:pic>
      <p:pic>
        <p:nvPicPr>
          <p:cNvPr id="174" name="Google Shape;174;p28"/>
          <p:cNvPicPr preferRelativeResize="0"/>
          <p:nvPr/>
        </p:nvPicPr>
        <p:blipFill>
          <a:blip r:embed="rId5">
            <a:alphaModFix/>
          </a:blip>
          <a:stretch>
            <a:fillRect/>
          </a:stretch>
        </p:blipFill>
        <p:spPr>
          <a:xfrm>
            <a:off x="-12" y="2772663"/>
            <a:ext cx="3648075" cy="2524125"/>
          </a:xfrm>
          <a:prstGeom prst="rect">
            <a:avLst/>
          </a:prstGeom>
          <a:noFill/>
          <a:ln>
            <a:noFill/>
          </a:ln>
        </p:spPr>
      </p:pic>
      <p:pic>
        <p:nvPicPr>
          <p:cNvPr id="175" name="Google Shape;175;p28"/>
          <p:cNvPicPr preferRelativeResize="0"/>
          <p:nvPr/>
        </p:nvPicPr>
        <p:blipFill>
          <a:blip r:embed="rId6">
            <a:alphaModFix/>
          </a:blip>
          <a:stretch>
            <a:fillRect/>
          </a:stretch>
        </p:blipFill>
        <p:spPr>
          <a:xfrm>
            <a:off x="4571988" y="2772663"/>
            <a:ext cx="3648075" cy="2524125"/>
          </a:xfrm>
          <a:prstGeom prst="rect">
            <a:avLst/>
          </a:prstGeom>
          <a:noFill/>
          <a:ln>
            <a:noFill/>
          </a:ln>
        </p:spPr>
      </p:pic>
      <p:sp>
        <p:nvSpPr>
          <p:cNvPr id="176" name="Google Shape;176;p28"/>
          <p:cNvSpPr txBox="1"/>
          <p:nvPr/>
        </p:nvSpPr>
        <p:spPr>
          <a:xfrm>
            <a:off x="3588075" y="1386325"/>
            <a:ext cx="90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Median:</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100.76</a:t>
            </a:r>
            <a:endParaRPr sz="1000">
              <a:latin typeface="Proxima Nova"/>
              <a:ea typeface="Proxima Nova"/>
              <a:cs typeface="Proxima Nova"/>
              <a:sym typeface="Proxima Nova"/>
            </a:endParaRPr>
          </a:p>
        </p:txBody>
      </p:sp>
      <p:sp>
        <p:nvSpPr>
          <p:cNvPr id="177" name="Google Shape;177;p28"/>
          <p:cNvSpPr txBox="1"/>
          <p:nvPr/>
        </p:nvSpPr>
        <p:spPr>
          <a:xfrm>
            <a:off x="8136150" y="1263150"/>
            <a:ext cx="90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Median:</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119.63</a:t>
            </a:r>
            <a:endParaRPr sz="1000">
              <a:latin typeface="Proxima Nova"/>
              <a:ea typeface="Proxima Nova"/>
              <a:cs typeface="Proxima Nova"/>
              <a:sym typeface="Proxima Nova"/>
            </a:endParaRPr>
          </a:p>
        </p:txBody>
      </p:sp>
      <p:sp>
        <p:nvSpPr>
          <p:cNvPr id="178" name="Google Shape;178;p28"/>
          <p:cNvSpPr txBox="1"/>
          <p:nvPr/>
        </p:nvSpPr>
        <p:spPr>
          <a:xfrm>
            <a:off x="3588075" y="3748388"/>
            <a:ext cx="90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Median:</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129.38</a:t>
            </a:r>
            <a:endParaRPr sz="1000">
              <a:latin typeface="Proxima Nova"/>
              <a:ea typeface="Proxima Nova"/>
              <a:cs typeface="Proxima Nova"/>
              <a:sym typeface="Proxima Nova"/>
            </a:endParaRPr>
          </a:p>
        </p:txBody>
      </p:sp>
      <p:sp>
        <p:nvSpPr>
          <p:cNvPr id="179" name="Google Shape;179;p28"/>
          <p:cNvSpPr txBox="1"/>
          <p:nvPr/>
        </p:nvSpPr>
        <p:spPr>
          <a:xfrm>
            <a:off x="8136150" y="3748388"/>
            <a:ext cx="90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Median:</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120.98</a:t>
            </a:r>
            <a:endParaRPr sz="10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6" name="Google Shape;186;p29"/>
          <p:cNvSpPr txBox="1"/>
          <p:nvPr/>
        </p:nvSpPr>
        <p:spPr>
          <a:xfrm>
            <a:off x="3522263" y="1325413"/>
            <a:ext cx="90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Median:</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106.02</a:t>
            </a:r>
            <a:endParaRPr sz="1000">
              <a:latin typeface="Proxima Nova"/>
              <a:ea typeface="Proxima Nova"/>
              <a:cs typeface="Proxima Nova"/>
              <a:sym typeface="Proxima Nova"/>
            </a:endParaRPr>
          </a:p>
        </p:txBody>
      </p:sp>
      <p:sp>
        <p:nvSpPr>
          <p:cNvPr id="187" name="Google Shape;187;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Gradient Boost / GA Results</a:t>
            </a:r>
            <a:endParaRPr sz="1400"/>
          </a:p>
        </p:txBody>
      </p:sp>
      <p:pic>
        <p:nvPicPr>
          <p:cNvPr id="188" name="Google Shape;188;p29"/>
          <p:cNvPicPr preferRelativeResize="0"/>
          <p:nvPr/>
        </p:nvPicPr>
        <p:blipFill>
          <a:blip r:embed="rId3">
            <a:alphaModFix/>
          </a:blip>
          <a:stretch>
            <a:fillRect/>
          </a:stretch>
        </p:blipFill>
        <p:spPr>
          <a:xfrm>
            <a:off x="-1" y="445024"/>
            <a:ext cx="3372525" cy="2333475"/>
          </a:xfrm>
          <a:prstGeom prst="rect">
            <a:avLst/>
          </a:prstGeom>
          <a:noFill/>
          <a:ln>
            <a:noFill/>
          </a:ln>
        </p:spPr>
      </p:pic>
      <p:pic>
        <p:nvPicPr>
          <p:cNvPr id="189" name="Google Shape;189;p29"/>
          <p:cNvPicPr preferRelativeResize="0"/>
          <p:nvPr/>
        </p:nvPicPr>
        <p:blipFill>
          <a:blip r:embed="rId4">
            <a:alphaModFix/>
          </a:blip>
          <a:stretch>
            <a:fillRect/>
          </a:stretch>
        </p:blipFill>
        <p:spPr>
          <a:xfrm>
            <a:off x="4571999" y="445024"/>
            <a:ext cx="3372525" cy="2333470"/>
          </a:xfrm>
          <a:prstGeom prst="rect">
            <a:avLst/>
          </a:prstGeom>
          <a:noFill/>
          <a:ln>
            <a:noFill/>
          </a:ln>
        </p:spPr>
      </p:pic>
      <p:sp>
        <p:nvSpPr>
          <p:cNvPr id="190" name="Google Shape;190;p29"/>
          <p:cNvSpPr txBox="1"/>
          <p:nvPr/>
        </p:nvSpPr>
        <p:spPr>
          <a:xfrm>
            <a:off x="7944513" y="1325413"/>
            <a:ext cx="90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Median:</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95..89</a:t>
            </a:r>
            <a:endParaRPr sz="1000">
              <a:latin typeface="Proxima Nova"/>
              <a:ea typeface="Proxima Nova"/>
              <a:cs typeface="Proxima Nova"/>
              <a:sym typeface="Proxima Nova"/>
            </a:endParaRPr>
          </a:p>
        </p:txBody>
      </p:sp>
      <p:pic>
        <p:nvPicPr>
          <p:cNvPr id="191" name="Google Shape;191;p29"/>
          <p:cNvPicPr preferRelativeResize="0"/>
          <p:nvPr/>
        </p:nvPicPr>
        <p:blipFill>
          <a:blip r:embed="rId5">
            <a:alphaModFix/>
          </a:blip>
          <a:stretch>
            <a:fillRect/>
          </a:stretch>
        </p:blipFill>
        <p:spPr>
          <a:xfrm>
            <a:off x="-1" y="2841504"/>
            <a:ext cx="3372525" cy="2333470"/>
          </a:xfrm>
          <a:prstGeom prst="rect">
            <a:avLst/>
          </a:prstGeom>
          <a:noFill/>
          <a:ln>
            <a:noFill/>
          </a:ln>
        </p:spPr>
      </p:pic>
      <p:sp>
        <p:nvSpPr>
          <p:cNvPr id="192" name="Google Shape;192;p29"/>
          <p:cNvSpPr txBox="1"/>
          <p:nvPr/>
        </p:nvSpPr>
        <p:spPr>
          <a:xfrm>
            <a:off x="3522263" y="3721875"/>
            <a:ext cx="90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Median:</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108.76</a:t>
            </a:r>
            <a:endParaRPr sz="10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txBox="1"/>
          <p:nvPr>
            <p:ph idx="1" type="body"/>
          </p:nvPr>
        </p:nvSpPr>
        <p:spPr>
          <a:xfrm>
            <a:off x="311700" y="3341725"/>
            <a:ext cx="8520600" cy="18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average over these 7 test weeks the average is 112.21 and our median is 108.76.  Two weeks passed the 120 point threshold, and 1 week was at 119.63 so depending on others’ performance may have cashed during the right week. </a:t>
            </a:r>
            <a:endParaRPr sz="1400"/>
          </a:p>
          <a:p>
            <a:pPr indent="0" lvl="0" marL="0" rtl="0" algn="l">
              <a:spcBef>
                <a:spcPts val="1600"/>
              </a:spcBef>
              <a:spcAft>
                <a:spcPts val="1600"/>
              </a:spcAft>
              <a:buNone/>
            </a:pPr>
            <a:r>
              <a:rPr lang="en" sz="1400"/>
              <a:t>The model currently does not account for player injuries, so it is possible that our optimal lineups contain injured players and are potentially lowering our scores.  </a:t>
            </a:r>
            <a:endParaRPr sz="1400"/>
          </a:p>
        </p:txBody>
      </p:sp>
      <p:pic>
        <p:nvPicPr>
          <p:cNvPr id="199" name="Google Shape;199;p30"/>
          <p:cNvPicPr preferRelativeResize="0"/>
          <p:nvPr/>
        </p:nvPicPr>
        <p:blipFill>
          <a:blip r:embed="rId3">
            <a:alphaModFix/>
          </a:blip>
          <a:stretch>
            <a:fillRect/>
          </a:stretch>
        </p:blipFill>
        <p:spPr>
          <a:xfrm>
            <a:off x="0" y="0"/>
            <a:ext cx="4572000" cy="3513600"/>
          </a:xfrm>
          <a:prstGeom prst="rect">
            <a:avLst/>
          </a:prstGeom>
          <a:noFill/>
          <a:ln>
            <a:noFill/>
          </a:ln>
        </p:spPr>
      </p:pic>
      <p:pic>
        <p:nvPicPr>
          <p:cNvPr id="200" name="Google Shape;200;p30"/>
          <p:cNvPicPr preferRelativeResize="0"/>
          <p:nvPr/>
        </p:nvPicPr>
        <p:blipFill>
          <a:blip r:embed="rId4">
            <a:alphaModFix/>
          </a:blip>
          <a:stretch>
            <a:fillRect/>
          </a:stretch>
        </p:blipFill>
        <p:spPr>
          <a:xfrm>
            <a:off x="4572000" y="0"/>
            <a:ext cx="4572000" cy="351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idx="1" type="body"/>
          </p:nvPr>
        </p:nvSpPr>
        <p:spPr>
          <a:xfrm>
            <a:off x="311700" y="3368950"/>
            <a:ext cx="8520600" cy="15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model identified Tyrod Taylor as being an extreme value so it picke him in a lot of the lineups; however, Tyrod Taylor was benched in real life because the team wanted to groom a new young </a:t>
            </a:r>
            <a:r>
              <a:rPr lang="en" sz="1400"/>
              <a:t>quarterback.  This was reflected in his FD salary but the model did not know he was benched.</a:t>
            </a:r>
            <a:endParaRPr sz="1400"/>
          </a:p>
          <a:p>
            <a:pPr indent="0" lvl="0" marL="0" rtl="0" algn="l">
              <a:spcBef>
                <a:spcPts val="1600"/>
              </a:spcBef>
              <a:spcAft>
                <a:spcPts val="1600"/>
              </a:spcAft>
              <a:buNone/>
            </a:pPr>
            <a:r>
              <a:rPr lang="en" sz="1400"/>
              <a:t>Holding out Tyrod Taylor (because he was benched) drastically improved results, and made the difference between cashing out and losing money.</a:t>
            </a:r>
            <a:r>
              <a:rPr lang="en" sz="1400"/>
              <a:t>.</a:t>
            </a:r>
            <a:endParaRPr sz="1400"/>
          </a:p>
        </p:txBody>
      </p:sp>
      <p:pic>
        <p:nvPicPr>
          <p:cNvPr id="206" name="Google Shape;206;p31"/>
          <p:cNvPicPr preferRelativeResize="0"/>
          <p:nvPr/>
        </p:nvPicPr>
        <p:blipFill>
          <a:blip r:embed="rId3">
            <a:alphaModFix/>
          </a:blip>
          <a:stretch>
            <a:fillRect/>
          </a:stretch>
        </p:blipFill>
        <p:spPr>
          <a:xfrm>
            <a:off x="311700" y="609375"/>
            <a:ext cx="4003925" cy="2770350"/>
          </a:xfrm>
          <a:prstGeom prst="rect">
            <a:avLst/>
          </a:prstGeom>
          <a:noFill/>
          <a:ln>
            <a:noFill/>
          </a:ln>
        </p:spPr>
      </p:pic>
      <p:sp>
        <p:nvSpPr>
          <p:cNvPr id="207" name="Google Shape;207;p31"/>
          <p:cNvSpPr txBox="1"/>
          <p:nvPr/>
        </p:nvSpPr>
        <p:spPr>
          <a:xfrm>
            <a:off x="954775" y="169400"/>
            <a:ext cx="29568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With Tyrod Taylor</a:t>
            </a:r>
            <a:endParaRPr>
              <a:latin typeface="Proxima Nova"/>
              <a:ea typeface="Proxima Nova"/>
              <a:cs typeface="Proxima Nova"/>
              <a:sym typeface="Proxima Nova"/>
            </a:endParaRPr>
          </a:p>
        </p:txBody>
      </p:sp>
      <p:sp>
        <p:nvSpPr>
          <p:cNvPr id="208" name="Google Shape;208;p31"/>
          <p:cNvSpPr txBox="1"/>
          <p:nvPr/>
        </p:nvSpPr>
        <p:spPr>
          <a:xfrm>
            <a:off x="5095563" y="255075"/>
            <a:ext cx="29568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Without Tyrod Taylor</a:t>
            </a:r>
            <a:endParaRPr>
              <a:latin typeface="Proxima Nova"/>
              <a:ea typeface="Proxima Nova"/>
              <a:cs typeface="Proxima Nova"/>
              <a:sym typeface="Proxima Nova"/>
            </a:endParaRPr>
          </a:p>
        </p:txBody>
      </p:sp>
      <p:pic>
        <p:nvPicPr>
          <p:cNvPr id="209" name="Google Shape;209;p31"/>
          <p:cNvPicPr preferRelativeResize="0"/>
          <p:nvPr/>
        </p:nvPicPr>
        <p:blipFill>
          <a:blip r:embed="rId4">
            <a:alphaModFix/>
          </a:blip>
          <a:stretch>
            <a:fillRect/>
          </a:stretch>
        </p:blipFill>
        <p:spPr>
          <a:xfrm>
            <a:off x="4572013" y="620150"/>
            <a:ext cx="4003925" cy="2748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Techniques Used</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121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5" name="Google Shape;215;p32"/>
          <p:cNvSpPr txBox="1"/>
          <p:nvPr>
            <p:ph idx="1" type="body"/>
          </p:nvPr>
        </p:nvSpPr>
        <p:spPr>
          <a:xfrm>
            <a:off x="311700" y="694325"/>
            <a:ext cx="8520600" cy="44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tool should be used in conjunction with domain knowledge and research.  The optimized lineups should be inspected for injured players or players that will have less opportunity -- because the model does not have player news features currently.  </a:t>
            </a:r>
            <a:endParaRPr/>
          </a:p>
          <a:p>
            <a:pPr indent="0" lvl="0" marL="0" rtl="0" algn="l">
              <a:spcBef>
                <a:spcPts val="1600"/>
              </a:spcBef>
              <a:spcAft>
                <a:spcPts val="0"/>
              </a:spcAft>
              <a:buNone/>
            </a:pPr>
            <a:r>
              <a:rPr lang="en"/>
              <a:t>If players that are injured/benched or won’t otherwise have a regular opportunity are removed from consideration from the model -- the model can identify various combinations of value players.</a:t>
            </a:r>
            <a:endParaRPr/>
          </a:p>
          <a:p>
            <a:pPr indent="0" lvl="0" marL="0" rtl="0" algn="l">
              <a:spcBef>
                <a:spcPts val="1600"/>
              </a:spcBef>
              <a:spcAft>
                <a:spcPts val="0"/>
              </a:spcAft>
              <a:buNone/>
            </a:pPr>
            <a:r>
              <a:rPr lang="en"/>
              <a:t>Another great benefit is that it can reduce human player bias.  Human players may not like a particular value player for whatever reason and resist to pick them.  Daily Fantasy sites also adjust their salaries based on popularity.  The more popular a player is (from news or pick %) the salary will go up.  This model can provide a different perspective if players are being overvalued.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709725"/>
            <a:ext cx="8520600" cy="4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FanDuel is a daily fantasy sports provider which hosts various competitions for it's members to compete in to win cash prizes.  The premise goes something like this:  Some sport (football in our case) will have a weekly slate of games, and FanDuel will offer a competition to assemble the best players for the week into a roster.  The roster will have two constraints - a salary cap, and positional constraints.  Based off of the players real-world performance, you team will earn point </a:t>
            </a:r>
            <a:endParaRPr/>
          </a:p>
          <a:p>
            <a:pPr indent="0" lvl="0" marL="0" rtl="0" algn="l">
              <a:spcBef>
                <a:spcPts val="1600"/>
              </a:spcBef>
              <a:spcAft>
                <a:spcPts val="0"/>
              </a:spcAft>
              <a:buNone/>
            </a:pPr>
            <a:r>
              <a:rPr b="1" lang="en"/>
              <a:t>Objective:</a:t>
            </a:r>
            <a:endParaRPr b="1"/>
          </a:p>
          <a:p>
            <a:pPr indent="0" lvl="0" marL="0" rtl="0" algn="l">
              <a:spcBef>
                <a:spcPts val="1600"/>
              </a:spcBef>
              <a:spcAft>
                <a:spcPts val="0"/>
              </a:spcAft>
              <a:buNone/>
            </a:pPr>
            <a:r>
              <a:rPr lang="en"/>
              <a:t>The goal is to score as many points with your roster as possible to win cash prizes.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0" y="-100"/>
            <a:ext cx="5343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Constraints:</a:t>
            </a:r>
            <a:endParaRPr sz="1400"/>
          </a:p>
          <a:p>
            <a:pPr indent="-317500" lvl="0" marL="457200" rtl="0" algn="l">
              <a:lnSpc>
                <a:spcPct val="100000"/>
              </a:lnSpc>
              <a:spcBef>
                <a:spcPts val="0"/>
              </a:spcBef>
              <a:spcAft>
                <a:spcPts val="0"/>
              </a:spcAft>
              <a:buSzPts val="1400"/>
              <a:buAutoNum type="arabicPeriod"/>
            </a:pPr>
            <a:r>
              <a:rPr lang="en" sz="1400"/>
              <a:t>Positional constraints</a:t>
            </a:r>
            <a:endParaRPr sz="1400"/>
          </a:p>
          <a:p>
            <a:pPr indent="-317500" lvl="1" marL="914400" rtl="0" algn="l">
              <a:lnSpc>
                <a:spcPct val="100000"/>
              </a:lnSpc>
              <a:spcBef>
                <a:spcPts val="0"/>
              </a:spcBef>
              <a:spcAft>
                <a:spcPts val="0"/>
              </a:spcAft>
              <a:buSzPts val="1400"/>
              <a:buAutoNum type="alphaLcPeriod"/>
            </a:pPr>
            <a:r>
              <a:rPr lang="en"/>
              <a:t>(1 QB, 2RB, 3WR, 1TE, 1 FLEX(RB/WR/TE), 1 Def</a:t>
            </a:r>
            <a:endParaRPr/>
          </a:p>
          <a:p>
            <a:pPr indent="-317500" lvl="0" marL="457200" rtl="0" algn="l">
              <a:lnSpc>
                <a:spcPct val="100000"/>
              </a:lnSpc>
              <a:spcBef>
                <a:spcPts val="0"/>
              </a:spcBef>
              <a:spcAft>
                <a:spcPts val="0"/>
              </a:spcAft>
              <a:buSzPts val="1400"/>
              <a:buAutoNum type="arabicPeriod"/>
            </a:pPr>
            <a:r>
              <a:rPr lang="en" sz="1400"/>
              <a:t>Salary Cap</a:t>
            </a:r>
            <a:endParaRPr sz="1400"/>
          </a:p>
          <a:p>
            <a:pPr indent="-317500" lvl="1" marL="914400" rtl="0" algn="l">
              <a:lnSpc>
                <a:spcPct val="100000"/>
              </a:lnSpc>
              <a:spcBef>
                <a:spcPts val="0"/>
              </a:spcBef>
              <a:spcAft>
                <a:spcPts val="0"/>
              </a:spcAft>
              <a:buSzPts val="1400"/>
              <a:buAutoNum type="alphaLcPeriod"/>
            </a:pPr>
            <a:r>
              <a:rPr lang="en"/>
              <a:t>FanDuels salary cap is $60,000</a:t>
            </a:r>
            <a:endParaRPr/>
          </a:p>
          <a:p>
            <a:pPr indent="0" lvl="0" marL="0" rtl="0" algn="l">
              <a:lnSpc>
                <a:spcPct val="100000"/>
              </a:lnSpc>
              <a:spcBef>
                <a:spcPts val="0"/>
              </a:spcBef>
              <a:spcAft>
                <a:spcPts val="0"/>
              </a:spcAft>
              <a:buNone/>
            </a:pPr>
            <a:r>
              <a:rPr lang="en" sz="1400">
                <a:solidFill>
                  <a:srgbClr val="666666"/>
                </a:solidFill>
              </a:rPr>
              <a:t>Competitions:</a:t>
            </a:r>
            <a:endParaRPr sz="1400">
              <a:solidFill>
                <a:srgbClr val="666666"/>
              </a:solidFill>
            </a:endParaRPr>
          </a:p>
          <a:p>
            <a:pPr indent="-317500" lvl="0" marL="457200" rtl="0" algn="l">
              <a:lnSpc>
                <a:spcPct val="100000"/>
              </a:lnSpc>
              <a:spcBef>
                <a:spcPts val="0"/>
              </a:spcBef>
              <a:spcAft>
                <a:spcPts val="0"/>
              </a:spcAft>
              <a:buClr>
                <a:srgbClr val="FF0000"/>
              </a:buClr>
              <a:buSzPts val="1400"/>
              <a:buAutoNum type="arabicPeriod"/>
            </a:pPr>
            <a:r>
              <a:rPr lang="en" sz="1400">
                <a:solidFill>
                  <a:srgbClr val="FF0000"/>
                </a:solidFill>
              </a:rPr>
              <a:t>Double Up</a:t>
            </a:r>
            <a:endParaRPr sz="1400">
              <a:solidFill>
                <a:srgbClr val="FF0000"/>
              </a:solidFill>
            </a:endParaRPr>
          </a:p>
          <a:p>
            <a:pPr indent="-317500" lvl="1" marL="914400" rtl="0" algn="l">
              <a:lnSpc>
                <a:spcPct val="100000"/>
              </a:lnSpc>
              <a:spcBef>
                <a:spcPts val="0"/>
              </a:spcBef>
              <a:spcAft>
                <a:spcPts val="0"/>
              </a:spcAft>
              <a:buClr>
                <a:srgbClr val="FF0000"/>
              </a:buClr>
              <a:buSzPts val="1400"/>
              <a:buAutoNum type="alphaLcPeriod"/>
            </a:pPr>
            <a:r>
              <a:rPr lang="en">
                <a:solidFill>
                  <a:srgbClr val="FF0000"/>
                </a:solidFill>
              </a:rPr>
              <a:t>Place in top 43.5% of the pool and double your money</a:t>
            </a:r>
            <a:endParaRPr>
              <a:solidFill>
                <a:srgbClr val="FF0000"/>
              </a:solidFill>
            </a:endParaRPr>
          </a:p>
          <a:p>
            <a:pPr indent="-317500" lvl="0" marL="457200" rtl="0" algn="l">
              <a:lnSpc>
                <a:spcPct val="100000"/>
              </a:lnSpc>
              <a:spcBef>
                <a:spcPts val="0"/>
              </a:spcBef>
              <a:spcAft>
                <a:spcPts val="0"/>
              </a:spcAft>
              <a:buSzPts val="1400"/>
              <a:buAutoNum type="arabicPeriod"/>
            </a:pPr>
            <a:r>
              <a:rPr lang="en" sz="1400"/>
              <a:t>GPP</a:t>
            </a:r>
            <a:endParaRPr sz="1400"/>
          </a:p>
          <a:p>
            <a:pPr indent="-317500" lvl="1" marL="914400" rtl="0" algn="l">
              <a:lnSpc>
                <a:spcPct val="100000"/>
              </a:lnSpc>
              <a:spcBef>
                <a:spcPts val="0"/>
              </a:spcBef>
              <a:spcAft>
                <a:spcPts val="0"/>
              </a:spcAft>
              <a:buSzPts val="1400"/>
              <a:buAutoNum type="alphaLcPeriod"/>
            </a:pPr>
            <a:r>
              <a:rPr lang="en"/>
              <a:t>Best lineup wins thousands, with subsequent places earning less on sliding scale i.e(1st - 1,000, 2nd 500, 3rd 250, etc)</a:t>
            </a:r>
            <a:endParaRPr/>
          </a:p>
          <a:p>
            <a:pPr indent="-317500" lvl="0" marL="457200" rtl="0" algn="l">
              <a:lnSpc>
                <a:spcPct val="100000"/>
              </a:lnSpc>
              <a:spcBef>
                <a:spcPts val="0"/>
              </a:spcBef>
              <a:spcAft>
                <a:spcPts val="0"/>
              </a:spcAft>
              <a:buSzPts val="1400"/>
              <a:buAutoNum type="arabicPeriod"/>
            </a:pPr>
            <a:r>
              <a:rPr lang="en" sz="1400"/>
              <a:t>Some competitions can have up to </a:t>
            </a:r>
            <a:r>
              <a:rPr b="1" lang="en" sz="1400">
                <a:solidFill>
                  <a:srgbClr val="FF0000"/>
                </a:solidFill>
              </a:rPr>
              <a:t>150 entries</a:t>
            </a:r>
            <a:endParaRPr b="1" sz="1400">
              <a:solidFill>
                <a:srgbClr val="FF0000"/>
              </a:solidFill>
            </a:endParaRPr>
          </a:p>
          <a:p>
            <a:pPr indent="0" lvl="0" marL="0" rtl="0" algn="l">
              <a:lnSpc>
                <a:spcPct val="100000"/>
              </a:lnSpc>
              <a:spcBef>
                <a:spcPts val="0"/>
              </a:spcBef>
              <a:spcAft>
                <a:spcPts val="0"/>
              </a:spcAft>
              <a:buNone/>
            </a:pPr>
            <a:r>
              <a:rPr lang="en" sz="1400"/>
              <a:t>Basic Strategy:</a:t>
            </a:r>
            <a:endParaRPr sz="1400"/>
          </a:p>
          <a:p>
            <a:pPr indent="-317500" lvl="0" marL="457200" rtl="0" algn="l">
              <a:lnSpc>
                <a:spcPct val="100000"/>
              </a:lnSpc>
              <a:spcBef>
                <a:spcPts val="0"/>
              </a:spcBef>
              <a:spcAft>
                <a:spcPts val="0"/>
              </a:spcAft>
              <a:buSzPts val="1400"/>
              <a:buAutoNum type="arabicPeriod"/>
            </a:pPr>
            <a:r>
              <a:rPr lang="en" sz="1400"/>
              <a:t>Balance (For Double Up)</a:t>
            </a:r>
            <a:endParaRPr sz="1400"/>
          </a:p>
          <a:p>
            <a:pPr indent="-317500" lvl="1" marL="914400" rtl="0" algn="l">
              <a:lnSpc>
                <a:spcPct val="100000"/>
              </a:lnSpc>
              <a:spcBef>
                <a:spcPts val="0"/>
              </a:spcBef>
              <a:spcAft>
                <a:spcPts val="0"/>
              </a:spcAft>
              <a:buSzPts val="1400"/>
              <a:buAutoNum type="alphaLcPeriod"/>
            </a:pPr>
            <a:r>
              <a:rPr lang="en"/>
              <a:t>You only need to beat 55.5% of the field</a:t>
            </a:r>
            <a:endParaRPr/>
          </a:p>
          <a:p>
            <a:pPr indent="-317500" lvl="0" marL="457200" rtl="0" algn="l">
              <a:lnSpc>
                <a:spcPct val="100000"/>
              </a:lnSpc>
              <a:spcBef>
                <a:spcPts val="0"/>
              </a:spcBef>
              <a:spcAft>
                <a:spcPts val="0"/>
              </a:spcAft>
              <a:buSzPts val="1400"/>
              <a:buAutoNum type="arabicPeriod"/>
            </a:pPr>
            <a:r>
              <a:rPr lang="en" sz="1400"/>
              <a:t>Hit Home Run (For GPP)</a:t>
            </a:r>
            <a:endParaRPr sz="1400"/>
          </a:p>
          <a:p>
            <a:pPr indent="-317500" lvl="1" marL="914400" rtl="0" algn="l">
              <a:lnSpc>
                <a:spcPct val="100000"/>
              </a:lnSpc>
              <a:spcBef>
                <a:spcPts val="0"/>
              </a:spcBef>
              <a:spcAft>
                <a:spcPts val="0"/>
              </a:spcAft>
              <a:buSzPts val="1400"/>
              <a:buAutoNum type="alphaLcPeriod"/>
            </a:pPr>
            <a:r>
              <a:rPr lang="en"/>
              <a:t>Hit on High Risk/Reward players could pay off big</a:t>
            </a:r>
            <a:endParaRPr/>
          </a:p>
          <a:p>
            <a:pPr indent="-317500" lvl="0" marL="457200" rtl="0" algn="l">
              <a:lnSpc>
                <a:spcPct val="100000"/>
              </a:lnSpc>
              <a:spcBef>
                <a:spcPts val="0"/>
              </a:spcBef>
              <a:spcAft>
                <a:spcPts val="0"/>
              </a:spcAft>
              <a:buSzPts val="1400"/>
              <a:buAutoNum type="arabicPeriod"/>
            </a:pPr>
            <a:r>
              <a:rPr lang="en" sz="1400"/>
              <a:t>Find value</a:t>
            </a:r>
            <a:endParaRPr sz="1400"/>
          </a:p>
          <a:p>
            <a:pPr indent="-317500" lvl="1" marL="914400" rtl="0" algn="l">
              <a:lnSpc>
                <a:spcPct val="100000"/>
              </a:lnSpc>
              <a:spcBef>
                <a:spcPts val="0"/>
              </a:spcBef>
              <a:spcAft>
                <a:spcPts val="0"/>
              </a:spcAft>
              <a:buSzPts val="1400"/>
              <a:buAutoNum type="alphaLcPeriod"/>
            </a:pPr>
            <a:r>
              <a:rPr lang="en"/>
              <a:t>Cheaper players who outperform their price tag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sz="1400">
                <a:solidFill>
                  <a:srgbClr val="FF0000"/>
                </a:solidFill>
              </a:rPr>
              <a:t>The goal is to spread out optimized entries over a competition that can, on average, win more than lose to turn a profit</a:t>
            </a:r>
            <a:endParaRPr sz="1400">
              <a:solidFill>
                <a:srgbClr val="FF0000"/>
              </a:solidFill>
            </a:endParaRPr>
          </a:p>
          <a:p>
            <a:pPr indent="0" lvl="0" marL="0" rtl="0" algn="l">
              <a:lnSpc>
                <a:spcPct val="100000"/>
              </a:lnSpc>
              <a:spcBef>
                <a:spcPts val="0"/>
              </a:spcBef>
              <a:spcAft>
                <a:spcPts val="0"/>
              </a:spcAft>
              <a:buNone/>
            </a:pPr>
            <a:r>
              <a:rPr lang="en"/>
              <a:t>	</a:t>
            </a:r>
            <a:endParaRPr/>
          </a:p>
          <a:p>
            <a:pPr indent="0" lvl="0" marL="0" rtl="0" algn="l">
              <a:spcBef>
                <a:spcPts val="160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a:off x="5265748" y="0"/>
            <a:ext cx="3878254" cy="5143500"/>
          </a:xfrm>
          <a:prstGeom prst="rect">
            <a:avLst/>
          </a:prstGeom>
          <a:noFill/>
          <a:ln>
            <a:noFill/>
          </a:ln>
        </p:spPr>
      </p:pic>
      <p:sp>
        <p:nvSpPr>
          <p:cNvPr id="79" name="Google Shape;79;p16"/>
          <p:cNvSpPr txBox="1"/>
          <p:nvPr/>
        </p:nvSpPr>
        <p:spPr>
          <a:xfrm>
            <a:off x="5343700" y="4157925"/>
            <a:ext cx="3800400" cy="49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Proxima Nova"/>
                <a:ea typeface="Proxima Nova"/>
                <a:cs typeface="Proxima Nova"/>
                <a:sym typeface="Proxima Nova"/>
              </a:rPr>
              <a:t>FLEX (RB/WR/TE)</a:t>
            </a:r>
            <a:endParaRPr b="1" sz="2400">
              <a:solidFill>
                <a:srgbClr val="FF000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74075"/>
            <a:ext cx="495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a:t>
            </a:r>
            <a:endParaRPr/>
          </a:p>
        </p:txBody>
      </p:sp>
      <p:sp>
        <p:nvSpPr>
          <p:cNvPr id="85" name="Google Shape;85;p17"/>
          <p:cNvSpPr txBox="1"/>
          <p:nvPr>
            <p:ph idx="1" type="body"/>
          </p:nvPr>
        </p:nvSpPr>
        <p:spPr>
          <a:xfrm>
            <a:off x="311700" y="646775"/>
            <a:ext cx="4954200" cy="42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Daily Fantasy Sports is incredibly competitive with point totals needed to hit to win money increasing every year.    </a:t>
            </a:r>
            <a:r>
              <a:rPr lang="en"/>
              <a:t>I want this to be a tool to help choose optimal lineup combinations to win real money. </a:t>
            </a:r>
            <a:endParaRPr/>
          </a:p>
          <a:p>
            <a:pPr indent="0" lvl="0" marL="0" rtl="0" algn="l">
              <a:spcBef>
                <a:spcPts val="1600"/>
              </a:spcBef>
              <a:spcAft>
                <a:spcPts val="0"/>
              </a:spcAft>
              <a:buNone/>
            </a:pPr>
            <a:r>
              <a:rPr lang="en"/>
              <a:t>Due to the huge variability in sports, the idea is to enter a large number of lineups, that if win a weekly double more than 50% of the time, will result in a positive return.  </a:t>
            </a:r>
            <a:endParaRPr/>
          </a:p>
          <a:p>
            <a:pPr indent="0" lvl="0" marL="0" rtl="0" algn="l">
              <a:spcBef>
                <a:spcPts val="1600"/>
              </a:spcBef>
              <a:spcAft>
                <a:spcPts val="0"/>
              </a:spcAft>
              <a:buNone/>
            </a:pPr>
            <a:r>
              <a:rPr lang="en"/>
              <a:t>This tool acts as a guideline to provide weekly lineup combinations, that when entered en masse, will return a positive ROI.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6" name="Google Shape;86;p17"/>
          <p:cNvPicPr preferRelativeResize="0"/>
          <p:nvPr/>
        </p:nvPicPr>
        <p:blipFill>
          <a:blip r:embed="rId3">
            <a:alphaModFix/>
          </a:blip>
          <a:stretch>
            <a:fillRect/>
          </a:stretch>
        </p:blipFill>
        <p:spPr>
          <a:xfrm>
            <a:off x="5265748" y="0"/>
            <a:ext cx="3878254" cy="5143500"/>
          </a:xfrm>
          <a:prstGeom prst="rect">
            <a:avLst/>
          </a:prstGeom>
          <a:noFill/>
          <a:ln>
            <a:noFill/>
          </a:ln>
        </p:spPr>
      </p:pic>
      <p:sp>
        <p:nvSpPr>
          <p:cNvPr id="87" name="Google Shape;87;p17"/>
          <p:cNvSpPr txBox="1"/>
          <p:nvPr/>
        </p:nvSpPr>
        <p:spPr>
          <a:xfrm>
            <a:off x="5343700" y="4157925"/>
            <a:ext cx="3800400" cy="49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Proxima Nova"/>
                <a:ea typeface="Proxima Nova"/>
                <a:cs typeface="Proxima Nova"/>
                <a:sym typeface="Proxima Nova"/>
              </a:rPr>
              <a:t>FLEX (RB/WR/TE)</a:t>
            </a:r>
            <a:endParaRPr b="1" sz="2400">
              <a:solidFill>
                <a:srgbClr val="FF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Used</a:t>
            </a:r>
            <a:endParaRPr/>
          </a:p>
        </p:txBody>
      </p:sp>
      <p:sp>
        <p:nvSpPr>
          <p:cNvPr id="93" name="Google Shape;93;p18"/>
          <p:cNvSpPr txBox="1"/>
          <p:nvPr>
            <p:ph idx="1" type="body"/>
          </p:nvPr>
        </p:nvSpPr>
        <p:spPr>
          <a:xfrm>
            <a:off x="311700" y="572700"/>
            <a:ext cx="8520600" cy="447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sz="1400"/>
              <a:t>Web Scraper:</a:t>
            </a:r>
            <a:endParaRPr b="1" sz="1400"/>
          </a:p>
          <a:p>
            <a:pPr indent="-317500" lvl="1" marL="914400" rtl="0" algn="l">
              <a:spcBef>
                <a:spcPts val="0"/>
              </a:spcBef>
              <a:spcAft>
                <a:spcPts val="0"/>
              </a:spcAft>
              <a:buSzPts val="1400"/>
              <a:buAutoNum type="alphaLcPeriod"/>
            </a:pPr>
            <a:r>
              <a:rPr lang="en"/>
              <a:t>Scraped FanDuel data from 2011-2018</a:t>
            </a:r>
            <a:endParaRPr/>
          </a:p>
          <a:p>
            <a:pPr indent="-317500" lvl="1" marL="914400" rtl="0" algn="l">
              <a:spcBef>
                <a:spcPts val="0"/>
              </a:spcBef>
              <a:spcAft>
                <a:spcPts val="0"/>
              </a:spcAft>
              <a:buSzPts val="1400"/>
              <a:buAutoNum type="alphaLcPeriod"/>
            </a:pPr>
            <a:r>
              <a:rPr lang="en"/>
              <a:t>Downloaded data scraped from ProFootballReference.com containing weekly gamelogs for all NFL players</a:t>
            </a:r>
            <a:endParaRPr/>
          </a:p>
          <a:p>
            <a:pPr indent="-317500" lvl="0" marL="457200" rtl="0" algn="l">
              <a:spcBef>
                <a:spcPts val="0"/>
              </a:spcBef>
              <a:spcAft>
                <a:spcPts val="0"/>
              </a:spcAft>
              <a:buSzPts val="1400"/>
              <a:buAutoNum type="arabicPeriod"/>
            </a:pPr>
            <a:r>
              <a:rPr b="1" lang="en" sz="1400"/>
              <a:t>Wrangling/Engineering</a:t>
            </a:r>
            <a:endParaRPr b="1" sz="1400"/>
          </a:p>
          <a:p>
            <a:pPr indent="-317500" lvl="1" marL="914400" rtl="0" algn="l">
              <a:spcBef>
                <a:spcPts val="0"/>
              </a:spcBef>
              <a:spcAft>
                <a:spcPts val="0"/>
              </a:spcAft>
              <a:buSzPts val="1400"/>
              <a:buAutoNum type="alphaLcPeriod"/>
            </a:pPr>
            <a:r>
              <a:rPr lang="en"/>
              <a:t>Married the two datasets on weekly basis for players</a:t>
            </a:r>
            <a:endParaRPr/>
          </a:p>
          <a:p>
            <a:pPr indent="-317500" lvl="1" marL="914400" rtl="0" algn="l">
              <a:spcBef>
                <a:spcPts val="0"/>
              </a:spcBef>
              <a:spcAft>
                <a:spcPts val="0"/>
              </a:spcAft>
              <a:buSzPts val="1400"/>
              <a:buAutoNum type="alphaLcPeriod"/>
            </a:pPr>
            <a:r>
              <a:rPr lang="en"/>
              <a:t>Engineered features to reflect a lag in the players performance -- wouldn’t have current week’s data for the FanDuel competition.</a:t>
            </a:r>
            <a:endParaRPr/>
          </a:p>
          <a:p>
            <a:pPr indent="-317500" lvl="1" marL="914400" rtl="0" algn="l">
              <a:spcBef>
                <a:spcPts val="0"/>
              </a:spcBef>
              <a:spcAft>
                <a:spcPts val="0"/>
              </a:spcAft>
              <a:buSzPts val="1400"/>
              <a:buAutoNum type="alphaLcPeriod"/>
            </a:pPr>
            <a:r>
              <a:rPr lang="en"/>
              <a:t>Used Time Series’ concept of trailing average for point predictions</a:t>
            </a:r>
            <a:endParaRPr/>
          </a:p>
          <a:p>
            <a:pPr indent="-317500" lvl="1" marL="914400" rtl="0" algn="l">
              <a:spcBef>
                <a:spcPts val="0"/>
              </a:spcBef>
              <a:spcAft>
                <a:spcPts val="0"/>
              </a:spcAft>
              <a:buSzPts val="1400"/>
              <a:buAutoNum type="alphaLcPeriod"/>
            </a:pPr>
            <a:r>
              <a:rPr lang="en"/>
              <a:t>One-Hot Encoded categorical features (Team, Oppt, Home/Away)</a:t>
            </a:r>
            <a:endParaRPr/>
          </a:p>
          <a:p>
            <a:pPr indent="-317500" lvl="0" marL="457200" rtl="0" algn="l">
              <a:spcBef>
                <a:spcPts val="0"/>
              </a:spcBef>
              <a:spcAft>
                <a:spcPts val="0"/>
              </a:spcAft>
              <a:buSzPts val="1400"/>
              <a:buAutoNum type="arabicPeriod"/>
            </a:pPr>
            <a:r>
              <a:rPr b="1" lang="en" sz="1400"/>
              <a:t>Modeling Predicted Points earned per week per player</a:t>
            </a:r>
            <a:endParaRPr b="1" sz="1400"/>
          </a:p>
          <a:p>
            <a:pPr indent="-317500" lvl="1" marL="914400" rtl="0" algn="l">
              <a:spcBef>
                <a:spcPts val="0"/>
              </a:spcBef>
              <a:spcAft>
                <a:spcPts val="0"/>
              </a:spcAft>
              <a:buSzPts val="1400"/>
              <a:buAutoNum type="alphaLcPeriod"/>
            </a:pPr>
            <a:r>
              <a:rPr lang="en"/>
              <a:t>Gradient Boosting Regressor</a:t>
            </a:r>
            <a:endParaRPr/>
          </a:p>
          <a:p>
            <a:pPr indent="-317500" lvl="2" marL="1371600" rtl="0" algn="l">
              <a:spcBef>
                <a:spcPts val="0"/>
              </a:spcBef>
              <a:spcAft>
                <a:spcPts val="0"/>
              </a:spcAft>
              <a:buSzPts val="1400"/>
              <a:buAutoNum type="romanLcPeriod"/>
            </a:pPr>
            <a:r>
              <a:rPr lang="en"/>
              <a:t>On normalized and non-normalized data</a:t>
            </a:r>
            <a:endParaRPr/>
          </a:p>
          <a:p>
            <a:pPr indent="-317500" lvl="1" marL="914400" rtl="0" algn="l">
              <a:spcBef>
                <a:spcPts val="0"/>
              </a:spcBef>
              <a:spcAft>
                <a:spcPts val="0"/>
              </a:spcAft>
              <a:buSzPts val="1400"/>
              <a:buAutoNum type="alphaLcPeriod"/>
            </a:pPr>
            <a:r>
              <a:rPr lang="en"/>
              <a:t>Random Forest Regressor</a:t>
            </a:r>
            <a:endParaRPr/>
          </a:p>
          <a:p>
            <a:pPr indent="-317500" lvl="2" marL="1371600" rtl="0" algn="l">
              <a:spcBef>
                <a:spcPts val="0"/>
              </a:spcBef>
              <a:spcAft>
                <a:spcPts val="0"/>
              </a:spcAft>
              <a:buSzPts val="1400"/>
              <a:buAutoNum type="romanLcPeriod"/>
            </a:pPr>
            <a:r>
              <a:rPr lang="en"/>
              <a:t>On normalized and non-normalized data</a:t>
            </a:r>
            <a:endParaRPr/>
          </a:p>
          <a:p>
            <a:pPr indent="-317500" lvl="0" marL="457200" rtl="0" algn="l">
              <a:spcBef>
                <a:spcPts val="0"/>
              </a:spcBef>
              <a:spcAft>
                <a:spcPts val="0"/>
              </a:spcAft>
              <a:buSzPts val="1400"/>
              <a:buAutoNum type="arabicPeriod"/>
            </a:pPr>
            <a:r>
              <a:rPr b="1" lang="en" sz="1400"/>
              <a:t>Optimizer algorithm - Genetic Algorithm </a:t>
            </a:r>
            <a:endParaRPr b="1" sz="1400"/>
          </a:p>
          <a:p>
            <a:pPr indent="-317500" lvl="1" marL="914400" rtl="0" algn="l">
              <a:spcBef>
                <a:spcPts val="0"/>
              </a:spcBef>
              <a:spcAft>
                <a:spcPts val="0"/>
              </a:spcAft>
              <a:buSzPts val="1400"/>
              <a:buAutoNum type="alphaLcPeriod"/>
            </a:pPr>
            <a:r>
              <a:rPr lang="en"/>
              <a:t>Optimized total points with positional and salary cap constraints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7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Scraper</a:t>
            </a:r>
            <a:endParaRPr/>
          </a:p>
        </p:txBody>
      </p:sp>
      <p:sp>
        <p:nvSpPr>
          <p:cNvPr id="99" name="Google Shape;99;p19"/>
          <p:cNvSpPr txBox="1"/>
          <p:nvPr>
            <p:ph idx="1" type="body"/>
          </p:nvPr>
        </p:nvSpPr>
        <p:spPr>
          <a:xfrm>
            <a:off x="311700" y="648125"/>
            <a:ext cx="8520600" cy="14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Rotoguru.com</a:t>
            </a:r>
            <a:endParaRPr/>
          </a:p>
          <a:p>
            <a:pPr indent="-317500" lvl="1" marL="914400" rtl="0" algn="l">
              <a:spcBef>
                <a:spcPts val="0"/>
              </a:spcBef>
              <a:spcAft>
                <a:spcPts val="0"/>
              </a:spcAft>
              <a:buSzPts val="1400"/>
              <a:buChar char="○"/>
            </a:pPr>
            <a:r>
              <a:rPr lang="en"/>
              <a:t>FanDuel data</a:t>
            </a:r>
            <a:endParaRPr/>
          </a:p>
          <a:p>
            <a:pPr indent="-342900" lvl="0" marL="457200" rtl="0" algn="l">
              <a:spcBef>
                <a:spcPts val="0"/>
              </a:spcBef>
              <a:spcAft>
                <a:spcPts val="0"/>
              </a:spcAft>
              <a:buSzPts val="1800"/>
              <a:buChar char="●"/>
            </a:pPr>
            <a:r>
              <a:rPr lang="en"/>
              <a:t>Profootballreference.com</a:t>
            </a:r>
            <a:endParaRPr/>
          </a:p>
          <a:p>
            <a:pPr indent="-317500" lvl="1" marL="914400" rtl="0" algn="l">
              <a:spcBef>
                <a:spcPts val="0"/>
              </a:spcBef>
              <a:spcAft>
                <a:spcPts val="0"/>
              </a:spcAft>
              <a:buSzPts val="1400"/>
              <a:buChar char="○"/>
            </a:pPr>
            <a:r>
              <a:rPr lang="en"/>
              <a:t>Weekly </a:t>
            </a:r>
            <a:r>
              <a:rPr lang="en"/>
              <a:t>game log</a:t>
            </a:r>
            <a:r>
              <a:rPr lang="en"/>
              <a:t> data for all players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0" name="Google Shape;100;p19"/>
          <p:cNvSpPr txBox="1"/>
          <p:nvPr>
            <p:ph type="title"/>
          </p:nvPr>
        </p:nvSpPr>
        <p:spPr>
          <a:xfrm>
            <a:off x="311700" y="2048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Wrangling/Feature Engineering</a:t>
            </a:r>
            <a:endParaRPr/>
          </a:p>
        </p:txBody>
      </p:sp>
      <p:sp>
        <p:nvSpPr>
          <p:cNvPr id="101" name="Google Shape;101;p19"/>
          <p:cNvSpPr txBox="1"/>
          <p:nvPr>
            <p:ph idx="1" type="body"/>
          </p:nvPr>
        </p:nvSpPr>
        <p:spPr>
          <a:xfrm>
            <a:off x="311700" y="2620925"/>
            <a:ext cx="8520600" cy="14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Player metrics lag</a:t>
            </a:r>
            <a:endParaRPr/>
          </a:p>
          <a:p>
            <a:pPr indent="-317500" lvl="1" marL="914400" rtl="0" algn="l">
              <a:spcBef>
                <a:spcPts val="0"/>
              </a:spcBef>
              <a:spcAft>
                <a:spcPts val="0"/>
              </a:spcAft>
              <a:buSzPts val="1400"/>
              <a:buChar char="○"/>
            </a:pPr>
            <a:r>
              <a:rPr lang="en"/>
              <a:t>Had to use performance metrics from previous weeks to estimate current week performance</a:t>
            </a:r>
            <a:endParaRPr/>
          </a:p>
          <a:p>
            <a:pPr indent="-342900" lvl="0" marL="457200" rtl="0" algn="l">
              <a:spcBef>
                <a:spcPts val="0"/>
              </a:spcBef>
              <a:spcAft>
                <a:spcPts val="0"/>
              </a:spcAft>
              <a:buSzPts val="1800"/>
              <a:buChar char="●"/>
            </a:pPr>
            <a:r>
              <a:rPr lang="en"/>
              <a:t>Categorical features</a:t>
            </a:r>
            <a:endParaRPr/>
          </a:p>
          <a:p>
            <a:pPr indent="-317500" lvl="1" marL="914400" rtl="0" algn="l">
              <a:spcBef>
                <a:spcPts val="0"/>
              </a:spcBef>
              <a:spcAft>
                <a:spcPts val="0"/>
              </a:spcAft>
              <a:buSzPts val="1400"/>
              <a:buChar char="○"/>
            </a:pPr>
            <a:r>
              <a:rPr lang="en"/>
              <a:t>Opponent, Player’s team, Home/Away, etc. could affect player performace</a:t>
            </a:r>
            <a:endParaRPr/>
          </a:p>
          <a:p>
            <a:pPr indent="-317500" lvl="2" marL="1371600" rtl="0" algn="l">
              <a:spcBef>
                <a:spcPts val="0"/>
              </a:spcBef>
              <a:spcAft>
                <a:spcPts val="0"/>
              </a:spcAft>
              <a:buSzPts val="1400"/>
              <a:buChar char="■"/>
            </a:pPr>
            <a:r>
              <a:rPr lang="en"/>
              <a:t>One Hot Encoded</a:t>
            </a:r>
            <a:endParaRPr/>
          </a:p>
          <a:p>
            <a:pPr indent="-342900" lvl="0" marL="457200" rtl="0" algn="l">
              <a:spcBef>
                <a:spcPts val="0"/>
              </a:spcBef>
              <a:spcAft>
                <a:spcPts val="0"/>
              </a:spcAft>
              <a:buSzPts val="1800"/>
              <a:buChar char="●"/>
            </a:pPr>
            <a:r>
              <a:rPr lang="en"/>
              <a:t>Time Series trailing average</a:t>
            </a:r>
            <a:endParaRPr/>
          </a:p>
          <a:p>
            <a:pPr indent="-317500" lvl="1" marL="914400" rtl="0" algn="l">
              <a:spcBef>
                <a:spcPts val="0"/>
              </a:spcBef>
              <a:spcAft>
                <a:spcPts val="0"/>
              </a:spcAft>
              <a:buSzPts val="1400"/>
              <a:buChar char="○"/>
            </a:pPr>
            <a:r>
              <a:rPr lang="en"/>
              <a:t>Time series trailing average concept provided some of the most explanatory variables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0" y="4131150"/>
            <a:ext cx="4504800" cy="9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slope: 196.595132    intercept: 4104.806529</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R-squared: 0.723319</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p-value: 1.7361224393869536e-121</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050">
                <a:solidFill>
                  <a:srgbClr val="000000"/>
                </a:solidFill>
                <a:highlight>
                  <a:srgbClr val="FFFFFF"/>
                </a:highlight>
                <a:latin typeface="Arial"/>
                <a:ea typeface="Arial"/>
                <a:cs typeface="Arial"/>
                <a:sym typeface="Arial"/>
              </a:rPr>
              <a:t>Standard error: 5.877273377578016</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20"/>
          <p:cNvPicPr preferRelativeResize="0"/>
          <p:nvPr/>
        </p:nvPicPr>
        <p:blipFill>
          <a:blip r:embed="rId3">
            <a:alphaModFix/>
          </a:blip>
          <a:stretch>
            <a:fillRect/>
          </a:stretch>
        </p:blipFill>
        <p:spPr>
          <a:xfrm>
            <a:off x="4572002" y="1012355"/>
            <a:ext cx="4572000" cy="3118797"/>
          </a:xfrm>
          <a:prstGeom prst="rect">
            <a:avLst/>
          </a:prstGeom>
          <a:noFill/>
          <a:ln>
            <a:noFill/>
          </a:ln>
        </p:spPr>
      </p:pic>
      <p:pic>
        <p:nvPicPr>
          <p:cNvPr id="109" name="Google Shape;109;p20"/>
          <p:cNvPicPr preferRelativeResize="0"/>
          <p:nvPr/>
        </p:nvPicPr>
        <p:blipFill>
          <a:blip r:embed="rId4">
            <a:alphaModFix/>
          </a:blip>
          <a:stretch>
            <a:fillRect/>
          </a:stretch>
        </p:blipFill>
        <p:spPr>
          <a:xfrm>
            <a:off x="2" y="1012352"/>
            <a:ext cx="4504933" cy="3118800"/>
          </a:xfrm>
          <a:prstGeom prst="rect">
            <a:avLst/>
          </a:prstGeom>
          <a:noFill/>
          <a:ln>
            <a:noFill/>
          </a:ln>
        </p:spPr>
      </p:pic>
      <p:sp>
        <p:nvSpPr>
          <p:cNvPr id="110" name="Google Shape;110;p20"/>
          <p:cNvSpPr txBox="1"/>
          <p:nvPr>
            <p:ph type="title"/>
          </p:nvPr>
        </p:nvSpPr>
        <p:spPr>
          <a:xfrm>
            <a:off x="4605600" y="4131150"/>
            <a:ext cx="4504800" cy="93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000000"/>
                </a:solidFill>
                <a:highlight>
                  <a:srgbClr val="FFFFFF"/>
                </a:highlight>
                <a:latin typeface="Arial"/>
                <a:ea typeface="Arial"/>
                <a:cs typeface="Arial"/>
                <a:sym typeface="Arial"/>
              </a:rPr>
              <a:t>slope: 201.228756    intercept: 4196.532146</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050">
                <a:solidFill>
                  <a:srgbClr val="000000"/>
                </a:solidFill>
                <a:highlight>
                  <a:srgbClr val="FFFFFF"/>
                </a:highlight>
                <a:latin typeface="Arial"/>
                <a:ea typeface="Arial"/>
                <a:cs typeface="Arial"/>
                <a:sym typeface="Arial"/>
              </a:rPr>
              <a:t>R-squared: 0.771636</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050">
                <a:solidFill>
                  <a:srgbClr val="000000"/>
                </a:solidFill>
                <a:highlight>
                  <a:srgbClr val="FFFFFF"/>
                </a:highlight>
                <a:latin typeface="Arial"/>
                <a:ea typeface="Arial"/>
                <a:cs typeface="Arial"/>
                <a:sym typeface="Arial"/>
              </a:rPr>
              <a:t>p-value: 3.887628380844346e-118</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050">
                <a:solidFill>
                  <a:srgbClr val="000000"/>
                </a:solidFill>
                <a:highlight>
                  <a:srgbClr val="FFFFFF"/>
                </a:highlight>
                <a:latin typeface="Arial"/>
                <a:ea typeface="Arial"/>
                <a:cs typeface="Arial"/>
                <a:sym typeface="Arial"/>
              </a:rPr>
              <a:t>Standard error: 5.7536417291542605</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11" name="Google Shape;111;p20"/>
          <p:cNvSpPr txBox="1"/>
          <p:nvPr/>
        </p:nvSpPr>
        <p:spPr>
          <a:xfrm>
            <a:off x="415800" y="338800"/>
            <a:ext cx="8469900" cy="6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Career Averages for players</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1"/>
          <p:cNvPicPr preferRelativeResize="0"/>
          <p:nvPr/>
        </p:nvPicPr>
        <p:blipFill>
          <a:blip r:embed="rId3">
            <a:alphaModFix/>
          </a:blip>
          <a:stretch>
            <a:fillRect/>
          </a:stretch>
        </p:blipFill>
        <p:spPr>
          <a:xfrm>
            <a:off x="0" y="764845"/>
            <a:ext cx="4572000" cy="3097530"/>
          </a:xfrm>
          <a:prstGeom prst="rect">
            <a:avLst/>
          </a:prstGeom>
          <a:noFill/>
          <a:ln>
            <a:noFill/>
          </a:ln>
        </p:spPr>
      </p:pic>
      <p:pic>
        <p:nvPicPr>
          <p:cNvPr id="118" name="Google Shape;118;p21"/>
          <p:cNvPicPr preferRelativeResize="0"/>
          <p:nvPr/>
        </p:nvPicPr>
        <p:blipFill>
          <a:blip r:embed="rId4">
            <a:alphaModFix/>
          </a:blip>
          <a:stretch>
            <a:fillRect/>
          </a:stretch>
        </p:blipFill>
        <p:spPr>
          <a:xfrm>
            <a:off x="4572007" y="764850"/>
            <a:ext cx="4571993" cy="3097525"/>
          </a:xfrm>
          <a:prstGeom prst="rect">
            <a:avLst/>
          </a:prstGeom>
          <a:noFill/>
          <a:ln>
            <a:noFill/>
          </a:ln>
        </p:spPr>
      </p:pic>
      <p:sp>
        <p:nvSpPr>
          <p:cNvPr id="119" name="Google Shape;119;p21"/>
          <p:cNvSpPr txBox="1"/>
          <p:nvPr/>
        </p:nvSpPr>
        <p:spPr>
          <a:xfrm>
            <a:off x="385000" y="415800"/>
            <a:ext cx="86085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Some important features for WRs for describing FD points over a players career</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