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17" r:id="rId4"/>
    <p:sldId id="318" r:id="rId5"/>
    <p:sldId id="319" r:id="rId6"/>
    <p:sldId id="320" r:id="rId7"/>
    <p:sldId id="323" r:id="rId8"/>
    <p:sldId id="330" r:id="rId9"/>
    <p:sldId id="322" r:id="rId10"/>
    <p:sldId id="329" r:id="rId11"/>
    <p:sldId id="324" r:id="rId12"/>
    <p:sldId id="327" r:id="rId13"/>
    <p:sldId id="321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7" r:id="rId30"/>
    <p:sldId id="34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718" autoAdjust="0"/>
  </p:normalViewPr>
  <p:slideViewPr>
    <p:cSldViewPr snapToGrid="0">
      <p:cViewPr varScale="1">
        <p:scale>
          <a:sx n="108" d="100"/>
          <a:sy n="108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E290F-B4E2-4E57-9B1C-CC3C6B9C13A4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C4644-5158-4D64-9C2C-1D835ED61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4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C4644-5158-4D64-9C2C-1D835ED612D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37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2F524-ADD7-1114-8B0F-80C7D83EB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F0C5D4-0787-6AD0-0C5E-7FCC9562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8E292-8644-B00D-8847-55CB4DFF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592F-1866-471B-8369-962215E884EB}" type="datetime1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EC5BC-CD2E-14B7-9001-49EF6825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52BB5-5514-6992-0A4C-2351E7AF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2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AB097-5A17-D9C9-4C02-3820727E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216AF-161D-7E92-78D8-D958B5D3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3817E-6369-298F-8B67-2BE91FA0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54D9-CEC2-4231-B18A-CD53338DA3F0}" type="datetime1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123DF-44B4-C0F3-6F9C-283E8712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5054D-A067-8E54-231F-A4036701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5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B277E4-BEC9-DF82-B3EE-1583213AC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DA0C8B-8480-9EE4-65A8-E2565C04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C8EC0-EDB2-C876-9991-8B71C9CC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F396-2D55-444E-B5E5-67A0720F6F65}" type="datetime1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11D98-715A-A27E-DFFE-94A355B6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81747-BFD7-190D-E1CC-BE84216D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15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4A470-9C34-3B9A-AE8E-FD9FF9C7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9A45-89A7-EF06-9DB6-8BD55C2A4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24880-D076-9568-D7FA-2B8D510F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06D7-5F42-4959-957D-2BFD52762266}" type="datetime1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12923-70FC-4978-5B9B-2B3A5D61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BA6F8-8D75-2E5D-0677-3B3BC178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D02C0-686E-CB17-FC80-D29AE5B3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B2E6D-6302-E28C-C42F-CA5F77972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611CE-53A1-BDC9-354B-BA878445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0EC-7C13-4CC6-8CB9-B0533265ED13}" type="datetime1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5CAE4-434A-84F2-7D39-1495C10A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861FB-6318-3CC8-D255-34F01B4C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7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FB8B4-EE35-6C90-B85F-5DA29F5F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003FF-D7FF-C1B3-467C-BCCB04F7F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D9B9C1-61BF-A42C-3D89-048DA790A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4087A1-67BE-8E4E-ECE8-A0F7C139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C03-306C-4DE6-ABDE-61DA80775B2D}" type="datetime1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8D169-B491-7F17-5CF5-9C8866E0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D1E06-8EE8-8860-A149-1896D6A4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7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DE809-6331-F882-9183-9848030F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358BB-3D33-269B-6F1D-EBE3A0FBE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6C0E4C-0D34-9C0B-BF8F-3F037455B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F39BE0-D567-66C8-06ED-01D800A58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CED18-C795-03EB-4ADE-7A958614E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FB50CB-6844-81A6-E326-88915CBD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ABE-EE8A-4760-9821-E1E2B3F07092}" type="datetime1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0D16DC-8534-9D7E-019D-8DB9AC71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1F9C9C-C361-5A7A-5DC8-B553C7F5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9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CD8C-91A4-D1D7-6F22-17DFD8B5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5E22BE-683E-421E-2CE8-A5854328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EE1C-D4C5-4B15-90C7-373075281ADC}" type="datetime1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2730E8-A662-F65E-F7B4-22B9DEEB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9846D-9478-37E6-B58F-DBA81104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06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A0CAA6-40C3-2486-0B76-90857B06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34A9-2344-42E6-B91E-46A8ED0632C1}" type="datetime1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9B502F-8EDE-02B4-727C-60012258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EEE023-7A3A-1305-12AD-57355F71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6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A066A-6192-79AC-1FDC-7D7A7726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F35FD-D01C-45A7-BEEB-4C87D2354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73D33A-3BDC-E889-46DA-F088971DC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72390-F299-87CE-A199-D0311EFD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117-4C9A-4E85-AE64-A7F83C95DAF6}" type="datetime1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9EB99-8E3C-C46A-5EDC-CD08EDE3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A11DB-A3B7-A7FB-C5F7-4E7E6640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74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1BB8C-9459-3862-AD6C-A1166818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71D048-C76D-AD74-4A35-083974A73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8390E-8A2C-2A23-5847-868EEB519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5A2370-EC41-B839-FC0B-2623718D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AB6F-9094-4835-A6FD-BC9DEF33EF34}" type="datetime1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E7687-6104-06A1-C8DB-4A404036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BB009F-BD53-1DA9-A07F-6FEDD351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5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F5B7E9-07BD-E8F2-AA79-5EEB9521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72B8D-B9A2-3EED-A6E7-40976DD03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B8611-218F-9959-D2F1-CA7E643BD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16DA6-AC52-4EFA-BA91-CCC0674F73D1}" type="datetime1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8104E-7189-EBF3-14EB-00A473F16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DFC8E-FF27-8859-2E89-AB9F7309B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6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66DBD-78F5-146B-5E47-F3F94C388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6100"/>
            <a:ext cx="9144000" cy="2387600"/>
          </a:xfrm>
        </p:spPr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씨앗 정기 활동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82ADF0-0551-2DB9-2A30-0D72C5E74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12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23.09.09</a:t>
            </a:r>
          </a:p>
          <a:p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</a:t>
            </a:r>
            <a:r>
              <a:rPr lang="ko-KR" altLang="en-US" sz="3200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endParaRPr lang="ko-KR" altLang="en-US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BAAE3-55E7-D01D-DFD4-4B5DE31F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4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CB4A7-0CD8-CC40-344E-57698835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67861"/>
            <a:ext cx="6187440" cy="5095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7    2    4    3    5    1    9    0    8    6</a:t>
            </a:r>
          </a:p>
          <a:p>
            <a:pPr marL="0" indent="0" algn="ctr">
              <a:buNone/>
            </a:pPr>
            <a:r>
              <a:rPr lang="ko-KR" altLang="en-US" sz="3200" dirty="0">
                <a:solidFill>
                  <a:srgbClr val="00B05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↓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673BF-DC4C-4BE2-76BB-B1D6F999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47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380F9-5E35-E9BA-411E-1635039B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삽입정렬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A0F7DA-3C44-959B-34CA-1E6767AC0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18714"/>
            <a:ext cx="577596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각 단계에서 선택한 값을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올바른 위치에 삽입하는 방식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8F6E7D-CF38-2FB9-921B-0E6B52F9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D7F78C-C200-4A79-48C4-E910C36E8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9490"/>
            <a:ext cx="4922520" cy="524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9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CB4A7-0CD8-CC40-344E-57698835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67861"/>
            <a:ext cx="6187440" cy="5095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7    2    4    3    5    1    9    0    8    6</a:t>
            </a:r>
          </a:p>
          <a:p>
            <a:pPr marL="0" indent="0" algn="ctr">
              <a:buNone/>
            </a:pPr>
            <a:r>
              <a:rPr lang="ko-KR" altLang="en-US" sz="3200" dirty="0">
                <a:solidFill>
                  <a:srgbClr val="00B05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↓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673BF-DC4C-4BE2-76BB-B1D6F999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72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4438F-4F09-ADEB-10C2-4C577408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복잡한 정렬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DB337-ACFB-25FF-62D7-0A5EF9C5D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대표적으로 </a:t>
                </a:r>
                <a:r>
                  <a:rPr lang="ko-KR" altLang="en-US" dirty="0" err="1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병합정렬</a:t>
                </a:r>
                <a:r>
                  <a:rPr lang="en-US" altLang="ko-KR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, </a:t>
                </a:r>
                <a:r>
                  <a:rPr lang="ko-KR" altLang="en-US" dirty="0" err="1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퀵정렬</a:t>
                </a:r>
                <a:r>
                  <a:rPr lang="ko-KR" altLang="en-US" dirty="0" err="1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이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있음</a:t>
                </a: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(</a:t>
                </a:r>
                <a:r>
                  <a:rPr lang="ko-KR" altLang="en-US" dirty="0" err="1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힙정렬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, </a:t>
                </a:r>
                <a:r>
                  <a:rPr lang="ko-KR" altLang="en-US" dirty="0" err="1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기수정렬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등은 별도의 자료구조를 사용하므로 제외함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)</a:t>
                </a:r>
              </a:p>
              <a:p>
                <a:pPr marL="0" indent="0">
                  <a:buNone/>
                </a:pP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ko-KR" altLang="en-US" u="sng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분할정복</a:t>
                </a:r>
                <a:r>
                  <a:rPr lang="en-US" altLang="ko-KR" u="sng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(</a:t>
                </a:r>
                <a:r>
                  <a:rPr lang="ko-KR" altLang="en-US" u="sng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재귀호출</a:t>
                </a:r>
                <a:r>
                  <a:rPr lang="en-US" altLang="ko-KR" u="sng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)</a:t>
                </a:r>
                <a:r>
                  <a:rPr lang="ko-KR" altLang="en-US" u="sng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을 이용해 구현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하기 때문에 </a:t>
                </a: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최선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, 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평균의 상황에서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ko-KR" sz="2800" b="0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DB337-ACFB-25FF-62D7-0A5EF9C5D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C44FD6-5283-64E9-75FC-F560A1D9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7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JavaScript로 병합정렬(merge sort) 알고리즘 구현하기">
            <a:extLst>
              <a:ext uri="{FF2B5EF4-FFF2-40B4-BE49-F238E27FC236}">
                <a16:creationId xmlns:a16="http://schemas.microsoft.com/office/drawing/2014/main" id="{2DFB6BC2-B3AC-93B3-B4BE-4E744B233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87"/>
            <a:ext cx="9144000" cy="541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4DCAB0F-38A8-40D8-32FB-E5D57B00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병합정렬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B0E8D-4381-C871-2968-A8E6FEB5D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080" y="2089240"/>
            <a:ext cx="507492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자료를 작은 단위로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쪼개서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정렬하고 다시 병합하는 방식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1CAFA-028F-53AB-B4F0-83035352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552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CB4A7-0CD8-CC40-344E-57698835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08781"/>
            <a:ext cx="10820400" cy="5095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7    2    4    3    5    1    9    0    8    6</a:t>
            </a:r>
          </a:p>
          <a:p>
            <a:pPr marL="0" indent="0" algn="ctr">
              <a:buNone/>
            </a:pPr>
            <a:r>
              <a:rPr lang="ko-KR" altLang="en-US" sz="3200" dirty="0">
                <a:solidFill>
                  <a:srgbClr val="00B05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↓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673BF-DC4C-4BE2-76BB-B1D6F999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78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5C3F8-485A-5872-F97C-1CDE9C3E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퀵정렬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BD9F0-55F2-3D8C-8A78-B4E37B861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8489" y="1825625"/>
            <a:ext cx="3093967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피벗을 선택해서 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자료를 쪼개고 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정렬하는 방식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1128E-829E-EA5E-39FD-9DA12401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217B93-1196-97B8-28C1-E37151AAA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3" y="2088199"/>
            <a:ext cx="8798946" cy="358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94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CB4A7-0CD8-CC40-344E-57698835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08781"/>
            <a:ext cx="10820400" cy="5095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7    2    4    3    5    1    9    0    8    6</a:t>
            </a:r>
          </a:p>
          <a:p>
            <a:pPr marL="0" indent="0" algn="ctr">
              <a:buNone/>
            </a:pPr>
            <a:r>
              <a:rPr lang="ko-KR" altLang="en-US" sz="3200" dirty="0">
                <a:solidFill>
                  <a:srgbClr val="00B05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↓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673BF-DC4C-4BE2-76BB-B1D6F999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93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B215C-462E-519C-8405-9E2BD21D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  <a:cs typeface="함초롬돋움" panose="020B0604000101010101" pitchFamily="50" charset="-127"/>
              </a:rPr>
              <a:t>대표적인 탐색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ECF598-E3FC-52FF-95F4-0942CCFD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선형탐색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이진탐색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해시 알고리즘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보간 탐색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이진 탐색 트리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힙과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우선순위 큐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F86E11-4755-33BB-F1F5-A30CD730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007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S50)-알고리즘 기초(선형탐색) · ksw의 삽질연대기">
            <a:extLst>
              <a:ext uri="{FF2B5EF4-FFF2-40B4-BE49-F238E27FC236}">
                <a16:creationId xmlns:a16="http://schemas.microsoft.com/office/drawing/2014/main" id="{525B4E30-0754-7F12-25EA-5B419F604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2" y="2092407"/>
            <a:ext cx="7648575" cy="381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90CCF6-8291-0B67-AD7B-38B00AE1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선형탐색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Linear Search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449F7C-B2CD-C93E-35BA-CC1964D4D6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가장 기본적인 탐색 방법</a:t>
                </a:r>
                <a:endParaRPr lang="en-US" altLang="ko-KR" dirty="0">
                  <a:latin typeface="더잠실 3 Regular" panose="00000500000000000000" pitchFamily="2" charset="-127"/>
                  <a:ea typeface="더잠실 3 Regular" panose="00000500000000000000" pitchFamily="2" charset="-127"/>
                </a:endParaRPr>
              </a:p>
              <a:p>
                <a:pPr marL="0" indent="0">
                  <a:buNone/>
                </a:pPr>
                <a:r>
                  <a:rPr lang="ko-KR" altLang="en-US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자료의 개수 만큼의 비교연산이 필요함</a:t>
                </a:r>
                <a:r>
                  <a:rPr lang="en-US" altLang="ko-KR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 </a:t>
                </a:r>
              </a:p>
              <a:p>
                <a:pPr marL="0" indent="0">
                  <a:buNone/>
                </a:pPr>
                <a:endParaRPr lang="en-US" altLang="ko-KR" dirty="0">
                  <a:latin typeface="더잠실 3 Regular" panose="00000500000000000000" pitchFamily="2" charset="-127"/>
                  <a:ea typeface="더잠실 3 Regular" panose="000005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3 Regular" panose="00000500000000000000" pitchFamily="2" charset="-127"/>
                  <a:ea typeface="더잠실 3 Regular" panose="000005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3 Regular" panose="00000500000000000000" pitchFamily="2" charset="-127"/>
                  <a:ea typeface="더잠실 3 Regular" panose="000005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3 Regular" panose="00000500000000000000" pitchFamily="2" charset="-127"/>
                  <a:ea typeface="더잠실 3 Regular" panose="000005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3 Regular" panose="00000500000000000000" pitchFamily="2" charset="-127"/>
                  <a:ea typeface="더잠실 3 Regular" panose="00000500000000000000" pitchFamily="2" charset="-127"/>
                </a:endParaRPr>
              </a:p>
              <a:p>
                <a:pPr marL="0" indent="0">
                  <a:buNone/>
                </a:pPr>
                <a:r>
                  <a:rPr lang="ko-KR" altLang="en-US" dirty="0" err="1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느린만큼</a:t>
                </a:r>
                <a:r>
                  <a:rPr lang="ko-KR" altLang="en-US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 정확하다</a:t>
                </a:r>
                <a:r>
                  <a:rPr lang="en-US" altLang="ko-KR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449F7C-B2CD-C93E-35BA-CC1964D4D6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4DDD66-7ABE-0559-E810-7F2C8871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8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75797-51EF-09E8-812F-476F532F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1BC25-4607-E4AD-56B5-E5387E79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3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정렬과 탐색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정렬 알고리즘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탐색 알고리즘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4.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예제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11453D-A890-E1DC-4587-682E8B08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656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rocus">
            <a:extLst>
              <a:ext uri="{FF2B5EF4-FFF2-40B4-BE49-F238E27FC236}">
                <a16:creationId xmlns:a16="http://schemas.microsoft.com/office/drawing/2014/main" id="{B327945C-D5AA-ABD5-A8C3-ACD56372D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110062"/>
            <a:ext cx="7277099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AAFDB7C-844D-1A3E-84D3-AB590127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이분탐색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Binary Search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89A4C20-4369-DBFF-4673-D6CB9A8976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정렬되어 있는 자료를 탐색할 때 가장 많이 사용되는 알고리즘</a:t>
                </a: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rgbClr val="FFC000"/>
                    </a:solidFill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UP</a:t>
                </a:r>
                <a:r>
                  <a:rPr lang="en-US" altLang="ko-KR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 &amp;</a:t>
                </a:r>
                <a:r>
                  <a:rPr lang="en-US" altLang="ko-KR" dirty="0">
                    <a:solidFill>
                      <a:srgbClr val="00B0F0"/>
                    </a:solidFill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 DOWN</a:t>
                </a:r>
                <a:r>
                  <a:rPr lang="en-US" altLang="ko-KR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 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게임을 생각하면 쉽게 이해할 수 있다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.</a:t>
                </a:r>
              </a:p>
              <a:p>
                <a:pPr marL="0" indent="0">
                  <a:buNone/>
                </a:pP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선형탐색보다 훨씬 효율적인 알고리즘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 </a:t>
                </a:r>
              </a:p>
              <a:p>
                <a:pPr marL="0" indent="0">
                  <a:buNone/>
                </a:pP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89A4C20-4369-DBFF-4673-D6CB9A8976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4F5C02-E9C7-7015-A69D-A18305DD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C12AD-F6AB-0C89-2499-4E5897456D49}"/>
              </a:ext>
            </a:extLst>
          </p:cNvPr>
          <p:cNvSpPr txBox="1"/>
          <p:nvPr/>
        </p:nvSpPr>
        <p:spPr>
          <a:xfrm>
            <a:off x="8064500" y="2967335"/>
            <a:ext cx="289560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자료의 크기가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10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억개일때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선형탐색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10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억번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이분탐색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약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30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3977299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6D9F19B-573A-803E-8A21-40CE14AC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799" y="2882400"/>
            <a:ext cx="6954401" cy="397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8C14448-555F-BAA3-DD70-5FC297D9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해시 알고리즘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Hash Algorithm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B9A21-76BB-DA0B-2B48-68A6DA555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해시함수를 이용하여 값에 따라 저장 위치를 결정하는 방식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탐색 효율성을 크게 높일 수 있는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35CDF-5F39-2927-777D-07F6023B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76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39DB8-A005-57E4-BE0E-AC9787D7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해싱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: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키값을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주소값으로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변환하는 과정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0827EC-AAE1-6B53-A0C1-6275EB2E1B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3282"/>
                <a:ext cx="10515600" cy="45836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ex) 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해시함수</a:t>
                </a:r>
                <a:r>
                  <a:rPr lang="en-US" altLang="ko-KR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더잠실 3 Regular" panose="00000500000000000000" pitchFamily="2" charset="-127"/>
                      </a:rPr>
                      <m:t>h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더잠실 3 Regular" panose="00000500000000000000" pitchFamily="2" charset="-127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더잠실 3 Regular" panose="00000500000000000000" pitchFamily="2" charset="-127"/>
                          </a:rPr>
                          <m:t>𝑘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더잠실 3 Regular" panose="00000500000000000000" pitchFamily="2" charset="-127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더잠실 3 Regular" panose="00000500000000000000" pitchFamily="2" charset="-127"/>
                      </a:rPr>
                      <m:t>𝑘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더잠실 3 Regular" panose="00000500000000000000" pitchFamily="2" charset="-127"/>
                      </a:rPr>
                      <m:t> % 7</m:t>
                    </m:r>
                  </m:oMath>
                </a14:m>
                <a:r>
                  <a:rPr lang="en-US" altLang="ko-KR" sz="3200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 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을 이용해 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1, 6, 11, 9  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저장</a:t>
                </a: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h(1) = 1,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h(6) = 6,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h(11) = 4,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h(8) = 1,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0827EC-AAE1-6B53-A0C1-6275EB2E1B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3282"/>
                <a:ext cx="10515600" cy="4583681"/>
              </a:xfrm>
              <a:blipFill>
                <a:blip r:embed="rId2"/>
                <a:stretch>
                  <a:fillRect l="-1217" t="-13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C64173-16B0-330E-64EF-C0DB93AE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7D168A3-5357-6736-9625-D3ACA40C2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511241"/>
              </p:ext>
            </p:extLst>
          </p:nvPr>
        </p:nvGraphicFramePr>
        <p:xfrm>
          <a:off x="4083001" y="2871766"/>
          <a:ext cx="3982452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613">
                  <a:extLst>
                    <a:ext uri="{9D8B030D-6E8A-4147-A177-3AD203B41FA5}">
                      <a16:colId xmlns:a16="http://schemas.microsoft.com/office/drawing/2014/main" val="1745987363"/>
                    </a:ext>
                  </a:extLst>
                </a:gridCol>
                <a:gridCol w="995613">
                  <a:extLst>
                    <a:ext uri="{9D8B030D-6E8A-4147-A177-3AD203B41FA5}">
                      <a16:colId xmlns:a16="http://schemas.microsoft.com/office/drawing/2014/main" val="3850738388"/>
                    </a:ext>
                  </a:extLst>
                </a:gridCol>
                <a:gridCol w="995613">
                  <a:extLst>
                    <a:ext uri="{9D8B030D-6E8A-4147-A177-3AD203B41FA5}">
                      <a16:colId xmlns:a16="http://schemas.microsoft.com/office/drawing/2014/main" val="2246119277"/>
                    </a:ext>
                  </a:extLst>
                </a:gridCol>
                <a:gridCol w="995613">
                  <a:extLst>
                    <a:ext uri="{9D8B030D-6E8A-4147-A177-3AD203B41FA5}">
                      <a16:colId xmlns:a16="http://schemas.microsoft.com/office/drawing/2014/main" val="3419117656"/>
                    </a:ext>
                  </a:extLst>
                </a:gridCol>
              </a:tblGrid>
              <a:tr h="45656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0</a:t>
                      </a:r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1</a:t>
                      </a:r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…</a:t>
                      </a:r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318563"/>
                  </a:ext>
                </a:extLst>
              </a:tr>
              <a:tr h="456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0</a:t>
                      </a:r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690396"/>
                  </a:ext>
                </a:extLst>
              </a:tr>
              <a:tr h="456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1</a:t>
                      </a:r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1</a:t>
                      </a:r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8</a:t>
                      </a:r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64772"/>
                  </a:ext>
                </a:extLst>
              </a:tr>
              <a:tr h="456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…</a:t>
                      </a:r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523839"/>
                  </a:ext>
                </a:extLst>
              </a:tr>
              <a:tr h="456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4</a:t>
                      </a:r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11</a:t>
                      </a:r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763835"/>
                  </a:ext>
                </a:extLst>
              </a:tr>
              <a:tr h="456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…</a:t>
                      </a:r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901113"/>
                  </a:ext>
                </a:extLst>
              </a:tr>
              <a:tr h="456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6</a:t>
                      </a:r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6</a:t>
                      </a:r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209946"/>
                  </a:ext>
                </a:extLst>
              </a:tr>
            </a:tbl>
          </a:graphicData>
        </a:graphic>
      </p:graphicFrame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6A2E8BE9-7222-0141-6352-388B9F896A93}"/>
              </a:ext>
            </a:extLst>
          </p:cNvPr>
          <p:cNvSpPr/>
          <p:nvPr/>
        </p:nvSpPr>
        <p:spPr>
          <a:xfrm>
            <a:off x="5747657" y="3603173"/>
            <a:ext cx="653143" cy="388257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충돌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B3BC42-15EF-EA1C-B5B0-32902A532995}"/>
              </a:ext>
            </a:extLst>
          </p:cNvPr>
          <p:cNvCxnSpPr>
            <a:cxnSpLocks/>
          </p:cNvCxnSpPr>
          <p:nvPr/>
        </p:nvCxnSpPr>
        <p:spPr>
          <a:xfrm>
            <a:off x="3918857" y="3439886"/>
            <a:ext cx="0" cy="305900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4009772-B009-EB04-2E99-2FAFF367A4EB}"/>
              </a:ext>
            </a:extLst>
          </p:cNvPr>
          <p:cNvCxnSpPr>
            <a:cxnSpLocks/>
          </p:cNvCxnSpPr>
          <p:nvPr/>
        </p:nvCxnSpPr>
        <p:spPr>
          <a:xfrm>
            <a:off x="5075508" y="2770166"/>
            <a:ext cx="2989945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8E125B-70F0-D5C2-0D07-A057AFF6A8C5}"/>
              </a:ext>
            </a:extLst>
          </p:cNvPr>
          <p:cNvSpPr txBox="1"/>
          <p:nvPr/>
        </p:nvSpPr>
        <p:spPr>
          <a:xfrm>
            <a:off x="3454400" y="4433721"/>
            <a:ext cx="46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버킷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FBBDB8-A926-D70F-F066-535D9109E8A3}"/>
              </a:ext>
            </a:extLst>
          </p:cNvPr>
          <p:cNvSpPr txBox="1"/>
          <p:nvPr/>
        </p:nvSpPr>
        <p:spPr>
          <a:xfrm>
            <a:off x="6197599" y="2359301"/>
            <a:ext cx="75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슬롯</a:t>
            </a: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ABF4BEEC-FB1F-B1DF-2B66-1B9B176FC03E}"/>
              </a:ext>
            </a:extLst>
          </p:cNvPr>
          <p:cNvSpPr/>
          <p:nvPr/>
        </p:nvSpPr>
        <p:spPr>
          <a:xfrm>
            <a:off x="8045067" y="2907243"/>
            <a:ext cx="852712" cy="3495697"/>
          </a:xfrm>
          <a:prstGeom prst="arc">
            <a:avLst>
              <a:gd name="adj1" fmla="val 16200000"/>
              <a:gd name="adj2" fmla="val 5217226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90D74D-5F42-DBC5-16D3-C2B1DE3E3CAD}"/>
              </a:ext>
            </a:extLst>
          </p:cNvPr>
          <p:cNvSpPr txBox="1"/>
          <p:nvPr/>
        </p:nvSpPr>
        <p:spPr>
          <a:xfrm>
            <a:off x="8897779" y="4018222"/>
            <a:ext cx="20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해시 </a:t>
            </a:r>
            <a:endParaRPr lang="en-US" altLang="ko-KR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707242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2C7DE-7C39-E61D-ADD7-D7177FB2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해시 함수의 결정방법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FCBB7-CA4F-A578-AE52-5B398E4B2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해시함수는 정렬대상에 따라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사용하는 테이블의 구조에 따라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어떤 방식으로 주소를 생성하냐 에 따라 달라짐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(Division, Mid-Square, Folding, Digit Analysis)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하지만 좋은 해시 함수는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충돌이 적고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, </a:t>
            </a: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테이블에 함수 값이 골고루 분포되어야 하고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계산이 빨라야 한다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63217A-295E-D1D6-1E4D-C3380FAB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78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DEB99B4-6FEB-D9DE-7371-3B6564E6E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72154"/>
            <a:ext cx="8363857" cy="10079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516065C-082D-413C-9E4F-8DFD5EA6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보간탐색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Interpolation Search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FC5C5-8114-CC35-D1A4-D96AF3012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탐색키가 존재할 위치를 예측하여 탐색하는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ex)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사전에서 단어를 검색할 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‘A’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로 시작하는 단어는 앞부분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‘K’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는 중간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‘Y’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는 뒷부분에서 찾음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탐색 값과 위치가 비례할 때 굉장히 효율적인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2">
                  <a:lumMod val="7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low :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시작주소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/ high :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끝 주소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/ k :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현재 </a:t>
            </a: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키값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/ A :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배열</a:t>
            </a:r>
            <a:endParaRPr lang="en-US" altLang="ko-KR" dirty="0">
              <a:solidFill>
                <a:schemeClr val="bg2">
                  <a:lumMod val="7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FF77EF-5717-341E-E3F2-0180DDE9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485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19276-D27B-2832-CC7A-28607FC1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이진 탐색 트리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Binary Search Tree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71025-B529-A6E6-568E-9D38E343C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부모보다 작은 값은 왼쪽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큰 값은 오른쪽 자식 노드에 저장하는</a:t>
            </a:r>
            <a:r>
              <a:rPr lang="en-US" altLang="ko-KR" dirty="0"/>
              <a:t> </a:t>
            </a:r>
            <a:r>
              <a:rPr lang="ko-KR" altLang="en-US" dirty="0"/>
              <a:t>이진 트리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1D8D9E-551C-8095-E32E-8CDBE307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124" name="Picture 4" descr="Data Structure] 이진 탐색 트리(Binary Search Tree)란?">
            <a:extLst>
              <a:ext uri="{FF2B5EF4-FFF2-40B4-BE49-F238E27FC236}">
                <a16:creationId xmlns:a16="http://schemas.microsoft.com/office/drawing/2014/main" id="{F1D473EF-78A5-CC6C-C525-2E44D407A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37" y="2947534"/>
            <a:ext cx="5880706" cy="340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733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자료구조] 이진 탐색 트리 (BST, Binary Search Tree)">
            <a:extLst>
              <a:ext uri="{FF2B5EF4-FFF2-40B4-BE49-F238E27FC236}">
                <a16:creationId xmlns:a16="http://schemas.microsoft.com/office/drawing/2014/main" id="{FABE4899-97FB-0607-B589-CD4B07B7B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14" y="3030689"/>
            <a:ext cx="7723139" cy="382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B8F65B0-C1F9-B431-6DBC-931CEE7C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이진탐색트리의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B6838-D77B-46DB-4878-A8BD5D119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루트가 적합하게 선택되지 않아서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트리의 어느 한 방향으로 데이터가 쏠리는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경사트리의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경우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효율성이 크게 감소함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2BDE4-D594-848F-1210-1CA0847C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67B86-7BBD-111F-8E5A-769B0D67DCB2}"/>
              </a:ext>
            </a:extLst>
          </p:cNvPr>
          <p:cNvSpPr txBox="1"/>
          <p:nvPr/>
        </p:nvSpPr>
        <p:spPr>
          <a:xfrm>
            <a:off x="4347028" y="3493462"/>
            <a:ext cx="3497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따라서 </a:t>
            </a:r>
            <a:endParaRPr lang="en-US" altLang="ko-KR" sz="20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r>
              <a:rPr lang="en-US" altLang="ko-KR" sz="2000" dirty="0">
                <a:solidFill>
                  <a:schemeClr val="accent6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AVL</a:t>
            </a:r>
            <a:r>
              <a:rPr lang="ko-KR" altLang="en-US" sz="2000" dirty="0">
                <a:solidFill>
                  <a:schemeClr val="accent6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트리</a:t>
            </a:r>
            <a:r>
              <a:rPr lang="ko-KR" altLang="en-US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라고 불리는</a:t>
            </a:r>
            <a:endParaRPr lang="en-US" altLang="ko-KR" sz="20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r>
              <a:rPr lang="ko-KR" altLang="en-US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자가균형</a:t>
            </a:r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BST</a:t>
            </a:r>
            <a:r>
              <a:rPr lang="ko-KR" altLang="en-US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를 사용한다</a:t>
            </a:r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  <a:endParaRPr lang="ko-KR" altLang="en-US" sz="20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5693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30D6A-F1D4-EF6A-8BE9-DBA414F3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탐색 알고리즘의 효율성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33E2A-FA5B-9A85-40D8-9905867F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35E02F-B5B3-77D2-7053-9BA5F318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8509D1-C465-34C0-F18A-9B053AC4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22" y="2169829"/>
            <a:ext cx="11081755" cy="366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74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CACA-99D4-58ED-68D2-45387DFA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힙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트리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Heap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BE51B4-DAE5-A528-A9AF-979976FE9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최대힙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부모 노드의 값이 자식 노드의 값보다 크거나 같음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최소힙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                             ‘’                        		 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작거나 같음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AE1CF0-4A36-BCFF-67E2-F888EC60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E82C9BA-E4DB-66B1-2FE7-4A0D597D0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232" y="2916369"/>
            <a:ext cx="8967536" cy="357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089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자료구조] 우선순위 큐와 힙 (Priority Queue &amp; Heap)">
            <a:extLst>
              <a:ext uri="{FF2B5EF4-FFF2-40B4-BE49-F238E27FC236}">
                <a16:creationId xmlns:a16="http://schemas.microsoft.com/office/drawing/2014/main" id="{AD2F2FF9-7850-F325-E892-9D7BBE9CF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66" y="2673476"/>
            <a:ext cx="7820268" cy="412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B1278A6-1730-A847-622F-1F82A271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우선순위 큐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Priority Queue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D4329-DA82-50B7-4EA7-EC204079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우선순위가 높은 데이터부터 처리되는 큐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힙을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이용하여 구현하는 것이 일반적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F3B5FA-98A9-0C27-3484-660E1D8D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3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A6062-92B1-51A5-4180-37B2EEED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정렬과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7407-DFA5-9D52-7871-291BFB81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탐색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=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원하는 데이터를 찾는 작업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데이터가 무작위로 저장되어 있다면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매번 데이터 전체를 뒤져봐야 함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따라서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좋은 탐색을 위해선 데이터가 정렬되어 있어야 함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!</a:t>
            </a:r>
          </a:p>
          <a:p>
            <a:pPr marL="0" indent="0">
              <a:buNone/>
            </a:pP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34C5CB-6FF1-ADAD-1272-4F99D0B8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3F234D-BBB8-9706-C40B-D087727B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43" y="1336604"/>
            <a:ext cx="5272296" cy="295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514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C3EFF-420D-D3A5-1321-B452C9A6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구현은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0B47A-4D8D-550D-B530-621C3958E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설계를 한 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구현하는 건 당연히 중요한 일이지만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그것보다 중요한 건 알고리즘의 작동원리를 이해하는 것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코드는 제공해드리지만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구현은 직접해보시는 것으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질문은 언제나 환영입니다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C6777B-DB96-C4C7-D40F-5B07203C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44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F0C26-DBFA-11E7-DC9E-8287D472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72C67-D88A-947E-399F-1D78A0642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정렬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: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레코드를 </a:t>
            </a:r>
            <a:r>
              <a:rPr lang="ko-KR" altLang="en-US" u="sng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어떤 기준에 의해 순서대로 재배열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하는 과정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순서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: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오름차순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(ascending) or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내림차순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(descending)</a:t>
            </a:r>
          </a:p>
          <a:p>
            <a:pPr marL="0" indent="0">
              <a:buNone/>
            </a:pP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C000"/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record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: 2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학년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반에 있는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30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명의 학생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field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: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학생들의 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성적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등 비교에 사용될 수 있는 데이터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key / sort key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: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정렬의 기준이 되는 필드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ex)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키 큰 사람부터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~~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AC2C0A-A386-4C3E-C4C7-AE7B5AA5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95ED6-5645-0F75-0659-DD08059D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정렬 알고리즘의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98AD7-8E9A-D906-32F2-37D8CD5EA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통상적으로 정렬 알고리즘은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평균적으로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비슷한 정도의 시간 복잡도를 가지지만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자료의 특성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대부분 정렬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역순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완전 무작위 등등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에 따라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성능의 차이가 생기기 때문에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상황에 맞는 알고리즘을 선택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해야 함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A3091C-D092-1FFD-F08F-FB302A68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4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6D806-7EB3-A449-2BB2-3A6F7E57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단순한 정렬 알고리즘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C4963F-A891-DAF4-F5B7-BB4F2E12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DD7A8E6-60E1-370A-E403-85F19FC96A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대표적으로 </a:t>
                </a:r>
                <a:r>
                  <a:rPr lang="ko-KR" altLang="en-US" dirty="0" err="1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선택정렬</a:t>
                </a:r>
                <a:r>
                  <a:rPr lang="en-US" altLang="ko-KR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, </a:t>
                </a:r>
                <a:r>
                  <a:rPr lang="ko-KR" altLang="en-US" dirty="0" err="1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삽입정렬</a:t>
                </a:r>
                <a:r>
                  <a:rPr lang="en-US" altLang="ko-KR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, </a:t>
                </a:r>
                <a:r>
                  <a:rPr lang="ko-KR" altLang="en-US" dirty="0" err="1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버블정렬</a:t>
                </a:r>
                <a:r>
                  <a:rPr lang="ko-KR" altLang="en-US" dirty="0" err="1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이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있음</a:t>
                </a: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ko-KR" altLang="en-US" u="sng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이중 반복문을 통해서 구현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하기 때문에</a:t>
                </a: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평균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, 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최악의 경우 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3200" b="0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최선의 경우 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       </a:t>
                </a:r>
              </a:p>
              <a:p>
                <a:pPr marL="0" indent="0">
                  <a:buNone/>
                </a:pP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DD7A8E6-60E1-370A-E403-85F19FC96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30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D820A426-CE97-54C6-B81F-836FBD360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299656"/>
            <a:ext cx="7132320" cy="542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EBEDC9B-ADEB-E4FF-1D1B-406C2779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선택정렬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A0717-D43F-D393-8A7A-2B12AFDE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01973ED-E1B2-E286-6070-E9FC6B9BB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360" y="2566670"/>
            <a:ext cx="458724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가장 작은 값을 찾아서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앞에 위치한 값과 교환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가장 기본적인 정렬 아이디어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56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CB4A7-0CD8-CC40-344E-57698835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67861"/>
            <a:ext cx="6187440" cy="5095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7    2    4    3    5    1    9    0    8    6</a:t>
            </a:r>
          </a:p>
          <a:p>
            <a:pPr marL="0" indent="0" algn="ctr">
              <a:buNone/>
            </a:pPr>
            <a:r>
              <a:rPr lang="ko-KR" altLang="en-US" sz="3200" dirty="0">
                <a:solidFill>
                  <a:srgbClr val="00B05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↓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673BF-DC4C-4BE2-76BB-B1D6F999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6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580BB86-11B3-ADD6-A7E5-97806B5E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87" y="1333943"/>
            <a:ext cx="8469383" cy="53875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53C129-102A-9A56-71D9-14FD418E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버블정렬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8E9CB5-2CD2-6226-1AF1-3761F224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856DC58B-7772-615F-048A-4C99119D2EC5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241273" y="4987131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이웃한 두 값을</a:t>
            </a:r>
            <a:endParaRPr lang="en-US" altLang="ko-KR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비교해서 교환하는 방식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FB3964C7-8F40-D401-4C9F-C1353DBAF3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1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734</Words>
  <Application>Microsoft Office PowerPoint</Application>
  <PresentationFormat>와이드스크린</PresentationFormat>
  <Paragraphs>197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더잠실 2 Light</vt:lpstr>
      <vt:lpstr>더잠실 3 Regular</vt:lpstr>
      <vt:lpstr>맑은 고딕</vt:lpstr>
      <vt:lpstr>Arial</vt:lpstr>
      <vt:lpstr>Cambria Math</vt:lpstr>
      <vt:lpstr>Office 테마</vt:lpstr>
      <vt:lpstr>씨앗 정기 활동</vt:lpstr>
      <vt:lpstr>목차</vt:lpstr>
      <vt:lpstr>정렬과 탐색</vt:lpstr>
      <vt:lpstr>정렬</vt:lpstr>
      <vt:lpstr>정렬 알고리즘의 특징</vt:lpstr>
      <vt:lpstr>단순한 정렬 알고리즘</vt:lpstr>
      <vt:lpstr>선택정렬</vt:lpstr>
      <vt:lpstr>PowerPoint 프레젠테이션</vt:lpstr>
      <vt:lpstr>버블정렬</vt:lpstr>
      <vt:lpstr>PowerPoint 프레젠테이션</vt:lpstr>
      <vt:lpstr>삽입정렬</vt:lpstr>
      <vt:lpstr>PowerPoint 프레젠테이션</vt:lpstr>
      <vt:lpstr>복잡한 정렬 알고리즘</vt:lpstr>
      <vt:lpstr>병합정렬</vt:lpstr>
      <vt:lpstr>PowerPoint 프레젠테이션</vt:lpstr>
      <vt:lpstr>퀵정렬</vt:lpstr>
      <vt:lpstr>PowerPoint 프레젠테이션</vt:lpstr>
      <vt:lpstr>대표적인 탐색 알고리즘</vt:lpstr>
      <vt:lpstr>선형탐색 Linear Search</vt:lpstr>
      <vt:lpstr>이분탐색 Binary Search</vt:lpstr>
      <vt:lpstr>해시 알고리즘 Hash Algorithm</vt:lpstr>
      <vt:lpstr>해싱 : 키값을 주소값으로 변환하는 과정 </vt:lpstr>
      <vt:lpstr>해시 함수의 결정방법</vt:lpstr>
      <vt:lpstr>보간탐색 Interpolation Search</vt:lpstr>
      <vt:lpstr>이진 탐색 트리 Binary Search Tree</vt:lpstr>
      <vt:lpstr>이진탐색트리의 균형</vt:lpstr>
      <vt:lpstr>탐색 알고리즘의 효율성</vt:lpstr>
      <vt:lpstr>힙 트리 Heap</vt:lpstr>
      <vt:lpstr>우선순위 큐 Priority Queue</vt:lpstr>
      <vt:lpstr>구현은?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씨앗 1회차</dc:title>
  <dc:creator>지운 이</dc:creator>
  <cp:lastModifiedBy>지운 이</cp:lastModifiedBy>
  <cp:revision>11</cp:revision>
  <dcterms:created xsi:type="dcterms:W3CDTF">2023-07-26T23:29:14Z</dcterms:created>
  <dcterms:modified xsi:type="dcterms:W3CDTF">2023-10-09T11:11:15Z</dcterms:modified>
</cp:coreProperties>
</file>