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7" r:id="rId10"/>
    <p:sldId id="284" r:id="rId11"/>
    <p:sldId id="298" r:id="rId12"/>
    <p:sldId id="299" r:id="rId13"/>
    <p:sldId id="301" r:id="rId14"/>
    <p:sldId id="302" r:id="rId15"/>
    <p:sldId id="303" r:id="rId16"/>
    <p:sldId id="304" r:id="rId17"/>
    <p:sldId id="309" r:id="rId18"/>
    <p:sldId id="308" r:id="rId19"/>
    <p:sldId id="316" r:id="rId20"/>
    <p:sldId id="310" r:id="rId21"/>
    <p:sldId id="311" r:id="rId22"/>
    <p:sldId id="318" r:id="rId23"/>
    <p:sldId id="312" r:id="rId24"/>
    <p:sldId id="313" r:id="rId25"/>
    <p:sldId id="315" r:id="rId26"/>
    <p:sldId id="314" r:id="rId27"/>
    <p:sldId id="31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290F-B4E2-4E57-9B1C-CC3C6B9C13A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4644-5158-4D64-9C2C-1D835ED61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2F524-ADD7-1114-8B0F-80C7D83E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0C5D4-0787-6AD0-0C5E-7FCC9562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8E292-8644-B00D-8847-55CB4DF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92F-1866-471B-8369-962215E884EB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EC5BC-CD2E-14B7-9001-49EF6825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52BB5-5514-6992-0A4C-2351E7A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AB097-5A17-D9C9-4C02-3820727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216AF-161D-7E92-78D8-D958B5D3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3817E-6369-298F-8B67-2BE91FA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54D9-CEC2-4231-B18A-CD53338DA3F0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123DF-44B4-C0F3-6F9C-283E871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054D-A067-8E54-231F-A4036701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277E4-BEC9-DF82-B3EE-1583213A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A0C8B-8480-9EE4-65A8-E2565C04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C8EC0-EDB2-C876-9991-8B71C9CC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F396-2D55-444E-B5E5-67A0720F6F65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11D98-715A-A27E-DFFE-94A355B6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81747-BFD7-190D-E1CC-BE84216D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A470-9C34-3B9A-AE8E-FD9FF9C7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9A45-89A7-EF06-9DB6-8BD55C2A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24880-D076-9568-D7FA-2B8D510F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06D7-5F42-4959-957D-2BFD52762266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12923-70FC-4978-5B9B-2B3A5D61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BA6F8-8D75-2E5D-0677-3B3BC17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02C0-686E-CB17-FC80-D29AE5B3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B2E6D-6302-E28C-C42F-CA5F7797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611CE-53A1-BDC9-354B-BA87844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00EC-7C13-4CC6-8CB9-B0533265ED13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CAE4-434A-84F2-7D39-1495C10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861FB-6318-3CC8-D255-34F01B4C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FB8B4-EE35-6C90-B85F-5DA29F5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003FF-D7FF-C1B3-467C-BCCB04F7F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9B9C1-61BF-A42C-3D89-048DA790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087A1-67BE-8E4E-ECE8-A0F7C139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8C03-306C-4DE6-ABDE-61DA80775B2D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8D169-B491-7F17-5CF5-9C8866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D1E06-8EE8-8860-A149-1896D6A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E809-6331-F882-9183-9848030F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58BB-3D33-269B-6F1D-EBE3A0FB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C0E4C-0D34-9C0B-BF8F-3F037455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39BE0-D567-66C8-06ED-01D800A5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CED18-C795-03EB-4ADE-7A958614E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B50CB-6844-81A6-E326-88915C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ABE-EE8A-4760-9821-E1E2B3F07092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D16DC-8534-9D7E-019D-8DB9AC71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F9C9C-C361-5A7A-5DC8-B553C7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CD8C-91A4-D1D7-6F22-17DFD8B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E22BE-683E-421E-2CE8-A5854328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EE1C-D4C5-4B15-90C7-373075281ADC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730E8-A662-F65E-F7B4-22B9DEEB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9846D-9478-37E6-B58F-DBA8110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CAA6-40C3-2486-0B76-90857B06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34A9-2344-42E6-B91E-46A8ED0632C1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B502F-8EDE-02B4-727C-60012258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EE023-7A3A-1305-12AD-57355F7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6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A066A-6192-79AC-1FDC-7D7A7726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35FD-D01C-45A7-BEEB-4C87D235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3D33A-3BDC-E889-46DA-F088971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72390-F299-87CE-A199-D0311EF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117-4C9A-4E85-AE64-A7F83C95DAF6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EB99-8E3C-C46A-5EDC-CD08EDE3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A11DB-A3B7-A7FB-C5F7-4E7E6640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BB8C-9459-3862-AD6C-A1166818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1D048-C76D-AD74-4A35-083974A73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90E-8A2C-2A23-5847-868EEB51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A2370-EC41-B839-FC0B-2623718D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AB6F-9094-4835-A6FD-BC9DEF33EF34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E7687-6104-06A1-C8DB-4A404036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B009F-BD53-1DA9-A07F-6FEDD35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5B7E9-07BD-E8F2-AA79-5EEB9521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2B8D-B9A2-3EED-A6E7-40976DD0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611-218F-9959-D2F1-CA7E643B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6DA6-AC52-4EFA-BA91-CCC0674F73D1}" type="datetime1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104E-7189-EBF3-14EB-00A473F16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FC8E-FF27-8859-2E89-AB9F730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C20-CD26-4AB6-99FD-1165E1BEC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164" TargetMode="External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66DBD-78F5-146B-5E47-F3F94C38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10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씨앗 정기 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2ADF0-0551-2DB9-2A30-0D72C5E74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23.09.09</a:t>
            </a:r>
          </a:p>
          <a:p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</a:t>
            </a: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endParaRPr lang="ko-KR" altLang="en-US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BAAE3-55E7-D01D-DFD4-4B5DE31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알고리즘, 자료구조] 빅오(Big-O)표기법, 시간복잡도 : 네이버 블로그">
            <a:extLst>
              <a:ext uri="{FF2B5EF4-FFF2-40B4-BE49-F238E27FC236}">
                <a16:creationId xmlns:a16="http://schemas.microsoft.com/office/drawing/2014/main" id="{EA0798B0-3409-D358-51D4-3C553270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4" y="3031958"/>
            <a:ext cx="6182705" cy="34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1D1926-D376-3C30-CA73-344F28E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 err="1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빅오</a:t>
            </a:r>
            <a:r>
              <a:rPr lang="ko-KR" altLang="en-US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표기법 </a:t>
            </a:r>
            <a:r>
              <a:rPr lang="en-US" altLang="ko-KR" b="0" i="0" dirty="0">
                <a:effectLst/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(Big-O Notation)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ko-KR" altLang="en-US" dirty="0" smtClean="0">
                          <a:latin typeface="더잠실 2 Light" panose="00000300000000000000" pitchFamily="2" charset="-127"/>
                          <a:ea typeface="더잠실 2 Light" panose="00000300000000000000" pitchFamily="2" charset="-127"/>
                        </a:rPr>
                        <m:t>알고리즘의 연산횟수를 나타낸 함수</m:t>
                      </m:r>
                    </m:oMath>
                  </m:oMathPara>
                </a14:m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을 만</a:t>
                </a:r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족하는 </a:t>
                </a:r>
                <a:r>
                  <a:rPr lang="ko-KR" altLang="en-US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양수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가 존재하면</a:t>
                </a: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latin typeface="더잠실 2 Light" panose="00000300000000000000" pitchFamily="2" charset="-127"/>
                    <a:ea typeface="더잠실 2 Light" panose="00000300000000000000" pitchFamily="2" charset="-127"/>
                    <a:cs typeface="Arial" panose="020B0604020202020204" pitchFamily="34" charset="0"/>
                  </a:rPr>
                  <a:t>ex)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+1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300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+2500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k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닉스곤체 L 2.0" panose="020B0600000101010101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닉스곤체 L 2.0" panose="020B0600000101010101" pitchFamily="50" charset="-127"/>
                      </a:rPr>
                      <m:t>=31251</m:t>
                    </m:r>
                  </m:oMath>
                </a14:m>
                <a:r>
                  <a:rPr lang="en-US" altLang="ko-KR" dirty="0">
                    <a:latin typeface="더잠실 2 Light" panose="00000300000000000000" pitchFamily="2" charset="-127"/>
                    <a:ea typeface="더잠실 2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더잠실 2 Light" panose="00000300000000000000" pitchFamily="2" charset="-127"/>
                  <a:ea typeface="더잠실 2 Light" panose="00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B0A171-EA86-C03F-9B68-D0B5EC27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130"/>
                <a:ext cx="10515600" cy="4599833"/>
              </a:xfrm>
              <a:blipFill>
                <a:blip r:embed="rId3"/>
                <a:stretch>
                  <a:fillRect l="-1217" t="-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56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자료구조가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뭘까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자료를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처리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수정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하기 위해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컴퓨터가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잘 다룰 수 있는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형태로 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자료들을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정리하고 </a:t>
            </a:r>
            <a:r>
              <a:rPr lang="ko-KR" altLang="en-US" sz="3200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조직화</a:t>
            </a:r>
            <a:r>
              <a:rPr lang="ko-KR" altLang="en-US" sz="3200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구조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즉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자료를 저장하는 공간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트리 등등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36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E87C-F431-CFB6-2749-BCDC98B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짱구의 장난감 상자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54DE6-0868-7F2C-B883-D4F4C1D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D00CD4-79F8-0F35-22EF-2052D26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126" y="1687510"/>
            <a:ext cx="4090737" cy="4504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짱구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가장 무거운 장난감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 먼저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미미인형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꺼내고 싶어</a:t>
            </a:r>
            <a:endParaRPr lang="en-US" altLang="ko-KR" sz="30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훈이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</a:t>
            </a:r>
            <a:r>
              <a:rPr lang="ko-KR" altLang="en-US" sz="3000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아무거나 </a:t>
            </a:r>
            <a:r>
              <a:rPr lang="ko-KR" altLang="en-US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좋아</a:t>
            </a:r>
            <a:r>
              <a:rPr lang="en-US" altLang="ko-KR" sz="30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pic>
        <p:nvPicPr>
          <p:cNvPr id="1026" name="Picture 2" descr="난 기꺼이 망가지고 있지 않나">
            <a:extLst>
              <a:ext uri="{FF2B5EF4-FFF2-40B4-BE49-F238E27FC236}">
                <a16:creationId xmlns:a16="http://schemas.microsoft.com/office/drawing/2014/main" id="{B4349A12-C203-5B77-5098-DE820FC6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1" y="1690688"/>
            <a:ext cx="7053167" cy="35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AAFE-2190-68D3-9595-17EFFC0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다시 컴퓨터로 돌아와서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B6F5-2F39-DD59-21A3-C3E4BBA4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우리는 그동안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자료구조를 사용했습니다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배열은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여러 개의 칸이 이어져 있는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 형태의 자료구조 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각 칸에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Index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번호를 붙여 놓고 값을 넣고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지우고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바꾸면서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편리하게 사용해왔습니다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이제 이 편리한 자료구조를 한번 뜯어서 살펴볼까요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C64B4-C352-70DF-3DAE-73E6439D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6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자료구조] 배열(Array)과 연결리스트(LinkedList) :: Ahribori's Blog">
            <a:extLst>
              <a:ext uri="{FF2B5EF4-FFF2-40B4-BE49-F238E27FC236}">
                <a16:creationId xmlns:a16="http://schemas.microsoft.com/office/drawing/2014/main" id="{DF700741-F9FC-760D-F2CD-491F220A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5955"/>
            <a:ext cx="10515600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9CD9D2-9A2F-0AF8-97A9-507B2AC0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리스트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의 성능 알아보기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F330-1DE5-474C-3DA7-B89EE915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55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삽입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	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83FA4-20BB-7F99-8270-EC6D8EC8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6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FF367-B652-5FDA-2532-E8996B5B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126" name="Picture 6" descr="WEEK 13] 자료 구조">
            <a:extLst>
              <a:ext uri="{FF2B5EF4-FFF2-40B4-BE49-F238E27FC236}">
                <a16:creationId xmlns:a16="http://schemas.microsoft.com/office/drawing/2014/main" id="{360236BF-2CD2-1D3B-DD04-3644FFE5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43" y="0"/>
            <a:ext cx="8600574" cy="681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9E334-ACD8-A53F-EC70-C148A0A2DD23}"/>
              </a:ext>
            </a:extLst>
          </p:cNvPr>
          <p:cNvSpPr txBox="1"/>
          <p:nvPr/>
        </p:nvSpPr>
        <p:spPr>
          <a:xfrm>
            <a:off x="0" y="5261812"/>
            <a:ext cx="1730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https://velog.io/@shinhojung814/WEEK-13-%EC%9E%90%EB%A3%8C%EA%B5%AC%EC%A1%B0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66D26D3-CF5D-6CFE-0CD7-CE9A397B62C6}"/>
              </a:ext>
            </a:extLst>
          </p:cNvPr>
          <p:cNvSpPr/>
          <p:nvPr/>
        </p:nvSpPr>
        <p:spPr>
          <a:xfrm>
            <a:off x="4140200" y="3365500"/>
            <a:ext cx="1671722" cy="423112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9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927A-2751-A768-E9F4-8BF6990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선형 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0ED8-F688-11E9-3642-B6155519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데이터를 순서대로 나열해서 저장하는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D5573-C690-3C20-9343-4FAF543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146" name="Picture 2" descr="C언어 강좌 9편. 배열(Array)">
            <a:extLst>
              <a:ext uri="{FF2B5EF4-FFF2-40B4-BE49-F238E27FC236}">
                <a16:creationId xmlns:a16="http://schemas.microsoft.com/office/drawing/2014/main" id="{49AEDAFE-C41D-C6EB-749A-D89EBC75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2988"/>
            <a:ext cx="5193532" cy="179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큐의 개념과 연산">
            <a:extLst>
              <a:ext uri="{FF2B5EF4-FFF2-40B4-BE49-F238E27FC236}">
                <a16:creationId xmlns:a16="http://schemas.microsoft.com/office/drawing/2014/main" id="{E289448A-E1E6-9873-5295-2B5349FA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9" y="4721225"/>
            <a:ext cx="75152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자료구조] 스택 (Stack)">
            <a:extLst>
              <a:ext uri="{FF2B5EF4-FFF2-40B4-BE49-F238E27FC236}">
                <a16:creationId xmlns:a16="http://schemas.microsoft.com/office/drawing/2014/main" id="{E49812E9-2E1C-D06D-050D-AECF2F71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73" y="2030947"/>
            <a:ext cx="3132098" cy="460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EFB0F0-B2D7-1CAD-C5F0-E6E6B8D5E83D}"/>
              </a:ext>
            </a:extLst>
          </p:cNvPr>
          <p:cNvSpPr txBox="1"/>
          <p:nvPr/>
        </p:nvSpPr>
        <p:spPr>
          <a:xfrm>
            <a:off x="2357952" y="58502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7CB93-2C51-9A10-ED17-3A734596E2BF}"/>
              </a:ext>
            </a:extLst>
          </p:cNvPr>
          <p:cNvSpPr txBox="1"/>
          <p:nvPr/>
        </p:nvSpPr>
        <p:spPr>
          <a:xfrm>
            <a:off x="438044" y="2967335"/>
            <a:ext cx="328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배열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_Array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2EFC6-6A7E-1F7A-1340-F3B8E44A1537}"/>
              </a:ext>
            </a:extLst>
          </p:cNvPr>
          <p:cNvSpPr txBox="1"/>
          <p:nvPr/>
        </p:nvSpPr>
        <p:spPr>
          <a:xfrm>
            <a:off x="9740672" y="4008104"/>
            <a:ext cx="203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endParaRPr lang="en-US" altLang="ko-KR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algn="ctr"/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Stack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60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3C7A11-BCF9-550B-B4F5-059BEF11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1116129"/>
            <a:ext cx="4718050" cy="50032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_Stack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0" y="6119336"/>
            <a:ext cx="218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https://www.scaler.com/topics/stack-in-c/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FC918FC-8E4A-77B4-B5E7-D61FA7230707}"/>
              </a:ext>
            </a:extLst>
          </p:cNvPr>
          <p:cNvSpPr txBox="1">
            <a:spLocks/>
          </p:cNvSpPr>
          <p:nvPr/>
        </p:nvSpPr>
        <p:spPr>
          <a:xfrm>
            <a:off x="1587500" y="2543291"/>
            <a:ext cx="1841500" cy="169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ast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후입</a:t>
            </a: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선출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07BA99-A518-4F9B-7841-02B8BA7B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11857"/>
            <a:ext cx="60960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마지막에 들어온 것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부터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Ctrl+Z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인터넷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뒤로가기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0033969-7A99-95BB-5017-3ED9D346FBB2}"/>
              </a:ext>
            </a:extLst>
          </p:cNvPr>
          <p:cNvSpPr txBox="1">
            <a:spLocks/>
          </p:cNvSpPr>
          <p:nvPr/>
        </p:nvSpPr>
        <p:spPr>
          <a:xfrm>
            <a:off x="4448175" y="3057991"/>
            <a:ext cx="723900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TOP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AABD0BA-5B2C-B8D1-499F-50AF7A8470A7}"/>
              </a:ext>
            </a:extLst>
          </p:cNvPr>
          <p:cNvSpPr txBox="1">
            <a:spLocks/>
          </p:cNvSpPr>
          <p:nvPr/>
        </p:nvSpPr>
        <p:spPr>
          <a:xfrm>
            <a:off x="4252912" y="5258032"/>
            <a:ext cx="1114425" cy="3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Bottom</a:t>
            </a:r>
            <a:endParaRPr lang="ko-KR" altLang="en-US" sz="1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1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_Queue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50" y="5056187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먼저 들어온 것부터 처리하는 서비스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ex)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프린터기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은행창구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26" name="Picture 2" descr="자료구조/java] 큐 (Queue) - 선형큐, 원형큐 순차 자료구조 방식 구현">
            <a:extLst>
              <a:ext uri="{FF2B5EF4-FFF2-40B4-BE49-F238E27FC236}">
                <a16:creationId xmlns:a16="http://schemas.microsoft.com/office/drawing/2014/main" id="{48474A63-25AD-13E8-782B-E913A403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4675"/>
            <a:ext cx="9926334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https://songeunjung92.tistory.com/23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D4A762-B328-1326-FF14-60E3DA1CB21C}"/>
              </a:ext>
            </a:extLst>
          </p:cNvPr>
          <p:cNvSpPr txBox="1">
            <a:spLocks/>
          </p:cNvSpPr>
          <p:nvPr/>
        </p:nvSpPr>
        <p:spPr>
          <a:xfrm>
            <a:off x="520700" y="3139281"/>
            <a:ext cx="2197100" cy="176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irst </a:t>
            </a:r>
            <a:r>
              <a:rPr lang="en-US" altLang="ko-KR" sz="3200" dirty="0">
                <a:solidFill>
                  <a:srgbClr val="FFC000"/>
                </a:solidFill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</a:t>
            </a:r>
            <a:r>
              <a:rPr lang="en-US" altLang="ko-KR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선입 선출</a:t>
            </a:r>
          </a:p>
        </p:txBody>
      </p:sp>
    </p:spTree>
    <p:extLst>
      <p:ext uri="{BB962C8B-B14F-4D97-AF65-F5344CB8AC3E}">
        <p14:creationId xmlns:p14="http://schemas.microsoft.com/office/powerpoint/2010/main" val="44262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79F304-91D8-C087-BD06-A776B25D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29" y="1477961"/>
            <a:ext cx="8169541" cy="35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F0C089-04F1-5167-669F-E41DAB47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_Deque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5934-3117-7E8D-F528-3872321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49" y="4979986"/>
            <a:ext cx="6769100" cy="114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양쪽에서 넣었다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뺐다 할 수 있는 자료구조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C9801-D1EE-68D5-D79A-4C3D9B5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E6E06-94FF-1194-79AD-BB0CCF9BB477}"/>
              </a:ext>
            </a:extLst>
          </p:cNvPr>
          <p:cNvSpPr txBox="1"/>
          <p:nvPr/>
        </p:nvSpPr>
        <p:spPr>
          <a:xfrm>
            <a:off x="25400" y="6123543"/>
            <a:ext cx="184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https://jjudrgn.tistory.com/15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2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알고리즘이란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 복잡도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자료구조의 관계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다양한 자료구조 이해하기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5.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적용 실습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5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자료구조] 연결리스트 (단순 연결 - 스택) : 네이버 블로그">
            <a:extLst>
              <a:ext uri="{FF2B5EF4-FFF2-40B4-BE49-F238E27FC236}">
                <a16:creationId xmlns:a16="http://schemas.microsoft.com/office/drawing/2014/main" id="{98014A09-9F23-AD6A-43A2-8D1C14EBB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76" y="244828"/>
            <a:ext cx="6248047" cy="624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44089F-66FA-5666-4B33-BB99208C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연결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41E2F-8615-CDA8-482D-A1CA161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2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689B-1B93-813B-7D65-F7E6E570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_Node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03F4-3C82-4D6F-FB07-B33A2EA7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3967089"/>
            <a:ext cx="10515600" cy="22098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=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데이터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+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링크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(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다음 노드의 주소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마지막 노드는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을 가리킴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22C1B-977E-3D6D-61D2-02BE699E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050" name="Picture 2" descr="연결 리스트(Linked list) 개념정리 - 라마개발일기">
            <a:extLst>
              <a:ext uri="{FF2B5EF4-FFF2-40B4-BE49-F238E27FC236}">
                <a16:creationId xmlns:a16="http://schemas.microsoft.com/office/drawing/2014/main" id="{0BB1BB80-F880-9B33-2D38-5CC72CBF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19" y="1684924"/>
            <a:ext cx="12202019" cy="20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E7204-50C3-34C4-5C46-0753A08DE2FD}"/>
              </a:ext>
            </a:extLst>
          </p:cNvPr>
          <p:cNvSpPr txBox="1"/>
          <p:nvPr/>
        </p:nvSpPr>
        <p:spPr>
          <a:xfrm>
            <a:off x="0" y="5681881"/>
            <a:ext cx="184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https://lamarr.dev/datastructure/2020/04/02/01-linked-list.html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6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53AFA-5A27-C98D-C476-3D9F7CA3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1227-E49C-846B-C931-FE6D42C1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사실 대부분의 자료구조는 모든 프로그래밍 언어에서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라이브러리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모듈 등을 통해 구현할 필요없이 사용 가능하므로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실제로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PS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나 대회에서는 일일이 구현하지 않음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구현방식을 이해할 필요는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프로그래밍 실력 향상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CS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면접 대비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164D-63D8-F1DC-A4E0-74985E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1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9A2BD-EC83-5C8B-68E1-C95366F4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스택 클래스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7BF0B-540C-3A27-E3CB-A3D2DFC2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48B6A-0480-1C1E-D625-EE18B7D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26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DB6B07ED-EE29-5378-8B8F-8CE56006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8" y="1870075"/>
            <a:ext cx="7726363" cy="419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4B3B6-B1FD-B392-AD00-EA993425E3B9}"/>
              </a:ext>
            </a:extLst>
          </p:cNvPr>
          <p:cNvSpPr txBox="1"/>
          <p:nvPr/>
        </p:nvSpPr>
        <p:spPr>
          <a:xfrm>
            <a:off x="0" y="4611231"/>
            <a:ext cx="184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이미지 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https://medium.com/@songjaeyoung92/%EC%9E%90%EB%A3%8C%EA%B5%AC%EC%A1%B0-javascript-stack-%EC%9D%B4%EB%9E%80-31f9bbb84897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7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89DB-28BF-169A-029A-41759B56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노드 클래스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6720F-84B9-2D5C-9C5F-6F744F23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79B1EB-B8BA-D41A-0868-5F4932717176}"/>
              </a:ext>
            </a:extLst>
          </p:cNvPr>
          <p:cNvSpPr/>
          <p:nvPr/>
        </p:nvSpPr>
        <p:spPr>
          <a:xfrm>
            <a:off x="12319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A96F4C-736A-6492-67FE-E8B4DE90940F}"/>
              </a:ext>
            </a:extLst>
          </p:cNvPr>
          <p:cNvSpPr/>
          <p:nvPr/>
        </p:nvSpPr>
        <p:spPr>
          <a:xfrm>
            <a:off x="43561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9B213-5ED7-91C5-01AD-8FC7A95103B2}"/>
              </a:ext>
            </a:extLst>
          </p:cNvPr>
          <p:cNvSpPr/>
          <p:nvPr/>
        </p:nvSpPr>
        <p:spPr>
          <a:xfrm>
            <a:off x="6896100" y="2540000"/>
            <a:ext cx="3111500" cy="2044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8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D0FBB4-A497-9596-4329-ADC9604C0194}"/>
              </a:ext>
            </a:extLst>
          </p:cNvPr>
          <p:cNvSpPr/>
          <p:nvPr/>
        </p:nvSpPr>
        <p:spPr>
          <a:xfrm>
            <a:off x="10020300" y="2540000"/>
            <a:ext cx="1333500" cy="2044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FEE0294-B004-4F4B-4129-9A0F5988929A}"/>
              </a:ext>
            </a:extLst>
          </p:cNvPr>
          <p:cNvSpPr/>
          <p:nvPr/>
        </p:nvSpPr>
        <p:spPr>
          <a:xfrm rot="16200000">
            <a:off x="6203952" y="2108197"/>
            <a:ext cx="546102" cy="1981199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1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05605-0707-7283-3819-C0FB9389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단순 연결 리스트 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F9FE8-5C7A-BAF4-D147-A95E1860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0DCDD-873A-B8C4-4C20-FB20239C9263}"/>
              </a:ext>
            </a:extLst>
          </p:cNvPr>
          <p:cNvSpPr/>
          <p:nvPr/>
        </p:nvSpPr>
        <p:spPr>
          <a:xfrm>
            <a:off x="1231900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95E6A-06E9-66CB-8793-49D11EEAED78}"/>
              </a:ext>
            </a:extLst>
          </p:cNvPr>
          <p:cNvSpPr/>
          <p:nvPr/>
        </p:nvSpPr>
        <p:spPr>
          <a:xfrm>
            <a:off x="2505527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75F4F34-8674-B5FD-1413-C9C4B0295122}"/>
              </a:ext>
            </a:extLst>
          </p:cNvPr>
          <p:cNvSpPr/>
          <p:nvPr/>
        </p:nvSpPr>
        <p:spPr>
          <a:xfrm rot="16200000">
            <a:off x="3482978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0927E4-A9F0-4D62-9A82-2588BD3AB533}"/>
              </a:ext>
            </a:extLst>
          </p:cNvPr>
          <p:cNvSpPr/>
          <p:nvPr/>
        </p:nvSpPr>
        <p:spPr>
          <a:xfrm>
            <a:off x="4013201" y="3375819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DB4DAC-97B8-EDC3-1B3D-EFECB7F8CFFA}"/>
              </a:ext>
            </a:extLst>
          </p:cNvPr>
          <p:cNvSpPr/>
          <p:nvPr/>
        </p:nvSpPr>
        <p:spPr>
          <a:xfrm>
            <a:off x="5286828" y="3375819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807DBBF-F165-221B-6A08-3C20E42B1AD7}"/>
              </a:ext>
            </a:extLst>
          </p:cNvPr>
          <p:cNvSpPr/>
          <p:nvPr/>
        </p:nvSpPr>
        <p:spPr>
          <a:xfrm rot="16200000">
            <a:off x="6264279" y="3509167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A6F545-7890-18DF-9C61-47543E8A02D5}"/>
              </a:ext>
            </a:extLst>
          </p:cNvPr>
          <p:cNvSpPr/>
          <p:nvPr/>
        </p:nvSpPr>
        <p:spPr>
          <a:xfrm>
            <a:off x="6794503" y="3385344"/>
            <a:ext cx="1244599" cy="6477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Data</a:t>
            </a:r>
            <a:endParaRPr lang="ko-KR" altLang="en-US" sz="20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47D91-988D-2653-B6FA-1721DBB8BDBB}"/>
              </a:ext>
            </a:extLst>
          </p:cNvPr>
          <p:cNvSpPr/>
          <p:nvPr/>
        </p:nvSpPr>
        <p:spPr>
          <a:xfrm>
            <a:off x="8068130" y="3385344"/>
            <a:ext cx="771074" cy="6477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Next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F10C1B4-B61B-F159-0F5F-304470888C65}"/>
              </a:ext>
            </a:extLst>
          </p:cNvPr>
          <p:cNvSpPr/>
          <p:nvPr/>
        </p:nvSpPr>
        <p:spPr>
          <a:xfrm rot="16200000">
            <a:off x="9045581" y="3518692"/>
            <a:ext cx="323847" cy="381003"/>
          </a:xfrm>
          <a:prstGeom prst="downArrow">
            <a:avLst>
              <a:gd name="adj1" fmla="val 50000"/>
              <a:gd name="adj2" fmla="val 7325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0B8C2-C0C7-6FCE-6F98-808CEDB7D8D1}"/>
              </a:ext>
            </a:extLst>
          </p:cNvPr>
          <p:cNvSpPr txBox="1"/>
          <p:nvPr/>
        </p:nvSpPr>
        <p:spPr>
          <a:xfrm>
            <a:off x="9575804" y="34688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Null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466E0-FB6C-AFB6-A4BA-16CB1BACDE35}"/>
              </a:ext>
            </a:extLst>
          </p:cNvPr>
          <p:cNvSpPr txBox="1"/>
          <p:nvPr/>
        </p:nvSpPr>
        <p:spPr>
          <a:xfrm>
            <a:off x="1854199" y="2821135"/>
            <a:ext cx="124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83059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5FF2-620C-82E6-2303-B2B61C08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,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덱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구현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E018D-F489-6018-40EB-A372B09B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연결 리스트로 구현하는 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원형 연결 리스트로 구현하는 큐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4.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원형 연결 큐로 구현하는 </a:t>
            </a:r>
            <a:r>
              <a:rPr lang="ko-KR" altLang="en-US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덱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A49CA-9A94-36AD-3383-FA9B036E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33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A6062-92B1-51A5-4180-37B2EEED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자료구조를 사용하는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7407-DFA5-9D52-7871-291BFB81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괄호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2"/>
              </a:rPr>
              <a:t>https://www.acmicpc.net/problem/9012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카드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 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3"/>
              </a:rPr>
              <a:t>https://www.acmicpc.net/problem/2164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C5CB-6FF1-ADAD-1272-4F99D0B8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5797-51EF-09E8-812F-476F53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알고리즘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71BC25-4607-E4AD-56B5-E5387E79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“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문제를 해결하기 위한 단계적인 절차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”</a:t>
            </a:r>
            <a:endParaRPr lang="en-US" altLang="ko-KR" sz="18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파스타를 맛있게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만드는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병천에서 홍대까지 가는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숫자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배열에서 찾는 방법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1453D-A890-E1DC-4587-682E8B08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4CFA6-276D-4EB9-A7FC-0AD0BA4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병천에서 홍대까지 가는 방법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E2206-3372-F710-B425-E3524C08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41043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택시를 타고 홍대까지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셔틀버스를 타고 교대역에서 내린 후 택시를 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청주공항까지 시외버스를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김포공항까지 비행기를 타고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공항철도를 이용해서 홍대입구역으로 가는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몇 번이 가장 좋은 방법일까</a:t>
            </a:r>
            <a:r>
              <a:rPr lang="en-US" altLang="ko-KR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70551-20B9-4858-EEF6-4E6896A3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1EFE-D1A2-6BBB-329C-879D71FE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장단점을 이해해야 한다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74002-EFCF-45A4-732A-177BEC97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철수는 돈이 매우 많고 차 타기를 좋아한다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영희는 만원 밖에 없다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민호는 차 멀미를 심하게 앓는다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프로그램이나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서비스도 마찬가지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보안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편리성 등등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,,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무엇에 중점을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두느냐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에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구현방식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즉 알고리즘이 달라진다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E17B0-3AA0-046D-1498-74E75C49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컴퓨터의 자원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컴퓨터의 자원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속도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용량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메모리의 성능이 발전함에 따라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공간보다는 시간의 중요성이 강조되고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5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2104-5EBB-456B-40A5-B9F55841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복잡도를 알아보자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C4C48-5253-BCA7-B168-A5DA1032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ex)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A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라는 알고리즘은 동작하는데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초가 걸립니다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FF000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X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why?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단순히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s,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ms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등의 시간 단위로 표현하는 것은 의미 없음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모든 컴퓨터의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성능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환경이 다르기 때문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따라서 알고리즘의 성능을 평가하기 위한 </a:t>
            </a:r>
            <a:r>
              <a:rPr lang="ko-KR" altLang="en-US" dirty="0">
                <a:highlight>
                  <a:srgbClr val="FFFF00"/>
                </a:highlight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객관적인 지표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가 필요함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EFAE-B07A-6439-563B-05050A0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C20-CD26-4AB6-99FD-1165E1BECA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9EAF-92CC-D40E-D742-7F27FA0B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시간 복잡도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29C763A-4570-19EF-C820-5DE3A65A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1554" cy="481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입력 </a:t>
            </a:r>
            <a:r>
              <a:rPr lang="en-US" altLang="ko-KR" dirty="0">
                <a:highlight>
                  <a:srgbClr val="C0C0C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의 크기에 따라 실행되는 연산의 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평가방법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u="sng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점근적</a:t>
            </a:r>
            <a:r>
              <a:rPr lang="ko-KR" altLang="en-US" u="sng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, 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이 무한대로 커질 때의 복잡도를 간단히 표현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최상의 경우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오메가 표기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Big-</a:t>
            </a:r>
            <a:r>
              <a:rPr lang="el-GR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Ω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Notation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세타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(Big-θ Notation)</a:t>
            </a: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			=&gt; </a:t>
            </a: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평가하기가 너무 까다롭다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 </a:t>
            </a:r>
            <a:r>
              <a:rPr lang="en-US" altLang="ko-KR" b="0" i="0" dirty="0">
                <a:solidFill>
                  <a:srgbClr val="0F0D09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빅오</a:t>
            </a:r>
            <a:r>
              <a:rPr lang="ko-KR" altLang="en-US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 표기법 </a:t>
            </a:r>
            <a:r>
              <a:rPr lang="en-US" altLang="ko-KR" b="0" i="0" dirty="0">
                <a:solidFill>
                  <a:srgbClr val="0070C0"/>
                </a:solidFill>
                <a:effectLst/>
                <a:latin typeface="더잠실 2 Light" panose="00000300000000000000" pitchFamily="2" charset="-127"/>
                <a:ea typeface="더잠실 2 Light" panose="00000300000000000000" pitchFamily="2" charset="-127"/>
              </a:rPr>
              <a:t>(Big-O Notation)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0070C0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			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=&gt;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최악의 경우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 알고리즘을 평가</a:t>
            </a:r>
            <a:endParaRPr lang="en-US" altLang="ko-KR" b="0" i="0" dirty="0">
              <a:effectLst/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0E2D2-F410-81CE-94FC-471C2E3A93E4}"/>
              </a:ext>
            </a:extLst>
          </p:cNvPr>
          <p:cNvSpPr txBox="1"/>
          <p:nvPr/>
        </p:nvSpPr>
        <p:spPr>
          <a:xfrm>
            <a:off x="7857797" y="2438399"/>
            <a:ext cx="525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lim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무한대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떠올려보면 쉬워요</a:t>
            </a:r>
            <a:r>
              <a:rPr lang="en-US" altLang="ko-KR" sz="2400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38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904D-46E9-A532-184B-B0D5A322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최악의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경우란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무엇일까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?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C348-06F7-567A-5EEC-D65DB263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알고리즘이 수행되는데 있어서 </a:t>
            </a:r>
            <a:r>
              <a:rPr lang="ko-KR" altLang="en-US" sz="3200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 연산이 발생하는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입력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A = [9, 8, 7, 6, 5, 4, 3, 2, 1]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1. A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2. A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찾기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case 3.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최소값 </a:t>
            </a:r>
            <a:r>
              <a:rPr lang="en-US" altLang="ko-KR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/ </a:t>
            </a:r>
            <a:r>
              <a:rPr lang="ko-KR" altLang="en-US" sz="32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평균 을 구하기</a:t>
            </a:r>
            <a:endParaRPr lang="en-US" altLang="ko-KR" sz="3200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77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937</Words>
  <Application>Microsoft Office PowerPoint</Application>
  <PresentationFormat>와이드스크린</PresentationFormat>
  <Paragraphs>191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더잠실 2 Light</vt:lpstr>
      <vt:lpstr>더잠실 3 Regular</vt:lpstr>
      <vt:lpstr>맑은 고딕</vt:lpstr>
      <vt:lpstr>Arial</vt:lpstr>
      <vt:lpstr>Cambria Math</vt:lpstr>
      <vt:lpstr>Office 테마</vt:lpstr>
      <vt:lpstr>씨앗 정기 활동</vt:lpstr>
      <vt:lpstr>목차</vt:lpstr>
      <vt:lpstr>알고리즘?</vt:lpstr>
      <vt:lpstr>병천에서 홍대까지 가는 방법</vt:lpstr>
      <vt:lpstr>장단점을 이해해야 한다.</vt:lpstr>
      <vt:lpstr>컴퓨터의 자원?</vt:lpstr>
      <vt:lpstr>시간 복잡도를 알아보자.</vt:lpstr>
      <vt:lpstr>시간 복잡도</vt:lpstr>
      <vt:lpstr>최악의 경우란 무엇일까?</vt:lpstr>
      <vt:lpstr>빅오 표기법 (Big-O Notation)</vt:lpstr>
      <vt:lpstr>자료구조가 뭘까?</vt:lpstr>
      <vt:lpstr>짱구의 장난감 상자</vt:lpstr>
      <vt:lpstr>다시 컴퓨터로 돌아와서</vt:lpstr>
      <vt:lpstr>배열(리스트)의 성능 알아보기.</vt:lpstr>
      <vt:lpstr>PowerPoint 프레젠테이션</vt:lpstr>
      <vt:lpstr>선형 자료구조</vt:lpstr>
      <vt:lpstr>스택_Stack</vt:lpstr>
      <vt:lpstr>큐_Queue</vt:lpstr>
      <vt:lpstr>덱_Deque</vt:lpstr>
      <vt:lpstr>연결 리스트</vt:lpstr>
      <vt:lpstr>노드_Node</vt:lpstr>
      <vt:lpstr>자료구조의 구현</vt:lpstr>
      <vt:lpstr>스택 클래스 구현</vt:lpstr>
      <vt:lpstr>노드 클래스 구현</vt:lpstr>
      <vt:lpstr>단순 연결 리스트 구현</vt:lpstr>
      <vt:lpstr>큐, 덱 구현?</vt:lpstr>
      <vt:lpstr>자료구조를 사용하는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씨앗 1회차</dc:title>
  <dc:creator>지운 이</dc:creator>
  <cp:lastModifiedBy>지운 이</cp:lastModifiedBy>
  <cp:revision>11</cp:revision>
  <dcterms:created xsi:type="dcterms:W3CDTF">2023-07-26T23:29:14Z</dcterms:created>
  <dcterms:modified xsi:type="dcterms:W3CDTF">2023-09-03T16:53:51Z</dcterms:modified>
</cp:coreProperties>
</file>