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7" r:id="rId10"/>
    <p:sldId id="284" r:id="rId11"/>
    <p:sldId id="298" r:id="rId12"/>
    <p:sldId id="299" r:id="rId13"/>
    <p:sldId id="301" r:id="rId14"/>
    <p:sldId id="302" r:id="rId15"/>
    <p:sldId id="327" r:id="rId16"/>
    <p:sldId id="303" r:id="rId17"/>
    <p:sldId id="304" r:id="rId18"/>
    <p:sldId id="309" r:id="rId19"/>
    <p:sldId id="308" r:id="rId20"/>
    <p:sldId id="316" r:id="rId21"/>
    <p:sldId id="311" r:id="rId22"/>
    <p:sldId id="310" r:id="rId23"/>
    <p:sldId id="318" r:id="rId24"/>
    <p:sldId id="312" r:id="rId25"/>
    <p:sldId id="313" r:id="rId26"/>
    <p:sldId id="315" r:id="rId27"/>
    <p:sldId id="314" r:id="rId28"/>
    <p:sldId id="319" r:id="rId29"/>
    <p:sldId id="320" r:id="rId30"/>
    <p:sldId id="322" r:id="rId31"/>
    <p:sldId id="323" r:id="rId32"/>
    <p:sldId id="324" r:id="rId33"/>
    <p:sldId id="326" r:id="rId34"/>
    <p:sldId id="325" r:id="rId35"/>
    <p:sldId id="328" r:id="rId36"/>
    <p:sldId id="31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64" TargetMode="External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96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알고리즘, 자료구조] 빅오(Big-O)표기법, 시간복잡도 : 네이버 블로그">
            <a:extLst>
              <a:ext uri="{FF2B5EF4-FFF2-40B4-BE49-F238E27FC236}">
                <a16:creationId xmlns:a16="http://schemas.microsoft.com/office/drawing/2014/main" id="{EA0798B0-3409-D358-51D4-3C553270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4" y="3031958"/>
            <a:ext cx="6182705" cy="3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D1926-D376-3C30-CA73-344F28E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빅오</a:t>
            </a:r>
            <a:r>
              <a:rPr lang="ko-KR" altLang="en-US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표기법 </a:t>
            </a:r>
            <a:r>
              <a:rPr lang="en-US" altLang="ko-KR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(Big-O Notation)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m:t>알고리즘의 연산횟수를 나타낸 함수</m:t>
                      </m:r>
                    </m:oMath>
                  </m:oMathPara>
                </a14:m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만</a:t>
                </a:r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족하는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양수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가 존재하면</a:t>
                </a: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  <a:cs typeface="Arial" panose="020B0604020202020204" pitchFamily="34" charset="0"/>
                  </a:rPr>
                  <a:t>ex)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+2500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k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=31251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  <a:blipFill>
                <a:blip r:embed="rId3"/>
                <a:stretch>
                  <a:fillRect l="-1217" t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6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자료구조가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뭘까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자료를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처리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수정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하기 위해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컴퓨터가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잘 다룰 수 있는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형태로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자료들을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정리하고 </a:t>
            </a:r>
            <a:r>
              <a:rPr lang="ko-KR" altLang="en-US" sz="3200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조직화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구조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자료를 저장하는 공간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 등등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3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짱구의 장난감 상자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26" y="1687510"/>
            <a:ext cx="4090737" cy="4504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짱구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가장 무거운 장난감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 먼저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미미인형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훈이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아무거나 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좋아</a:t>
            </a:r>
            <a:r>
              <a:rPr lang="en-US" altLang="ko-KR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pic>
        <p:nvPicPr>
          <p:cNvPr id="1026" name="Picture 2" descr="난 기꺼이 망가지고 있지 않나">
            <a:extLst>
              <a:ext uri="{FF2B5EF4-FFF2-40B4-BE49-F238E27FC236}">
                <a16:creationId xmlns:a16="http://schemas.microsoft.com/office/drawing/2014/main" id="{B4349A12-C203-5B77-5098-DE820FC6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1690688"/>
            <a:ext cx="7053167" cy="35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AAFE-2190-68D3-9595-17EFFC0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다시 컴퓨터로 돌아와서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B6F5-2F39-DD59-21A3-C3E4BBA4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우리는 그동안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자료구조를 사용했습니다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배열은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여러 개의 칸이 이어져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 형태의 자료구조 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칸에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Index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번호를 붙여 놓고 값을 넣고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지우고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바꾸면서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편리하게 사용해왔습니다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이제 이 편리한 자료구조를 한번 뜯어서 살펴볼까요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C64B4-C352-70DF-3DAE-73E6439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DF700741-F9FC-760D-F2CD-491F220A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5955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9CD9D2-9A2F-0AF8-97A9-507B2AC0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의 성능 알아보기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F330-1DE5-474C-3DA7-B89EE915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5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삽입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83FA4-20BB-7F99-8270-EC6D8EC8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8489-3BF6-B164-36D8-B5818041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EC548-E52A-8E5C-9A86-F091F4AF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68917-9C73-DEDA-BB96-6C0F21FB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0CDB24-ADF8-099F-015B-33991C36F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10"/>
          <a:stretch/>
        </p:blipFill>
        <p:spPr>
          <a:xfrm>
            <a:off x="1492792" y="518790"/>
            <a:ext cx="9206415" cy="62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FF367-B652-5FDA-2532-E8996B5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126" name="Picture 6" descr="WEEK 13] 자료 구조">
            <a:extLst>
              <a:ext uri="{FF2B5EF4-FFF2-40B4-BE49-F238E27FC236}">
                <a16:creationId xmlns:a16="http://schemas.microsoft.com/office/drawing/2014/main" id="{360236BF-2CD2-1D3B-DD04-3644FFE5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3" y="0"/>
            <a:ext cx="8600574" cy="68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E334-ACD8-A53F-EC70-C148A0A2DD23}"/>
              </a:ext>
            </a:extLst>
          </p:cNvPr>
          <p:cNvSpPr txBox="1"/>
          <p:nvPr/>
        </p:nvSpPr>
        <p:spPr>
          <a:xfrm>
            <a:off x="0" y="5261812"/>
            <a:ext cx="1730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https://velog.io/@shinhojung814/WEEK-13-%EC%9E%90%EB%A3%8C%EA%B5%AC%EC%A1%B0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D26D3-CF5D-6CFE-0CD7-CE9A397B62C6}"/>
              </a:ext>
            </a:extLst>
          </p:cNvPr>
          <p:cNvSpPr/>
          <p:nvPr/>
        </p:nvSpPr>
        <p:spPr>
          <a:xfrm>
            <a:off x="4140200" y="3365500"/>
            <a:ext cx="1671722" cy="42311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9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927A-2751-A768-E9F4-8BF699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0ED8-F688-11E9-3642-B615551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순서대로 나열해서 저장하는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D5573-C690-3C20-9343-4FAF543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146" name="Picture 2" descr="C언어 강좌 9편. 배열(Array)">
            <a:extLst>
              <a:ext uri="{FF2B5EF4-FFF2-40B4-BE49-F238E27FC236}">
                <a16:creationId xmlns:a16="http://schemas.microsoft.com/office/drawing/2014/main" id="{49AEDAFE-C41D-C6EB-749A-D89EBC75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2988"/>
            <a:ext cx="5193532" cy="17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큐의 개념과 연산">
            <a:extLst>
              <a:ext uri="{FF2B5EF4-FFF2-40B4-BE49-F238E27FC236}">
                <a16:creationId xmlns:a16="http://schemas.microsoft.com/office/drawing/2014/main" id="{E289448A-E1E6-9873-5295-2B5349F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9" y="4721225"/>
            <a:ext cx="7515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자료구조] 스택 (Stack)">
            <a:extLst>
              <a:ext uri="{FF2B5EF4-FFF2-40B4-BE49-F238E27FC236}">
                <a16:creationId xmlns:a16="http://schemas.microsoft.com/office/drawing/2014/main" id="{E49812E9-2E1C-D06D-050D-AECF2F71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3" y="2030947"/>
            <a:ext cx="3132098" cy="46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FB0F0-B2D7-1CAD-C5F0-E6E6B8D5E83D}"/>
              </a:ext>
            </a:extLst>
          </p:cNvPr>
          <p:cNvSpPr txBox="1"/>
          <p:nvPr/>
        </p:nvSpPr>
        <p:spPr>
          <a:xfrm>
            <a:off x="2357952" y="58502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7CB93-2C51-9A10-ED17-3A734596E2BF}"/>
              </a:ext>
            </a:extLst>
          </p:cNvPr>
          <p:cNvSpPr txBox="1"/>
          <p:nvPr/>
        </p:nvSpPr>
        <p:spPr>
          <a:xfrm>
            <a:off x="438044" y="29673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_Array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2EFC6-6A7E-1F7A-1340-F3B8E44A1537}"/>
              </a:ext>
            </a:extLst>
          </p:cNvPr>
          <p:cNvSpPr txBox="1"/>
          <p:nvPr/>
        </p:nvSpPr>
        <p:spPr>
          <a:xfrm>
            <a:off x="9740672" y="4008104"/>
            <a:ext cx="203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algn="ctr"/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Stack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60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3C7A11-BCF9-550B-B4F5-059BEF11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1116129"/>
            <a:ext cx="4718050" cy="50032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_Stack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0" y="6119336"/>
            <a:ext cx="218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https://www.scaler.com/topics/stack-in-c/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C918FC-8E4A-77B4-B5E7-D61FA7230707}"/>
              </a:ext>
            </a:extLst>
          </p:cNvPr>
          <p:cNvSpPr txBox="1">
            <a:spLocks/>
          </p:cNvSpPr>
          <p:nvPr/>
        </p:nvSpPr>
        <p:spPr>
          <a:xfrm>
            <a:off x="1587500" y="2543291"/>
            <a:ext cx="1841500" cy="169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후입</a:t>
            </a: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선출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07BA99-A518-4F9B-7841-02B8BA7B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11857"/>
            <a:ext cx="60960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마지막에 들어온 것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Ctrl+Z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인터넷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뒤로가기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033969-7A99-95BB-5017-3ED9D346FBB2}"/>
              </a:ext>
            </a:extLst>
          </p:cNvPr>
          <p:cNvSpPr txBox="1">
            <a:spLocks/>
          </p:cNvSpPr>
          <p:nvPr/>
        </p:nvSpPr>
        <p:spPr>
          <a:xfrm>
            <a:off x="4448175" y="3057991"/>
            <a:ext cx="723900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TOP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AABD0BA-5B2C-B8D1-499F-50AF7A8470A7}"/>
              </a:ext>
            </a:extLst>
          </p:cNvPr>
          <p:cNvSpPr txBox="1">
            <a:spLocks/>
          </p:cNvSpPr>
          <p:nvPr/>
        </p:nvSpPr>
        <p:spPr>
          <a:xfrm>
            <a:off x="4252912" y="5258032"/>
            <a:ext cx="1114425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Bottom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5056187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먼저 들어온 것부터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은행창구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6" name="Picture 2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48474A63-25AD-13E8-782B-E913A403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675"/>
            <a:ext cx="9926334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https://songeunjung92.tistory.com/23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D4A762-B328-1326-FF14-60E3DA1CB21C}"/>
              </a:ext>
            </a:extLst>
          </p:cNvPr>
          <p:cNvSpPr txBox="1">
            <a:spLocks/>
          </p:cNvSpPr>
          <p:nvPr/>
        </p:nvSpPr>
        <p:spPr>
          <a:xfrm>
            <a:off x="520700" y="3139281"/>
            <a:ext cx="21971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선입 선출</a:t>
            </a:r>
          </a:p>
        </p:txBody>
      </p:sp>
    </p:spTree>
    <p:extLst>
      <p:ext uri="{BB962C8B-B14F-4D97-AF65-F5344CB8AC3E}">
        <p14:creationId xmlns:p14="http://schemas.microsoft.com/office/powerpoint/2010/main" val="4426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알고리즘이란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 복잡도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자료구조의 관계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다양한 자료구조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적용 실습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79F304-91D8-C087-BD06-A776B25D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29" y="1477961"/>
            <a:ext cx="8169541" cy="35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_Deque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49" y="4979986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양쪽에서 넣었다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뺐다 할 수 있는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https://jjudrgn.tistory.com/15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21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689B-1B93-813B-7D65-F7E6E570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_Node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03F4-3C82-4D6F-FB07-B33A2EA7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3967089"/>
            <a:ext cx="10515600" cy="22098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=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데이터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+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링크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다음 노드의 주소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마지막 노드는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을 가리킴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22C1B-977E-3D6D-61D2-02BE699E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50" name="Picture 2" descr="연결 리스트(Linked list) 개념정리 - 라마개발일기">
            <a:extLst>
              <a:ext uri="{FF2B5EF4-FFF2-40B4-BE49-F238E27FC236}">
                <a16:creationId xmlns:a16="http://schemas.microsoft.com/office/drawing/2014/main" id="{0BB1BB80-F880-9B33-2D38-5CC72CBF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9" y="1684924"/>
            <a:ext cx="12202019" cy="20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E7204-50C3-34C4-5C46-0753A08DE2FD}"/>
              </a:ext>
            </a:extLst>
          </p:cNvPr>
          <p:cNvSpPr txBox="1"/>
          <p:nvPr/>
        </p:nvSpPr>
        <p:spPr>
          <a:xfrm>
            <a:off x="0" y="5681881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https://lamarr.dev/datastructure/2020/04/02/01-linked-list.html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자료구조] 연결리스트 (단순 연결 - 스택) : 네이버 블로그">
            <a:extLst>
              <a:ext uri="{FF2B5EF4-FFF2-40B4-BE49-F238E27FC236}">
                <a16:creationId xmlns:a16="http://schemas.microsoft.com/office/drawing/2014/main" id="{98014A09-9F23-AD6A-43A2-8D1C14EBB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76" y="244828"/>
            <a:ext cx="6248047" cy="62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4089F-66FA-5666-4B33-BB99208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연결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41E2F-8615-CDA8-482D-A1CA161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2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53AFA-5A27-C98D-C476-3D9F7CA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1227-E49C-846B-C931-FE6D42C1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사실 대부분의 자료구조는 모든 프로그래밍 언어에서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라이브러리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모듈 등을 통해 사용 가능하므로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실제 프로그래밍 중에는 구현할 필요가 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구현방식을 이해할 필요는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실력 향상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CS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면접 대비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164D-63D8-F1DC-A4E0-74985E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A2BD-EC83-5C8B-68E1-C95366F4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리스트를 이용한 스택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7BF0B-540C-3A27-E3CB-A3D2DFC2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48B6A-0480-1C1E-D625-EE18B7D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6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DB6B07ED-EE29-5378-8B8F-8CE56006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870075"/>
            <a:ext cx="7726363" cy="41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4B3B6-B1FD-B392-AD00-EA993425E3B9}"/>
              </a:ext>
            </a:extLst>
          </p:cNvPr>
          <p:cNvSpPr txBox="1"/>
          <p:nvPr/>
        </p:nvSpPr>
        <p:spPr>
          <a:xfrm>
            <a:off x="0" y="4611231"/>
            <a:ext cx="184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https://medium.com/@songjaeyoung92/%EC%9E%90%EB%A3%8C%EA%B5%AC%EC%A1%B0-javascript-stack-%EC%9D%B4%EB%9E%80-31f9bbb84897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7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89DB-28BF-169A-029A-41759B5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클래스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6720F-84B9-2D5C-9C5F-6F744F23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79B1EB-B8BA-D41A-0868-5F4932717176}"/>
              </a:ext>
            </a:extLst>
          </p:cNvPr>
          <p:cNvSpPr/>
          <p:nvPr/>
        </p:nvSpPr>
        <p:spPr>
          <a:xfrm>
            <a:off x="12319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A96F4C-736A-6492-67FE-E8B4DE90940F}"/>
              </a:ext>
            </a:extLst>
          </p:cNvPr>
          <p:cNvSpPr/>
          <p:nvPr/>
        </p:nvSpPr>
        <p:spPr>
          <a:xfrm>
            <a:off x="43561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9B213-5ED7-91C5-01AD-8FC7A95103B2}"/>
              </a:ext>
            </a:extLst>
          </p:cNvPr>
          <p:cNvSpPr/>
          <p:nvPr/>
        </p:nvSpPr>
        <p:spPr>
          <a:xfrm>
            <a:off x="68961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0FBB4-A497-9596-4329-ADC9604C0194}"/>
              </a:ext>
            </a:extLst>
          </p:cNvPr>
          <p:cNvSpPr/>
          <p:nvPr/>
        </p:nvSpPr>
        <p:spPr>
          <a:xfrm>
            <a:off x="100203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EE0294-B004-4F4B-4129-9A0F5988929A}"/>
              </a:ext>
            </a:extLst>
          </p:cNvPr>
          <p:cNvSpPr/>
          <p:nvPr/>
        </p:nvSpPr>
        <p:spPr>
          <a:xfrm rot="16200000">
            <a:off x="6203952" y="2108197"/>
            <a:ext cx="546102" cy="1981199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05605-0707-7283-3819-C0FB9389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9FE8-5C7A-BAF4-D147-A95E1860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0DCDD-873A-B8C4-4C20-FB20239C9263}"/>
              </a:ext>
            </a:extLst>
          </p:cNvPr>
          <p:cNvSpPr/>
          <p:nvPr/>
        </p:nvSpPr>
        <p:spPr>
          <a:xfrm>
            <a:off x="1231900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95E6A-06E9-66CB-8793-49D11EEAED78}"/>
              </a:ext>
            </a:extLst>
          </p:cNvPr>
          <p:cNvSpPr/>
          <p:nvPr/>
        </p:nvSpPr>
        <p:spPr>
          <a:xfrm>
            <a:off x="2505527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5F4F34-8674-B5FD-1413-C9C4B0295122}"/>
              </a:ext>
            </a:extLst>
          </p:cNvPr>
          <p:cNvSpPr/>
          <p:nvPr/>
        </p:nvSpPr>
        <p:spPr>
          <a:xfrm rot="16200000">
            <a:off x="3482978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927E4-A9F0-4D62-9A82-2588BD3AB533}"/>
              </a:ext>
            </a:extLst>
          </p:cNvPr>
          <p:cNvSpPr/>
          <p:nvPr/>
        </p:nvSpPr>
        <p:spPr>
          <a:xfrm>
            <a:off x="4013201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B4DAC-97B8-EDC3-1B3D-EFECB7F8CFFA}"/>
              </a:ext>
            </a:extLst>
          </p:cNvPr>
          <p:cNvSpPr/>
          <p:nvPr/>
        </p:nvSpPr>
        <p:spPr>
          <a:xfrm>
            <a:off x="5286828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807DBBF-F165-221B-6A08-3C20E42B1AD7}"/>
              </a:ext>
            </a:extLst>
          </p:cNvPr>
          <p:cNvSpPr/>
          <p:nvPr/>
        </p:nvSpPr>
        <p:spPr>
          <a:xfrm rot="16200000">
            <a:off x="6264279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6F545-7890-18DF-9C61-47543E8A02D5}"/>
              </a:ext>
            </a:extLst>
          </p:cNvPr>
          <p:cNvSpPr/>
          <p:nvPr/>
        </p:nvSpPr>
        <p:spPr>
          <a:xfrm>
            <a:off x="6794503" y="3385344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47D91-988D-2653-B6FA-1721DBB8BDBB}"/>
              </a:ext>
            </a:extLst>
          </p:cNvPr>
          <p:cNvSpPr/>
          <p:nvPr/>
        </p:nvSpPr>
        <p:spPr>
          <a:xfrm>
            <a:off x="8068130" y="3385344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10C1B4-B61B-F159-0F5F-304470888C65}"/>
              </a:ext>
            </a:extLst>
          </p:cNvPr>
          <p:cNvSpPr/>
          <p:nvPr/>
        </p:nvSpPr>
        <p:spPr>
          <a:xfrm rot="16200000">
            <a:off x="9045581" y="3518692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0B8C2-C0C7-6FCE-6F98-808CEDB7D8D1}"/>
              </a:ext>
            </a:extLst>
          </p:cNvPr>
          <p:cNvSpPr txBox="1"/>
          <p:nvPr/>
        </p:nvSpPr>
        <p:spPr>
          <a:xfrm>
            <a:off x="9575804" y="34688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466E0-FB6C-AFB6-A4BA-16CB1BACDE35}"/>
              </a:ext>
            </a:extLst>
          </p:cNvPr>
          <p:cNvSpPr txBox="1"/>
          <p:nvPr/>
        </p:nvSpPr>
        <p:spPr>
          <a:xfrm>
            <a:off x="1854199" y="28211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3059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5FF2-620C-82E6-2303-B2B61C0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018D-F489-6018-40EB-A372B09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덱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A49CA-9A94-36AD-3383-FA9B036E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3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5FC75-3EC0-2D02-F8DC-2CD9CF02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리스트로 구현하는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8F4A3-393E-974C-F1AE-9BAA8514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3BF1C-0360-A449-5CAF-929B204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7C406A86-99E0-BA85-B144-81AFD9F2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1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5FC75-3EC0-2D02-F8DC-2CD9CF02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리스트로 구현하는 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3BF1C-0360-A449-5CAF-929B204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7C406A86-99E0-BA85-B144-81AFD9F2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9A8C789-7E9D-7D0B-7CE8-99B6465A1F36}"/>
              </a:ext>
            </a:extLst>
          </p:cNvPr>
          <p:cNvGrpSpPr/>
          <p:nvPr/>
        </p:nvGrpSpPr>
        <p:grpSpPr>
          <a:xfrm rot="167141">
            <a:off x="2584873" y="541959"/>
            <a:ext cx="7058526" cy="7036769"/>
            <a:chOff x="2927493" y="160156"/>
            <a:chExt cx="5514474" cy="55144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1EAF609-D736-63B1-67AD-2C3E4FFB7523}"/>
                </a:ext>
              </a:extLst>
            </p:cNvPr>
            <p:cNvSpPr/>
            <p:nvPr/>
          </p:nvSpPr>
          <p:spPr>
            <a:xfrm rot="2405228">
              <a:off x="2927493" y="2747108"/>
              <a:ext cx="5514474" cy="2664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6CCADA-7FFF-1AE7-8743-DE20CBCE3282}"/>
                </a:ext>
              </a:extLst>
            </p:cNvPr>
            <p:cNvSpPr/>
            <p:nvPr/>
          </p:nvSpPr>
          <p:spPr>
            <a:xfrm rot="18761814">
              <a:off x="2871536" y="2784168"/>
              <a:ext cx="5514474" cy="2664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066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“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문제를 해결하기 위한 단계적인 절차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”</a:t>
            </a:r>
            <a:endParaRPr lang="en-US" altLang="ko-KR" sz="18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파스타를 맛있게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만드는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병천에서 홍대까지 가는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숫자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배열에서 찾는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3BF1C-0360-A449-5CAF-929B204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1026" name="Picture 2" descr="원형연결리스트의 응용: 연결된 큐">
            <a:extLst>
              <a:ext uri="{FF2B5EF4-FFF2-40B4-BE49-F238E27FC236}">
                <a16:creationId xmlns:a16="http://schemas.microsoft.com/office/drawing/2014/main" id="{831B9459-A956-C7E7-7B50-55282719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05" y="1821317"/>
            <a:ext cx="9063789" cy="321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43047-3248-AD4E-87E2-0E732FA72713}"/>
              </a:ext>
            </a:extLst>
          </p:cNvPr>
          <p:cNvSpPr txBox="1"/>
          <p:nvPr/>
        </p:nvSpPr>
        <p:spPr>
          <a:xfrm>
            <a:off x="2342147" y="5036683"/>
            <a:ext cx="779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뭐가 문제일까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B07D358-FC6F-C411-0EF9-60C97979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리스트로 구현하는 큐</a:t>
            </a:r>
          </a:p>
        </p:txBody>
      </p:sp>
    </p:spTree>
    <p:extLst>
      <p:ext uri="{BB962C8B-B14F-4D97-AF65-F5344CB8AC3E}">
        <p14:creationId xmlns:p14="http://schemas.microsoft.com/office/powerpoint/2010/main" val="8114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7BAC-E55E-C9A1-C2C6-0CF1821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원형 연결 리스트로 구현하는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8DE5D-0B0B-FB62-776A-CDE13181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FFCCA-2EA7-E376-73A7-DC43041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79ABA4-4AF7-7FCB-C55E-AA96D788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002798"/>
            <a:ext cx="115157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8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0F68-4873-C5E9-1854-A6301C8C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덱을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구현하려면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E251C-FA2F-28B7-0734-F7B3566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CE7E0-319F-4A84-A4E3-ACC4E0F5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55" y="1760787"/>
            <a:ext cx="9961289" cy="41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23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9537-4F27-B970-16C8-720EC7F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이중 연결 노드를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CC18-94AD-EB36-2304-4B15B56E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7B41FA-18DF-2777-AE86-C01B2557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6" y="1937920"/>
            <a:ext cx="10392167" cy="34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7A231-1368-3BCB-EB07-789C211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왜 알아야 하지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7EAFF-B533-26BA-83D6-623EDBF8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관리하는 방법은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</a:t>
            </a:r>
            <a:r>
              <a:rPr lang="en-US" altLang="ko-KR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프로그래밍과 떼어낼 수 없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매우 </a:t>
            </a: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매우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중요한 개념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프로그래머는 자신이 사용하는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기술의 작동 원리와 성능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파악해야 할 의무가 있음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근본있는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올바른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 프로그래밍이 가능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CS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 면접이 존재하는 이유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그래프 탐색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스케줄링 등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중요 알고리즘들의 기초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가 됨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일단 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시험에 나온다</a:t>
            </a:r>
            <a:r>
              <a:rPr lang="en-US" altLang="ko-KR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r>
              <a:rPr lang="ko-KR" altLang="en-US" sz="24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sz="2400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D14A4-5824-D28A-C5EF-2B7B2D29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6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28C0-8072-33FF-876B-D442BA5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편하게 사용하는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CC84C-98E6-791B-DCF0-8CC7AFD0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howToUseModule.py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D7F43-97D1-858E-CF95-61AED20A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1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사용하는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괄호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https://www.acmicpc.net/problem/9012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카드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3"/>
              </a:rPr>
              <a:t>https://www.acmicpc.net/problem/2164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 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4"/>
              </a:rPr>
              <a:t>https://www.acmicpc.net/problem/1966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CFA6-276D-4EB9-A7FC-0AD0BA4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병천에서 홍대까지 가는 방법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E2206-3372-F710-B425-E3524C08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4104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택시를 타고 홍대까지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셔틀버스를 타고 교대역에서 내린 후 택시를 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청주공항까지 시외버스를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김포공항까지 비행기를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공항철도를 이용해서 홍대입구역으로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몇 번이 가장 좋은 방법일까</a:t>
            </a:r>
            <a:r>
              <a:rPr lang="en-US" altLang="ko-KR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70551-20B9-4858-EEF6-4E6896A3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1EFE-D1A2-6BBB-329C-879D71FE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장단점을 이해해야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74002-EFCF-45A4-732A-177BEC97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철수는 돈이 매우 많고 차 타기를 좋아한다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영희는 만원 밖에 없다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민호는 차 멀미를 심하게 앓는다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프로그램이나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서비스도 마찬가지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보안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편리성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무엇에 중점을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두느냐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구현방식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즉 알고리즘이 달라진다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E17B0-3AA0-046D-1498-74E75C4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컴퓨터의 자원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컴퓨터의 자원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메모리의 성능이 발전함에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공간보다는 시간의 중요성이 강조되고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복잡도를 알아보자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알고리즘은 동작하는데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초가 걸립니다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why?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단순히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s,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ms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등의 시간 단위로 표현하는 것은 의미 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컴퓨터의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환경이 다르기 때문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알고리즘의 성능을 평가하기 위한 </a:t>
            </a: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객관적인 지표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 필요함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9EAF-92CC-D40E-D742-7F27FA0B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29C763A-4570-19EF-C820-5DE3A65A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481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 </a:t>
            </a:r>
            <a:r>
              <a:rPr lang="en-US" altLang="ko-KR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크기에 따라 실행되는 연산의 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평가방법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u="sng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점근적</a:t>
            </a:r>
            <a:r>
              <a:rPr lang="ko-KR" altLang="en-US" u="sng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,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무한대로 커질 때의 복잡도를 간단히 표현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최상의 경우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오메가 표기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Big-</a:t>
            </a:r>
            <a:r>
              <a:rPr lang="el-GR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Ω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Notation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세타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(Big-θ Notation)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			=&gt; 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평가하기가 너무 까다롭다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빅오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(Big-O Notation)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			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=&gt;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알고리즘을 평가</a:t>
            </a:r>
            <a:endParaRPr lang="en-US" altLang="ko-KR" b="0" i="0" dirty="0">
              <a:effectLst/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E2D2-F410-81CE-94FC-471C2E3A93E4}"/>
              </a:ext>
            </a:extLst>
          </p:cNvPr>
          <p:cNvSpPr txBox="1"/>
          <p:nvPr/>
        </p:nvSpPr>
        <p:spPr>
          <a:xfrm>
            <a:off x="7857797" y="2438399"/>
            <a:ext cx="525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lim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무한대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떠올려보면 쉬워요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904D-46E9-A532-184B-B0D5A32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최악의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경우란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무엇일까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C348-06F7-567A-5EEC-D65DB263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알고리즘이 수행되는데 있어서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 연산이 발생하는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입력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 = [9, 8, 7, 6, 5, 4, 3, 2, 1]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1. A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2. A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최소값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 을 구하기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1053</Words>
  <Application>Microsoft Office PowerPoint</Application>
  <PresentationFormat>와이드스크린</PresentationFormat>
  <Paragraphs>220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알고리즘?</vt:lpstr>
      <vt:lpstr>병천에서 홍대까지 가는 방법</vt:lpstr>
      <vt:lpstr>장단점을 이해해야 한다.</vt:lpstr>
      <vt:lpstr>컴퓨터의 자원?</vt:lpstr>
      <vt:lpstr>시간 복잡도를 알아보자.</vt:lpstr>
      <vt:lpstr>시간 복잡도</vt:lpstr>
      <vt:lpstr>최악의 경우란 무엇일까?</vt:lpstr>
      <vt:lpstr>빅오 표기법 (Big-O Notation)</vt:lpstr>
      <vt:lpstr>자료구조가 뭘까?</vt:lpstr>
      <vt:lpstr>짱구의 장난감 상자</vt:lpstr>
      <vt:lpstr>다시 컴퓨터로 돌아와서</vt:lpstr>
      <vt:lpstr>배열(리스트)의 성능 알아보기.</vt:lpstr>
      <vt:lpstr>PowerPoint 프레젠테이션</vt:lpstr>
      <vt:lpstr>PowerPoint 프레젠테이션</vt:lpstr>
      <vt:lpstr>선형 자료구조</vt:lpstr>
      <vt:lpstr>스택_Stack</vt:lpstr>
      <vt:lpstr>큐_Queue</vt:lpstr>
      <vt:lpstr>덱_Deque</vt:lpstr>
      <vt:lpstr>노드_Node</vt:lpstr>
      <vt:lpstr>연결 리스트</vt:lpstr>
      <vt:lpstr>자료구조의 구현</vt:lpstr>
      <vt:lpstr>리스트를 이용한 스택 구현</vt:lpstr>
      <vt:lpstr>노드 클래스 구현</vt:lpstr>
      <vt:lpstr>단순 연결 리스트 구현</vt:lpstr>
      <vt:lpstr>큐, 덱 구현?</vt:lpstr>
      <vt:lpstr>1. 리스트로 구현하는 큐</vt:lpstr>
      <vt:lpstr>1. 리스트로 구현하는 큐</vt:lpstr>
      <vt:lpstr>2. 단순 연결 리스트로 구현하는 큐</vt:lpstr>
      <vt:lpstr>3. 원형 연결 리스트로 구현하는 큐</vt:lpstr>
      <vt:lpstr>덱을 구현하려면?</vt:lpstr>
      <vt:lpstr>덱은 이중 연결 노드를 사용</vt:lpstr>
      <vt:lpstr>자료구조, 왜 알아야 하지?</vt:lpstr>
      <vt:lpstr>자료구조를 편하게 사용하는 방법</vt:lpstr>
      <vt:lpstr>자료구조를 사용하는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14</cp:revision>
  <dcterms:created xsi:type="dcterms:W3CDTF">2023-07-26T23:29:14Z</dcterms:created>
  <dcterms:modified xsi:type="dcterms:W3CDTF">2023-09-11T13:25:41Z</dcterms:modified>
</cp:coreProperties>
</file>