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48" r:id="rId4"/>
    <p:sldId id="317" r:id="rId5"/>
    <p:sldId id="349" r:id="rId6"/>
    <p:sldId id="319" r:id="rId7"/>
    <p:sldId id="351" r:id="rId8"/>
    <p:sldId id="352" r:id="rId9"/>
    <p:sldId id="353" r:id="rId10"/>
    <p:sldId id="354" r:id="rId11"/>
    <p:sldId id="355" r:id="rId12"/>
    <p:sldId id="356" r:id="rId13"/>
    <p:sldId id="330" r:id="rId14"/>
    <p:sldId id="322" r:id="rId15"/>
    <p:sldId id="329" r:id="rId16"/>
    <p:sldId id="324" r:id="rId17"/>
    <p:sldId id="327" r:id="rId18"/>
    <p:sldId id="321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7" r:id="rId35"/>
    <p:sldId id="34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718" autoAdjust="0"/>
  </p:normalViewPr>
  <p:slideViewPr>
    <p:cSldViewPr snapToGrid="0">
      <p:cViewPr varScale="1">
        <p:scale>
          <a:sx n="72" d="100"/>
          <a:sy n="72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8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8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5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1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0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2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7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kks227/22079602955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다익스트라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8833"/>
            <a:ext cx="5257800" cy="52626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노드를 방문하고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기존 경로를 갱신한다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D[4] &gt; D[5] + d[5][4]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D[4] = 20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갱신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현재 최저 비용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D[3],D[4]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7A7BF6-E092-53E0-72DE-5F97B728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8833"/>
            <a:ext cx="5040000" cy="50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20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다익스트라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8833"/>
            <a:ext cx="5257800" cy="52626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노드를 방문하고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기존 경로를 갱신한다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D[4] &lt; D[3] + d[3][4]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갱신되지 않음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현재 최저 비용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D[4]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6641592-FBF6-E9E0-96DD-9D72FA28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3992"/>
            <a:ext cx="5040000" cy="50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0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다익스트라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8833"/>
            <a:ext cx="5257800" cy="52626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노드를 방문하고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기존 경로를 갱신한다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방문하지 않은 노드가 없으므로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갱신할 거리가 없음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 종료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노드부터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1~5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노드로 가는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최단 비용 거리를 구하였음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E4D878B-4020-8FD6-2705-8E28BB91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3992"/>
            <a:ext cx="5040000" cy="50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2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6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80BB86-11B3-ADD6-A7E5-97806B5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7" y="1333943"/>
            <a:ext cx="8469383" cy="53875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53C129-102A-9A56-71D9-14FD418E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버블정렬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E9CB5-2CD2-6226-1AF1-3761F224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56DC58B-7772-615F-048A-4C99119D2EC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241273" y="4987131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이웃한 두 값을</a:t>
            </a:r>
            <a:endParaRPr lang="en-US" altLang="ko-KR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비교해서 교환하는 방식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B3964C7-8F40-D401-4C9F-C1353DBAF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1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7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380F9-5E35-E9BA-411E-1635039B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삽입정렬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0F7DA-3C44-959B-34CA-1E6767AC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18714"/>
            <a:ext cx="577596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각 단계에서 선택한 값을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올바른 위치에 삽입하는 방식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8F6E7D-CF38-2FB9-921B-0E6B52F9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D7F78C-C200-4A79-48C4-E910C36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490"/>
            <a:ext cx="4922520" cy="52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7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438F-4F09-ADEB-10C2-4C57740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복잡한 정렬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DB337-ACFB-25FF-62D7-0A5EF9C5D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대표적으로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병합정렬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퀵정렬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이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있음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(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힙정렬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 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기수정렬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등은 별도의 자료구조를 사용하므로 제외함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분할정복</a:t>
                </a:r>
                <a:r>
                  <a:rPr lang="en-US" altLang="ko-KR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(</a:t>
                </a: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재귀호출</a:t>
                </a:r>
                <a:r>
                  <a:rPr lang="en-US" altLang="ko-KR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)</a:t>
                </a: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이용해 구현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하기 때문에 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최선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평균의 상황에서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2800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DB337-ACFB-25FF-62D7-0A5EF9C5D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44FD6-5283-64E9-75FC-F560A1D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7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Script로 병합정렬(merge sort) 알고리즘 구현하기">
            <a:extLst>
              <a:ext uri="{FF2B5EF4-FFF2-40B4-BE49-F238E27FC236}">
                <a16:creationId xmlns:a16="http://schemas.microsoft.com/office/drawing/2014/main" id="{2DFB6BC2-B3AC-93B3-B4BE-4E744B23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87"/>
            <a:ext cx="9144000" cy="54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DCAB0F-38A8-40D8-32FB-E5D57B00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병합정렬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B0E8D-4381-C871-2968-A8E6FEB5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080" y="2089240"/>
            <a:ext cx="507492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자료를 작은 단위로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쪼개서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정렬하고 다시 병합하는 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1CAFA-028F-53AB-B4F0-83035352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5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그래프에서의 최단경로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다익스트라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플로이드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-</a:t>
            </a:r>
            <a:r>
              <a:rPr lang="ko-KR" altLang="en-US" sz="32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워셜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예제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8781"/>
            <a:ext cx="1082040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7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C3F8-485A-5872-F97C-1CDE9C3E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퀵정렬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BD9F0-55F2-3D8C-8A78-B4E37B86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489" y="1825625"/>
            <a:ext cx="309396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피벗을 선택해서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자료를 쪼개고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정렬하는 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1128E-829E-EA5E-39FD-9DA12401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17B93-1196-97B8-28C1-E37151AA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3" y="2088199"/>
            <a:ext cx="8798946" cy="35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94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8781"/>
            <a:ext cx="1082040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9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215C-462E-519C-8405-9E2BD21D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  <a:cs typeface="함초롬돋움" panose="020B0604000101010101" pitchFamily="50" charset="-127"/>
              </a:rPr>
              <a:t>대표적인 탐색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CF598-E3FC-52FF-95F4-0942CCFD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알고리즘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보간 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 탐색 트리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힙과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우선순위 큐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F86E11-4755-33BB-F1F5-A30CD7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07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50)-알고리즘 기초(선형탐색) · ksw의 삽질연대기">
            <a:extLst>
              <a:ext uri="{FF2B5EF4-FFF2-40B4-BE49-F238E27FC236}">
                <a16:creationId xmlns:a16="http://schemas.microsoft.com/office/drawing/2014/main" id="{525B4E30-0754-7F12-25EA-5B419F60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092407"/>
            <a:ext cx="7648575" cy="38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90CCF6-8291-0B67-AD7B-38B00AE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선형탐색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Linear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449F7C-B2CD-C93E-35BA-CC1964D4D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가장 기본적인 탐색 방법</a:t>
                </a: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자료의 개수 만큼의 비교연산이 필요함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느린만큼</a:t>
                </a: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정확하다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449F7C-B2CD-C93E-35BA-CC1964D4D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4DDD66-7ABE-0559-E810-7F2C8871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ocus">
            <a:extLst>
              <a:ext uri="{FF2B5EF4-FFF2-40B4-BE49-F238E27FC236}">
                <a16:creationId xmlns:a16="http://schemas.microsoft.com/office/drawing/2014/main" id="{B327945C-D5AA-ABD5-A8C3-ACD56372D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10062"/>
            <a:ext cx="7277099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AFDB7C-844D-1A3E-84D3-AB59012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이분탐색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Binary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9A4C20-4369-DBFF-4673-D6CB9A897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정렬되어 있는 자료를 탐색할 때 가장 많이 사용되는 알고리즘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C000"/>
                    </a:solidFill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UP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&amp;</a:t>
                </a:r>
                <a:r>
                  <a:rPr lang="en-US" altLang="ko-KR" dirty="0">
                    <a:solidFill>
                      <a:srgbClr val="00B0F0"/>
                    </a:solidFill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DOWN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게임을 생각하면 쉽게 이해할 수 있다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선형탐색보다 훨씬 효율적인 알고리즘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 </a:t>
                </a: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9A4C20-4369-DBFF-4673-D6CB9A897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F5C02-E9C7-7015-A69D-A18305DD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12AD-F6AB-0C89-2499-4E5897456D49}"/>
              </a:ext>
            </a:extLst>
          </p:cNvPr>
          <p:cNvSpPr txBox="1"/>
          <p:nvPr/>
        </p:nvSpPr>
        <p:spPr>
          <a:xfrm>
            <a:off x="8064500" y="2967335"/>
            <a:ext cx="28956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자료의 크기가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억개일때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선형탐색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10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억번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이분탐색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약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97729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6D9F19B-573A-803E-8A21-40CE14AC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99" y="2882400"/>
            <a:ext cx="6954401" cy="39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C14448-555F-BAA3-DD70-5FC297D9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알고리즘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Hash Algorithm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B9A21-76BB-DA0B-2B48-68A6DA55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해시함수를 이용하여 값에 따라 저장 위치를 결정하는 방식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효율성을 크게 높일 수 있는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5CDF-5F39-2927-777D-07F6023B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7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9DB8-A005-57E4-BE0E-AC9787D7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해싱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키값을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주소값으로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변환하는 과정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0827EC-AAE1-6B53-A0C1-6275EB2E1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3282"/>
                <a:ext cx="10515600" cy="45836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ex)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해시함수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h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더잠실 3 Regular" panose="00000500000000000000" pitchFamily="2" charset="-127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더잠실 3 Regular" panose="00000500000000000000" pitchFamily="2" charset="-127"/>
                          </a:rPr>
                          <m:t>𝑘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 % 7</m:t>
                    </m:r>
                  </m:oMath>
                </a14:m>
                <a:r>
                  <a:rPr lang="en-US" altLang="ko-KR" sz="3200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이용해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1, 6, 11, 9 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저장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h(1) = 1,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h(6) = 6,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h(11) = 4,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h(8) = 1,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0827EC-AAE1-6B53-A0C1-6275EB2E1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3282"/>
                <a:ext cx="10515600" cy="4583681"/>
              </a:xfrm>
              <a:blipFill>
                <a:blip r:embed="rId2"/>
                <a:stretch>
                  <a:fillRect l="-1217" t="-1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C64173-16B0-330E-64EF-C0DB93AE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7D168A3-5357-6736-9625-D3ACA40C2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11241"/>
              </p:ext>
            </p:extLst>
          </p:nvPr>
        </p:nvGraphicFramePr>
        <p:xfrm>
          <a:off x="4083001" y="2871766"/>
          <a:ext cx="3982452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613">
                  <a:extLst>
                    <a:ext uri="{9D8B030D-6E8A-4147-A177-3AD203B41FA5}">
                      <a16:colId xmlns:a16="http://schemas.microsoft.com/office/drawing/2014/main" val="1745987363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3850738388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2246119277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3419117656"/>
                    </a:ext>
                  </a:extLst>
                </a:gridCol>
              </a:tblGrid>
              <a:tr h="45656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18563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690396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8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64772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523839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4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11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763835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901113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6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6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209946"/>
                  </a:ext>
                </a:extLst>
              </a:tr>
            </a:tbl>
          </a:graphicData>
        </a:graphic>
      </p:graphicFrame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A2E8BE9-7222-0141-6352-388B9F896A93}"/>
              </a:ext>
            </a:extLst>
          </p:cNvPr>
          <p:cNvSpPr/>
          <p:nvPr/>
        </p:nvSpPr>
        <p:spPr>
          <a:xfrm>
            <a:off x="5747657" y="3603173"/>
            <a:ext cx="653143" cy="388257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충돌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B3BC42-15EF-EA1C-B5B0-32902A532995}"/>
              </a:ext>
            </a:extLst>
          </p:cNvPr>
          <p:cNvCxnSpPr>
            <a:cxnSpLocks/>
          </p:cNvCxnSpPr>
          <p:nvPr/>
        </p:nvCxnSpPr>
        <p:spPr>
          <a:xfrm>
            <a:off x="3918857" y="3439886"/>
            <a:ext cx="0" cy="305900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009772-B009-EB04-2E99-2FAFF367A4EB}"/>
              </a:ext>
            </a:extLst>
          </p:cNvPr>
          <p:cNvCxnSpPr>
            <a:cxnSpLocks/>
          </p:cNvCxnSpPr>
          <p:nvPr/>
        </p:nvCxnSpPr>
        <p:spPr>
          <a:xfrm>
            <a:off x="5075508" y="2770166"/>
            <a:ext cx="2989945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8E125B-70F0-D5C2-0D07-A057AFF6A8C5}"/>
              </a:ext>
            </a:extLst>
          </p:cNvPr>
          <p:cNvSpPr txBox="1"/>
          <p:nvPr/>
        </p:nvSpPr>
        <p:spPr>
          <a:xfrm>
            <a:off x="3454400" y="4433721"/>
            <a:ext cx="46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버킷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BBDB8-A926-D70F-F066-535D9109E8A3}"/>
              </a:ext>
            </a:extLst>
          </p:cNvPr>
          <p:cNvSpPr txBox="1"/>
          <p:nvPr/>
        </p:nvSpPr>
        <p:spPr>
          <a:xfrm>
            <a:off x="6197599" y="2359301"/>
            <a:ext cx="75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슬롯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BF4BEEC-FB1F-B1DF-2B66-1B9B176FC03E}"/>
              </a:ext>
            </a:extLst>
          </p:cNvPr>
          <p:cNvSpPr/>
          <p:nvPr/>
        </p:nvSpPr>
        <p:spPr>
          <a:xfrm>
            <a:off x="8045067" y="2907243"/>
            <a:ext cx="852712" cy="3495697"/>
          </a:xfrm>
          <a:prstGeom prst="arc">
            <a:avLst>
              <a:gd name="adj1" fmla="val 16200000"/>
              <a:gd name="adj2" fmla="val 5217226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0D74D-5F42-DBC5-16D3-C2B1DE3E3CAD}"/>
              </a:ext>
            </a:extLst>
          </p:cNvPr>
          <p:cNvSpPr txBox="1"/>
          <p:nvPr/>
        </p:nvSpPr>
        <p:spPr>
          <a:xfrm>
            <a:off x="8897779" y="4018222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</a:t>
            </a:r>
            <a:endParaRPr lang="en-US" altLang="ko-KR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707242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2C7DE-7C39-E61D-ADD7-D7177FB2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함수의 결정방법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FCBB7-CA4F-A578-AE52-5B398E4B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해시함수는 정렬대상에 따라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사용하는 테이블의 구조에 따라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방식으로 주소를 생성하냐 에 따라 달라짐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(Division, Mid-Square, Folding, Digit Analysis)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 좋은 해시 함수는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충돌이 적고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테이블에 함수 값이 골고루 분포되어야 하고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계산이 빨라야 한다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3217A-295E-D1D6-1E4D-C3380FA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8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EB99B4-6FEB-D9DE-7371-3B6564E6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2154"/>
            <a:ext cx="8363857" cy="1007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16065C-082D-413C-9E4F-8DFD5EA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보간탐색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Interpolation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FC5C5-8114-CC35-D1A4-D96AF301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탐색키가 존재할 위치를 예측하여 탐색하는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사전에서 단어를 검색할 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‘A’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로 시작하는 단어는 앞부분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‘K’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중간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‘Y’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뒷부분에서 찾음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값과 위치가 비례할 때 굉장히 효율적인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7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low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시작주소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/ high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끝 주소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/ k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현재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키값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/ A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F77EF-5717-341E-E3F2-0180DDE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115B6-7EFB-C94A-AC80-094E955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그래프의 최단경로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DC9B1-F1CD-836D-C694-6E97FB41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알고리즘] 그래프(Graph)">
            <a:extLst>
              <a:ext uri="{FF2B5EF4-FFF2-40B4-BE49-F238E27FC236}">
                <a16:creationId xmlns:a16="http://schemas.microsoft.com/office/drawing/2014/main" id="{24516F32-224F-1312-14CE-750265A4D1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04" y="1690686"/>
            <a:ext cx="39338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고리즘] - 그래프의 표현 방법 #8">
            <a:extLst>
              <a:ext uri="{FF2B5EF4-FFF2-40B4-BE49-F238E27FC236}">
                <a16:creationId xmlns:a16="http://schemas.microsoft.com/office/drawing/2014/main" id="{1309E9CE-E85A-B8E6-CF47-D14A6C97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28" y="1960926"/>
            <a:ext cx="5626768" cy="34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446D2-7462-A25A-F605-EEAD1817FF7C}"/>
              </a:ext>
            </a:extLst>
          </p:cNvPr>
          <p:cNvSpPr txBox="1"/>
          <p:nvPr/>
        </p:nvSpPr>
        <p:spPr>
          <a:xfrm>
            <a:off x="7126454" y="5686563"/>
            <a:ext cx="24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가중치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O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E516-0CE3-6748-6074-1606A9D3AC58}"/>
              </a:ext>
            </a:extLst>
          </p:cNvPr>
          <p:cNvSpPr txBox="1"/>
          <p:nvPr/>
        </p:nvSpPr>
        <p:spPr>
          <a:xfrm>
            <a:off x="1812758" y="5702423"/>
            <a:ext cx="24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가중치 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X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6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9276-D27B-2832-CC7A-28607FC1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 탐색 트리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Binary Search Tree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71025-B529-A6E6-568E-9D38E343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부모보다 작은 값은 왼쪽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큰 값은 오른쪽 자식 노드에 저장하는</a:t>
            </a:r>
            <a:r>
              <a:rPr lang="en-US" altLang="ko-KR" dirty="0"/>
              <a:t> </a:t>
            </a:r>
            <a:r>
              <a:rPr lang="ko-KR" altLang="en-US" dirty="0"/>
              <a:t>이진 트리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D8D9E-551C-8095-E32E-8CDBE307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124" name="Picture 4" descr="Data Structure] 이진 탐색 트리(Binary Search Tree)란?">
            <a:extLst>
              <a:ext uri="{FF2B5EF4-FFF2-40B4-BE49-F238E27FC236}">
                <a16:creationId xmlns:a16="http://schemas.microsoft.com/office/drawing/2014/main" id="{F1D473EF-78A5-CC6C-C525-2E44D407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37" y="2947534"/>
            <a:ext cx="5880706" cy="340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3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자료구조] 이진 탐색 트리 (BST, Binary Search Tree)">
            <a:extLst>
              <a:ext uri="{FF2B5EF4-FFF2-40B4-BE49-F238E27FC236}">
                <a16:creationId xmlns:a16="http://schemas.microsoft.com/office/drawing/2014/main" id="{FABE4899-97FB-0607-B589-CD4B07B7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14" y="3030689"/>
            <a:ext cx="7723139" cy="38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8F65B0-C1F9-B431-6DBC-931CEE7C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이진탐색트리의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B6838-D77B-46DB-4878-A8BD5D11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루트가 적합하게 선택되지 않아서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트리의 어느 한 방향으로 데이터가 쏠리는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경사트리의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경우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효율성이 크게 감소함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2BDE4-D594-848F-1210-1CA0847C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67B86-7BBD-111F-8E5A-769B0D67DCB2}"/>
              </a:ext>
            </a:extLst>
          </p:cNvPr>
          <p:cNvSpPr txBox="1"/>
          <p:nvPr/>
        </p:nvSpPr>
        <p:spPr>
          <a:xfrm>
            <a:off x="4347028" y="3493462"/>
            <a:ext cx="349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따라서 </a:t>
            </a:r>
            <a:endParaRPr lang="en-US" altLang="ko-KR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AVL</a:t>
            </a:r>
            <a:r>
              <a:rPr lang="ko-KR" altLang="en-US" sz="2000" dirty="0">
                <a:solidFill>
                  <a:schemeClr val="accent6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트리</a:t>
            </a:r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라고 불리는</a:t>
            </a:r>
            <a:endParaRPr lang="en-US" altLang="ko-KR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자가균형</a:t>
            </a:r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BST</a:t>
            </a:r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사용한다</a:t>
            </a:r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693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30D6A-F1D4-EF6A-8BE9-DBA414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탐색 알고리즘의 효율성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3E2A-FA5B-9A85-40D8-9905867F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E02F-B5B3-77D2-7053-9BA5F31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509D1-C465-34C0-F18A-9B053AC4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2" y="2169829"/>
            <a:ext cx="11081755" cy="36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4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CACA-99D4-58ED-68D2-45387DFA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힙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트리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Heap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E51B4-DAE5-A528-A9AF-979976FE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최대힙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부모 노드의 값이 자식 노드의 값보다 크거나 같음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최소힙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                             ‘’                        		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작거나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E1CF0-4A36-BCFF-67E2-F888EC60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82C9BA-E4DB-66B1-2FE7-4A0D597D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32" y="2916369"/>
            <a:ext cx="8967536" cy="357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89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자료구조] 우선순위 큐와 힙 (Priority Queue &amp; Heap)">
            <a:extLst>
              <a:ext uri="{FF2B5EF4-FFF2-40B4-BE49-F238E27FC236}">
                <a16:creationId xmlns:a16="http://schemas.microsoft.com/office/drawing/2014/main" id="{AD2F2FF9-7850-F325-E892-9D7BBE9C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66" y="2673476"/>
            <a:ext cx="7820268" cy="41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1278A6-1730-A847-622F-1F82A271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우선순위 큐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Priority Queue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D4329-DA82-50B7-4EA7-EC204079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우선순위가 높은 데이터부터 처리되는 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힙을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이용하여 구현하는 것이 일반적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3B5FA-98A9-0C27-3484-660E1D8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30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C3EFF-420D-D3A5-1321-B452C9A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구현은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0B47A-4D8D-550D-B530-621C3958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지금까지 소개한 정렬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자료구조가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한 학기동안 배울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분량의</a:t>
            </a:r>
            <a:r>
              <a:rPr lang="ko-KR" altLang="en-US" dirty="0">
                <a:solidFill>
                  <a:srgbClr val="00B05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90%</a:t>
            </a:r>
            <a:r>
              <a:rPr lang="ko-KR" altLang="en-US" dirty="0">
                <a:solidFill>
                  <a:srgbClr val="00B05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이상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작성한 파이썬 코드는 제공해드릴 수 있지만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일일이 알고리즘과 구현 방식을 설명하기엔 어렵습니다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질문은 언제나 환영입니다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6777B-DB96-C4C7-D40F-5B07203C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4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가중치 없는 그래프의 최단경로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간선의 가중치가 같은 상황 혹은 가중치가 없는 경우에는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너비우선탐색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(BFS)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를 통해 최단경로를 찾을 수 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인접한 노드부터 방문하는 너비우선탐색을 통해서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원하는 노드에 접근할 때까지 탐색을 수행한다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가중치 있는 그래프의 최단경로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간선의 다양한 가중치가 부여되어 있는 경우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BFS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로는 해결할 수 없음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Node A to Node B</a:t>
            </a: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가중치가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0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이상인 경우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다익스트라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Dijkstra</a:t>
            </a: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가중치가 음수인 간선이 존재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벨만포드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Bellman-Ford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모든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Node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쌍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가중치 유무 상관없이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플로이드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-</a:t>
            </a:r>
            <a:r>
              <a:rPr lang="ko-KR" altLang="en-US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워셜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Floyd-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Warshall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0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다익스트라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8834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노드를 출발점으로 할 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처음에는 다른 노드까지의 거리가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모두 무한대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미정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415242-1255-91C6-B37C-8D8CF487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8834"/>
            <a:ext cx="5040000" cy="50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00F1F9-AFF8-2A90-50B3-81C509A3B825}"/>
              </a:ext>
            </a:extLst>
          </p:cNvPr>
          <p:cNvSpPr txBox="1"/>
          <p:nvPr/>
        </p:nvSpPr>
        <p:spPr>
          <a:xfrm>
            <a:off x="6907129" y="5617686"/>
            <a:ext cx="3635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>
                <a:hlinkClick r:id="rId4"/>
              </a:rPr>
              <a:t>https://m.blog.naver.com/kks227/220796029558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304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다익스트라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8834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노드를 출발점으로 할 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인접한 노드들까지의 거리로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테이블을 갱신한다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인접한 노드들까지의 거리를 갱신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D[1] = 7,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현재 최저 비용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D[2] = 9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D[5] = 14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614AED-9AA8-C770-52AC-74113446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8834"/>
            <a:ext cx="5040000" cy="50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78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다익스트라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8833"/>
            <a:ext cx="5257800" cy="508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최저 비용의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노드를 방문하고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기존 경로를 갱신한다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D[3] &gt; D[1] + d[1][3]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D[3] = 22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로 갱신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D[2] &lt; D[1] + d[1][2]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D[2]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갱신되지 않음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현재 최저 비용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D[2]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078D2-2966-931B-E859-2654E341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8834"/>
            <a:ext cx="5040000" cy="50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5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다익스트라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8833"/>
            <a:ext cx="5257800" cy="52626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노드를 방문하고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기존 경로를 갱신한다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D[3] &gt; D[2] + d[2][3]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D[3] = 20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갱신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D[5] &gt; D[2] + d[2][5]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D[5] =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11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갱신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현재 최저 비용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D[5]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BC1CB1-C3D7-98E0-A062-9171D4A9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8833"/>
            <a:ext cx="5040000" cy="50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0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996</Words>
  <Application>Microsoft Office PowerPoint</Application>
  <PresentationFormat>와이드스크린</PresentationFormat>
  <Paragraphs>261</Paragraphs>
  <Slides>35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더잠실 2 Light</vt:lpstr>
      <vt:lpstr>더잠실 3 Regular</vt:lpstr>
      <vt:lpstr>맑은 고딕</vt:lpstr>
      <vt:lpstr>Arial</vt:lpstr>
      <vt:lpstr>Cambria Math</vt:lpstr>
      <vt:lpstr>Office 테마</vt:lpstr>
      <vt:lpstr>씨앗 정기 활동</vt:lpstr>
      <vt:lpstr>목차</vt:lpstr>
      <vt:lpstr>그래프의 최단경로</vt:lpstr>
      <vt:lpstr>가중치 없는 그래프의 최단경로</vt:lpstr>
      <vt:lpstr>가중치 있는 그래프의 최단경로</vt:lpstr>
      <vt:lpstr>다익스트라</vt:lpstr>
      <vt:lpstr>다익스트라</vt:lpstr>
      <vt:lpstr>다익스트라</vt:lpstr>
      <vt:lpstr>다익스트라</vt:lpstr>
      <vt:lpstr>다익스트라</vt:lpstr>
      <vt:lpstr>다익스트라</vt:lpstr>
      <vt:lpstr>다익스트라</vt:lpstr>
      <vt:lpstr>PowerPoint 프레젠테이션</vt:lpstr>
      <vt:lpstr>버블정렬</vt:lpstr>
      <vt:lpstr>PowerPoint 프레젠테이션</vt:lpstr>
      <vt:lpstr>삽입정렬</vt:lpstr>
      <vt:lpstr>PowerPoint 프레젠테이션</vt:lpstr>
      <vt:lpstr>복잡한 정렬 알고리즘</vt:lpstr>
      <vt:lpstr>병합정렬</vt:lpstr>
      <vt:lpstr>PowerPoint 프레젠테이션</vt:lpstr>
      <vt:lpstr>퀵정렬</vt:lpstr>
      <vt:lpstr>PowerPoint 프레젠테이션</vt:lpstr>
      <vt:lpstr>대표적인 탐색 알고리즘</vt:lpstr>
      <vt:lpstr>선형탐색 Linear Search</vt:lpstr>
      <vt:lpstr>이분탐색 Binary Search</vt:lpstr>
      <vt:lpstr>해시 알고리즘 Hash Algorithm</vt:lpstr>
      <vt:lpstr>해싱 : 키값을 주소값으로 변환하는 과정 </vt:lpstr>
      <vt:lpstr>해시 함수의 결정방법</vt:lpstr>
      <vt:lpstr>보간탐색 Interpolation Search</vt:lpstr>
      <vt:lpstr>이진 탐색 트리 Binary Search Tree</vt:lpstr>
      <vt:lpstr>이진탐색트리의 균형</vt:lpstr>
      <vt:lpstr>탐색 알고리즘의 효율성</vt:lpstr>
      <vt:lpstr>힙 트리 Heap</vt:lpstr>
      <vt:lpstr>우선순위 큐 Priority Queue</vt:lpstr>
      <vt:lpstr>구현은?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11</cp:revision>
  <dcterms:created xsi:type="dcterms:W3CDTF">2023-07-26T23:29:14Z</dcterms:created>
  <dcterms:modified xsi:type="dcterms:W3CDTF">2023-08-23T04:36:04Z</dcterms:modified>
</cp:coreProperties>
</file>