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7" r:id="rId13"/>
    <p:sldId id="270" r:id="rId14"/>
    <p:sldId id="269" r:id="rId15"/>
    <p:sldId id="271" r:id="rId16"/>
    <p:sldId id="273" r:id="rId17"/>
    <p:sldId id="272" r:id="rId18"/>
    <p:sldId id="266" r:id="rId19"/>
    <p:sldId id="274" r:id="rId20"/>
    <p:sldId id="275" r:id="rId21"/>
    <p:sldId id="277" r:id="rId22"/>
    <p:sldId id="284" r:id="rId23"/>
    <p:sldId id="276" r:id="rId24"/>
    <p:sldId id="279" r:id="rId25"/>
    <p:sldId id="287" r:id="rId26"/>
    <p:sldId id="288" r:id="rId27"/>
    <p:sldId id="290" r:id="rId28"/>
    <p:sldId id="291" r:id="rId29"/>
    <p:sldId id="28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F5778-C021-C8F1-8A7A-D1771B908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E418CC-145C-A292-C48E-C0D12C413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0EBDE-F4B2-549A-FC56-3B71D059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8D7-A1BA-41C5-8CB5-63E48445E9B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C01A5-B4E6-BE49-97F8-FA35289A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591A0-4F96-5092-51D1-D37C15B1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D492-09A8-4DFC-BB31-972F8421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8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A6726-3CC0-127A-3DE3-1DE80BD2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E5C166-4805-41B4-933F-D55F33B06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3E510-9070-9C04-47C9-F739DC86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8D7-A1BA-41C5-8CB5-63E48445E9B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BD8919-9771-463F-BE78-9687CDCC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2FA87-2930-1139-509E-682D3F3A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D492-09A8-4DFC-BB31-972F8421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2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54466-896D-919D-90ED-5CFEA7278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B21314-B780-7FEF-04FD-25F890A86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FC835-64B3-767B-8343-B0F80556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8D7-A1BA-41C5-8CB5-63E48445E9B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B8645-84FF-1AE3-A1ED-BD5E48B3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5CAC6-2738-E4A2-B16D-CD614E0A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D492-09A8-4DFC-BB31-972F8421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7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5BF1D-58EB-11E4-26F5-96997232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3D5C6-18BA-24FD-9E13-77287F6A6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B710F-1A8E-5365-73A7-F187F298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8D7-A1BA-41C5-8CB5-63E48445E9B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D4421-CC90-16EA-9034-D111EE64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9A3BE-09B0-076C-05AB-EE9267A0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D492-09A8-4DFC-BB31-972F8421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2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95FD5-465A-1EB2-88B5-DF993DB8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B4A5C3-A332-8737-89DF-572264A14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4505B-C293-4948-BDFD-97A4B7DB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8D7-A1BA-41C5-8CB5-63E48445E9B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220CA-42AB-0232-C8CC-975170C4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26BEB-DF63-AD2F-D3CE-0AC908D7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D492-09A8-4DFC-BB31-972F8421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42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8C4FE-2BE2-8D4A-6911-272AA6D5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4D1F2-4B03-9D40-4B0D-574CE7B99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11E9EA-C65B-934D-7B8A-D8EA5D86F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137B6-582B-094F-A796-FA7C9037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8D7-A1BA-41C5-8CB5-63E48445E9B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D4554-FCD8-5FD7-8034-6FBBE7BE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182204-8C51-86DB-9B3E-BFEF23C7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D492-09A8-4DFC-BB31-972F8421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65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7CBCE-3188-729B-87DF-B3560D89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2C5587-41F1-0A08-ABC9-9844821E2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E630D3-946C-611D-365D-E7EFAD9E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B5C1D3-768B-57FE-1A75-AAF6BA787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493F36-B6D2-5369-D5AF-15B3121CB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4A21EA-227E-248F-E144-A74D411C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8D7-A1BA-41C5-8CB5-63E48445E9B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F0FAD7-79CD-3D69-C565-9132FB24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23D6D-FCD2-5291-0EC9-C6B8CE76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D492-09A8-4DFC-BB31-972F8421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6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7469B-8D05-1EBC-04F7-27DBA31E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C26904-E257-BA68-0705-6DAFD3B2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8D7-A1BA-41C5-8CB5-63E48445E9B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4864D-84C5-9EB5-886C-1DB34D08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D86841-61C7-0E48-A296-973D858C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D492-09A8-4DFC-BB31-972F8421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83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DA4153-2551-293C-ABD1-4727722B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8D7-A1BA-41C5-8CB5-63E48445E9B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0306A5-36EC-6FC5-0082-81886F2E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8FE9AB-05C9-9704-8F64-EF6A303B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D492-09A8-4DFC-BB31-972F8421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6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229D0-CC02-1060-5660-DA6AC59C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B0184-8AD4-914D-6A59-435C1C66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B508E5-0F34-4B0E-863E-E7E6D3C50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46932-6CD1-5E82-7BC6-960D1F65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8D7-A1BA-41C5-8CB5-63E48445E9B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E8D5B-F207-F4E5-7B28-446EE895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B0B7F-1750-164C-B0A4-5F4A1116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D492-09A8-4DFC-BB31-972F8421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34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99E2D-E10D-B9BF-91ED-55E1FD5E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889C5-E7B0-5D18-F640-3EC478B49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43038F-27E0-428A-5A01-B7D8B1C63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7F23EE-1C18-B34B-38BE-FAE80379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8D7-A1BA-41C5-8CB5-63E48445E9B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451F36-7444-629D-640A-FEAB3883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C8424-EC7D-DD8F-A040-717A8585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D492-09A8-4DFC-BB31-972F8421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793770-EFAB-02D0-79C8-41F23E99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2FF703-9396-C861-65D4-DB49DF247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F801D-9F65-3512-607B-9F27BB0FD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738D7-A1BA-41C5-8CB5-63E48445E9BB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9AFEE-35A5-AB79-A0E5-C22003200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DE693-A14A-7C52-26A7-9CCE6F363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D492-09A8-4DFC-BB31-972F8421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8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jm-kor-00/%EC%94%A8%EC%95%97-1%EC%A3%BC%EC%B0%A8-D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m-kor-00/BaekjoonStudy/tree/master/Contest/KoreatechContest_1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044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96FEF-5F89-E000-C6FD-FDD5B82C0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교내 프로그래밍 대회</a:t>
            </a:r>
            <a:b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</a:b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10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회차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리뷰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EE046B-F8DF-50AB-8449-269A455C8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알고리즘 소모임 씨앗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21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F2CD7-2EB2-15BA-78A0-7C27A4F1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D. </a:t>
            </a:r>
            <a:r>
              <a:rPr lang="en-US" altLang="ko-KR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KoreaTech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최고의 사랑 노선을 찾아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00475-629F-23D9-A337-28E679A6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그래프 탐색 문제라는 것은 눈치 챌 수 있음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그런데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주어진 자료를 어떻게 효율적으로 탐색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할 것인가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핵심 포인트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: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주어진 자료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노선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정류장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어떻게 저장하고 가공할 것인가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 중에 최단 거리를 어떻게 반환할 것인가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38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38A60-57C4-1A79-0C9B-8978DA64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D. </a:t>
            </a:r>
            <a:r>
              <a:rPr lang="en-US" altLang="ko-KR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koreaTech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최고의 사랑 노선을 찾아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682F3-11FB-9516-1FA9-74DAE61C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핵심 아이디어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딕셔너리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(map)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이용한 자료 정리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정류장 번호가 몇 번인지 모르기때문에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List[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정류장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] = [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노선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노선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2] 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와 같은 방식은 어려움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따라서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{key : value}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형태의 자료구조를 사용하는 편이 유리함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37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38A60-57C4-1A79-0C9B-8978DA64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D. </a:t>
            </a:r>
            <a:r>
              <a:rPr lang="en-US" altLang="ko-KR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koreaTech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최고의 사랑 노선을 찾아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682F3-11FB-9516-1FA9-74DAE61C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핵심 아이디어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최단 거리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반환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그래프 탐색 과정 중에 목적지에 도착하면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최단 거리를 반환해야 하므로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BFS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를 통해 가까운 곳부터 탐색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큐에 넣을 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현재 정류장 번호와 현재까지의 이동거리를 함께 삽입해서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BFS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를 진행하고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목적지 도착시에는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이동거리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+1)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반환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56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38A60-57C4-1A79-0C9B-8978DA64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D. </a:t>
            </a:r>
            <a:r>
              <a:rPr lang="en-US" altLang="ko-KR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koreaTech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최고의 사랑 노선을 찾아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682F3-11FB-9516-1FA9-74DAE61C7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대부분의 그래프 탐색 문제는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BFS, DFS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로 해결할 수 있지만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단순한 인접행렬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인접리스트의 형태로는 접근하기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어려운 문제들도 많음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또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탐색 과정에 이동 거리나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그 밖의 정보들이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함께 갱신되어야 하는 경우도 많음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#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그래프탐색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#MAP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추천 예제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9375(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S3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), 2206(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G3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96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52699-7214-352E-9539-64D46A37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E.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우주 개척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4B4AB-ED9A-8574-C78A-7DEEFF669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E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번 역시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그래프 탐색입니다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각 노드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행성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간의 인접여부를 판단하고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방향 그래프를 생성하고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그래프를 탐색합니다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때로는 인접여부가 입력 자체에서 주어지는 게 아니라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별도의 방식으로 구해야 하는 경우도 있다는 것을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염두해야 합니다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#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그래프이론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#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너비우선탐색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02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52699-7214-352E-9539-64D46A37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F.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마을을 지켜라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4B4AB-ED9A-8574-C78A-7DEEFF669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아주 좋은 문제가 출제됐다고 생각합니다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많은 학생들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저 포함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그리디로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낚였기 때문에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하지만 다시보면 전형적인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DP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문제라는 것을 알 수 있습니다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핵심 포인트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</a:t>
            </a:r>
          </a:p>
          <a:p>
            <a:pPr marL="514350" indent="-514350">
              <a:buAutoNum type="arabicPeriod"/>
            </a:pP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점화식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도출하기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메모지에이션을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어떻게 구현할 것인가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37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52699-7214-352E-9539-64D46A37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F.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마을을 지켜라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4B4AB-ED9A-8574-C78A-7DEEFF669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435"/>
            <a:ext cx="10515600" cy="4905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 문제의 경우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en-US" altLang="ko-KR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i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번부터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j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번 집을 가지고 마을과 마왕이 싸웠을 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마을이 정신력을 얼마나 더 많이 갖는지를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F(</a:t>
            </a:r>
            <a:r>
              <a:rPr lang="en-US" altLang="ko-KR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i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j)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로 두면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다음과 같은 점화식이 세워집니다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F( </a:t>
            </a:r>
            <a:r>
              <a:rPr lang="en-US" altLang="ko-KR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i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j ) = </a:t>
            </a:r>
            <a:r>
              <a:rPr lang="en-US" altLang="ko-KR" dirty="0">
                <a:highlight>
                  <a:srgbClr val="00FFFF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town[ </a:t>
            </a:r>
            <a:r>
              <a:rPr lang="en-US" altLang="ko-KR" dirty="0" err="1">
                <a:highlight>
                  <a:srgbClr val="00FFFF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i</a:t>
            </a:r>
            <a:r>
              <a:rPr lang="en-US" altLang="ko-KR" dirty="0">
                <a:highlight>
                  <a:srgbClr val="00FFFF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 ] – F( i+1, j )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or </a:t>
            </a:r>
            <a:r>
              <a:rPr lang="en-US" altLang="ko-KR" dirty="0">
                <a:highlight>
                  <a:srgbClr val="00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town[ j ] – F( </a:t>
            </a:r>
            <a:r>
              <a:rPr lang="en-US" altLang="ko-KR" dirty="0" err="1">
                <a:highlight>
                  <a:srgbClr val="00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i</a:t>
            </a:r>
            <a:r>
              <a:rPr lang="en-US" altLang="ko-KR" dirty="0">
                <a:highlight>
                  <a:srgbClr val="00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, j-1 )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마을이 승리하려면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F(</a:t>
            </a:r>
            <a:r>
              <a:rPr lang="en-US" altLang="ko-KR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i,j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가 최대한 커져야 하니까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둘 중 큰 값으로 취해야 합니다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312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AE914-4A31-EF75-C88C-D5321E18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F.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마을을 지켜라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7182D1F-C20D-F576-1113-32B8A3296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663557"/>
              </p:ext>
            </p:extLst>
          </p:nvPr>
        </p:nvGraphicFramePr>
        <p:xfrm>
          <a:off x="421275" y="1598612"/>
          <a:ext cx="9076512" cy="3660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752">
                  <a:extLst>
                    <a:ext uri="{9D8B030D-6E8A-4147-A177-3AD203B41FA5}">
                      <a16:colId xmlns:a16="http://schemas.microsoft.com/office/drawing/2014/main" val="2661127361"/>
                    </a:ext>
                  </a:extLst>
                </a:gridCol>
                <a:gridCol w="1512752">
                  <a:extLst>
                    <a:ext uri="{9D8B030D-6E8A-4147-A177-3AD203B41FA5}">
                      <a16:colId xmlns:a16="http://schemas.microsoft.com/office/drawing/2014/main" val="1587192185"/>
                    </a:ext>
                  </a:extLst>
                </a:gridCol>
                <a:gridCol w="1512752">
                  <a:extLst>
                    <a:ext uri="{9D8B030D-6E8A-4147-A177-3AD203B41FA5}">
                      <a16:colId xmlns:a16="http://schemas.microsoft.com/office/drawing/2014/main" val="2502433220"/>
                    </a:ext>
                  </a:extLst>
                </a:gridCol>
                <a:gridCol w="1512752">
                  <a:extLst>
                    <a:ext uri="{9D8B030D-6E8A-4147-A177-3AD203B41FA5}">
                      <a16:colId xmlns:a16="http://schemas.microsoft.com/office/drawing/2014/main" val="3313246986"/>
                    </a:ext>
                  </a:extLst>
                </a:gridCol>
                <a:gridCol w="1512752">
                  <a:extLst>
                    <a:ext uri="{9D8B030D-6E8A-4147-A177-3AD203B41FA5}">
                      <a16:colId xmlns:a16="http://schemas.microsoft.com/office/drawing/2014/main" val="4000442179"/>
                    </a:ext>
                  </a:extLst>
                </a:gridCol>
                <a:gridCol w="1512752">
                  <a:extLst>
                    <a:ext uri="{9D8B030D-6E8A-4147-A177-3AD203B41FA5}">
                      <a16:colId xmlns:a16="http://schemas.microsoft.com/office/drawing/2014/main" val="46090881"/>
                    </a:ext>
                  </a:extLst>
                </a:gridCol>
              </a:tblGrid>
              <a:tr h="61639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DP table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575430"/>
                  </a:ext>
                </a:extLst>
              </a:tr>
              <a:tr h="578786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782447"/>
                  </a:ext>
                </a:extLst>
              </a:tr>
              <a:tr h="61639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707499"/>
                  </a:ext>
                </a:extLst>
              </a:tr>
              <a:tr h="61639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616191"/>
                  </a:ext>
                </a:extLst>
              </a:tr>
              <a:tr h="61639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15068"/>
                  </a:ext>
                </a:extLst>
              </a:tr>
              <a:tr h="616398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0837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127F7B-C0AB-FD3A-28DD-B62F986803E3}"/>
              </a:ext>
            </a:extLst>
          </p:cNvPr>
          <p:cNvSpPr txBox="1"/>
          <p:nvPr/>
        </p:nvSpPr>
        <p:spPr>
          <a:xfrm>
            <a:off x="9326881" y="1842232"/>
            <a:ext cx="30958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F(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 ) = </a:t>
            </a:r>
          </a:p>
          <a:p>
            <a:pPr algn="ctr"/>
            <a:r>
              <a:rPr lang="en-US" altLang="ko-KR" sz="2000" dirty="0">
                <a:highlight>
                  <a:srgbClr val="00FFFF"/>
                </a:highlight>
              </a:rPr>
              <a:t>town[ </a:t>
            </a:r>
            <a:r>
              <a:rPr lang="en-US" altLang="ko-KR" sz="2000" dirty="0" err="1">
                <a:highlight>
                  <a:srgbClr val="00FFFF"/>
                </a:highlight>
              </a:rPr>
              <a:t>i</a:t>
            </a:r>
            <a:r>
              <a:rPr lang="en-US" altLang="ko-KR" sz="2000" dirty="0">
                <a:highlight>
                  <a:srgbClr val="00FFFF"/>
                </a:highlight>
              </a:rPr>
              <a:t> ] – F( i+1, j ) </a:t>
            </a:r>
          </a:p>
          <a:p>
            <a:pPr algn="ctr"/>
            <a:r>
              <a:rPr lang="en-US" altLang="ko-KR" sz="2000" dirty="0"/>
              <a:t>or</a:t>
            </a:r>
          </a:p>
          <a:p>
            <a:pPr algn="ctr"/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00FF00"/>
                </a:highlight>
              </a:rPr>
              <a:t>town[ j ] – F( </a:t>
            </a:r>
            <a:r>
              <a:rPr lang="en-US" altLang="ko-KR" sz="2000" dirty="0" err="1">
                <a:highlight>
                  <a:srgbClr val="00FF00"/>
                </a:highlight>
              </a:rPr>
              <a:t>i</a:t>
            </a:r>
            <a:r>
              <a:rPr lang="en-US" altLang="ko-KR" sz="2000" dirty="0">
                <a:highlight>
                  <a:srgbClr val="00FF00"/>
                </a:highlight>
              </a:rPr>
              <a:t>, j-1 )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871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C2ED4-4955-370B-184F-A4D153EC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F.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마을을 지켜라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6E7BF-7D52-8A64-AC37-B5D7E66C7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DP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자체에 대한 설명은 과거 강의 내용을 첨부합니다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hlinkClick r:id="rId2"/>
              </a:rPr>
              <a:t>https://velog.io/@jm-kor-00/%EC%94%A8%EC%95%97-1%EC%A3%BC%EC%B0%A8-DP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다차원의 테이블이 필요하거나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 개념이 혼용되는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DP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문제들은 까다롭기 때문에 많은 연습이 필요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#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다이나믹 프로그래밍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#DP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추천 예제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2193(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S3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), 11057(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S1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), 2629(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G3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6980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D01D-882F-5B72-4576-CF6CABF2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G.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색칠하기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CFDB6-6B6B-5F90-25A4-337A4B70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핵심 포인트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만약 마지막에 칠한 것이 세로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빨간색이라면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가로로 완벽한 검은색 줄은 존재할 수 없다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반대의 경우도 마찬가지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따라서 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완벽하게 유지된 줄을 찾으면 그 줄의 색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 정답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대충 구현하면 되지만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가지 색에 대해 모두 탐색하거나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모든 행렬에 대해 탐색하는 것은 비효율적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 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정답이긴 하겠지만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509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081C6-5381-C6FA-14E9-82B0824E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AB826-B358-54AB-899B-EFAAB8AC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어디까지나 제 해결법을 제시합니다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judge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에서 전부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패스받는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것은 확인했지만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더 좋은 해결방법이 존재할 수 있습니다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파이썬으로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설명드립니다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다만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알고리즘과 자료구조를 중점으로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설명드리겠습니다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모든 코드는 </a:t>
            </a:r>
            <a:r>
              <a:rPr lang="en-US" altLang="ko-KR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github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에서 확인 가능합니다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hlinkClick r:id="rId2"/>
              </a:rPr>
              <a:t>https://github.com/jm-kor-00/BaekjoonStudy/tree/master/Contest/KoreatechContest_10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431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D01D-882F-5B72-4576-CF6CABF2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H.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en-US" altLang="ko-KR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KoreaTech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경제 연구소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CFDB6-6B6B-5F90-25A4-337A4B70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핵심 포인트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구간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S,H 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시작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S,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종료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S+H,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높이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H)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 대해서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겹치는 구간의 높이가 이미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n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이면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높이는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n + H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가 됨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반드시 그 구간에 속하지 않더라도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기존에 더 큰 값이 있다면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출력은 그 값이 되어야 함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입력된 순서대로 값을 갱신하며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결과를 출력한다는 것이 포인트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8484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9D01D-882F-5B72-4576-CF6CABF2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H.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en-US" altLang="ko-KR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KoreaTech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경제 연구소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CFDB6-6B6B-5F90-25A4-337A4B70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247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n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번째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입력쌍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시작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종료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높이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 = S, E, H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 대해서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앞에서 처리한 구간들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(n-1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번째까지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중에서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겹치는 구간</a:t>
            </a:r>
            <a:r>
              <a:rPr lang="en-US" altLang="ko-KR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(n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번째가 그 위로 올라가는 경우</a:t>
            </a:r>
            <a:r>
              <a:rPr lang="en-US" altLang="ko-KR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 중</a:t>
            </a:r>
            <a:r>
              <a:rPr lang="en-US" altLang="ko-KR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가장 높은 곳의 높이를 </a:t>
            </a:r>
            <a:r>
              <a:rPr lang="en-US" altLang="ko-KR" dirty="0" err="1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p_H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라고 하면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n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번째 입력쌍은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(S, E, H + </a:t>
            </a:r>
            <a:r>
              <a:rPr lang="en-US" altLang="ko-KR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p_H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로 새롭게 저장함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결과에는 </a:t>
            </a:r>
            <a:r>
              <a:rPr lang="en-US" altLang="ko-KR" dirty="0">
                <a:highlight>
                  <a:srgbClr val="00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H + </a:t>
            </a:r>
            <a:r>
              <a:rPr lang="en-US" altLang="ko-KR" dirty="0" err="1">
                <a:highlight>
                  <a:srgbClr val="00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p_H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와 </a:t>
            </a:r>
            <a:r>
              <a:rPr lang="ko-KR" altLang="en-US" dirty="0">
                <a:highlight>
                  <a:srgbClr val="00FFFF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기존 최대 높이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중 큰 값을 추가하고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최대높이가 바뀌면 갱신함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38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02EF8-1AD2-36C2-EA94-A66D4EE8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H.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en-US" altLang="ko-KR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KoreaTech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경제 연구소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09104-5870-1E1B-4080-FF6CCAAAF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#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누적 합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#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구현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추천 예제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2571(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G3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7959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6EACB-C82E-5023-9CF6-0C46DB05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코너 주문 대기열의 고통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6BBD6-5E80-EE6D-05CC-D63462814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주어진 입력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시간제한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코너별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시간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을 바탕으로 학생들의 주문을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모두 처리할 수 있는 최소 시간을 구해야 함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핵심 포인트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시간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N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에 모든 주문을 처리할 수 있는 지 확인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 startAt="2"/>
            </a:pP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브루트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포스로 접근하기엔 탐색해야 할 값이 너무 많음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	-&gt;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어떻게 탐색해야 할까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321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6EACB-C82E-5023-9CF6-0C46DB05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I.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코너 주문 대기열의 고통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6BBD6-5E80-EE6D-05CC-D63462814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범위안에서 적합한 값을 찾는 가장 효율적인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이분탐색</a:t>
            </a:r>
            <a:endParaRPr lang="en-US" altLang="ko-KR" dirty="0">
              <a:highlight>
                <a:srgbClr val="FFFF00"/>
              </a:highlight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이분탐색으로 값의 범위를 줄여가며 가장 적합한 값을 찾는다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#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이분탐색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#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매개 변수 탐색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추천 예제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2110(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G3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), 2805(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S2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), 1300(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G1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쉬움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),1561(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G2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3989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5F54-3A4D-E70A-6B37-DE0A4DB6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J.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서버 대여 일정 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01F96-B98C-D1C0-BAA8-03A2A0A3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시작시간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반납시간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대여개수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순서쌍이 주어질 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각 시간대별 서버 대여 수를 출력하는 문제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핵심 포인트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서버 대여 수가 바뀌는 시간을 어떻게 확인하고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어떻게 출력하는가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어떤 자료구조를 사용해야 하는 가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단순히 배열에 넣으면 안됨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시험횟수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X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시간 범위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= 10^9)</a:t>
            </a:r>
          </a:p>
        </p:txBody>
      </p:sp>
    </p:spTree>
    <p:extLst>
      <p:ext uri="{BB962C8B-B14F-4D97-AF65-F5344CB8AC3E}">
        <p14:creationId xmlns:p14="http://schemas.microsoft.com/office/powerpoint/2010/main" val="2946887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5F54-3A4D-E70A-6B37-DE0A4DB6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J.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서버 대여 일정 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01F96-B98C-D1C0-BAA8-03A2A0A3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서버 대여 수가 바뀌는 시간을 확인하는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1596751-A5DF-47A0-9246-C54E05318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20419"/>
              </p:ext>
            </p:extLst>
          </p:nvPr>
        </p:nvGraphicFramePr>
        <p:xfrm>
          <a:off x="589095" y="2818808"/>
          <a:ext cx="2984616" cy="88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72">
                  <a:extLst>
                    <a:ext uri="{9D8B030D-6E8A-4147-A177-3AD203B41FA5}">
                      <a16:colId xmlns:a16="http://schemas.microsoft.com/office/drawing/2014/main" val="1305567666"/>
                    </a:ext>
                  </a:extLst>
                </a:gridCol>
                <a:gridCol w="994872">
                  <a:extLst>
                    <a:ext uri="{9D8B030D-6E8A-4147-A177-3AD203B41FA5}">
                      <a16:colId xmlns:a16="http://schemas.microsoft.com/office/drawing/2014/main" val="4172814787"/>
                    </a:ext>
                  </a:extLst>
                </a:gridCol>
                <a:gridCol w="994872">
                  <a:extLst>
                    <a:ext uri="{9D8B030D-6E8A-4147-A177-3AD203B41FA5}">
                      <a16:colId xmlns:a16="http://schemas.microsoft.com/office/drawing/2014/main" val="2815669562"/>
                    </a:ext>
                  </a:extLst>
                </a:gridCol>
              </a:tblGrid>
              <a:tr h="421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~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~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 ~ 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01232"/>
                  </a:ext>
                </a:extLst>
              </a:tr>
              <a:tr h="460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23686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4BCD01B-4C3F-E491-85EF-B1AE1FF92716}"/>
              </a:ext>
            </a:extLst>
          </p:cNvPr>
          <p:cNvSpPr/>
          <p:nvPr/>
        </p:nvSpPr>
        <p:spPr>
          <a:xfrm>
            <a:off x="3881539" y="3011648"/>
            <a:ext cx="514288" cy="4173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EC2A6E2-A1D9-BB5D-258C-235BD1DA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744"/>
              </p:ext>
            </p:extLst>
          </p:nvPr>
        </p:nvGraphicFramePr>
        <p:xfrm>
          <a:off x="4748164" y="2888774"/>
          <a:ext cx="691346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183">
                  <a:extLst>
                    <a:ext uri="{9D8B030D-6E8A-4147-A177-3AD203B41FA5}">
                      <a16:colId xmlns:a16="http://schemas.microsoft.com/office/drawing/2014/main" val="3818308334"/>
                    </a:ext>
                  </a:extLst>
                </a:gridCol>
                <a:gridCol w="864183">
                  <a:extLst>
                    <a:ext uri="{9D8B030D-6E8A-4147-A177-3AD203B41FA5}">
                      <a16:colId xmlns:a16="http://schemas.microsoft.com/office/drawing/2014/main" val="714658754"/>
                    </a:ext>
                  </a:extLst>
                </a:gridCol>
                <a:gridCol w="864183">
                  <a:extLst>
                    <a:ext uri="{9D8B030D-6E8A-4147-A177-3AD203B41FA5}">
                      <a16:colId xmlns:a16="http://schemas.microsoft.com/office/drawing/2014/main" val="636665888"/>
                    </a:ext>
                  </a:extLst>
                </a:gridCol>
                <a:gridCol w="864183">
                  <a:extLst>
                    <a:ext uri="{9D8B030D-6E8A-4147-A177-3AD203B41FA5}">
                      <a16:colId xmlns:a16="http://schemas.microsoft.com/office/drawing/2014/main" val="3603458962"/>
                    </a:ext>
                  </a:extLst>
                </a:gridCol>
                <a:gridCol w="864183">
                  <a:extLst>
                    <a:ext uri="{9D8B030D-6E8A-4147-A177-3AD203B41FA5}">
                      <a16:colId xmlns:a16="http://schemas.microsoft.com/office/drawing/2014/main" val="1124178926"/>
                    </a:ext>
                  </a:extLst>
                </a:gridCol>
                <a:gridCol w="864183">
                  <a:extLst>
                    <a:ext uri="{9D8B030D-6E8A-4147-A177-3AD203B41FA5}">
                      <a16:colId xmlns:a16="http://schemas.microsoft.com/office/drawing/2014/main" val="2815118186"/>
                    </a:ext>
                  </a:extLst>
                </a:gridCol>
                <a:gridCol w="864183">
                  <a:extLst>
                    <a:ext uri="{9D8B030D-6E8A-4147-A177-3AD203B41FA5}">
                      <a16:colId xmlns:a16="http://schemas.microsoft.com/office/drawing/2014/main" val="340264945"/>
                    </a:ext>
                  </a:extLst>
                </a:gridCol>
                <a:gridCol w="864183">
                  <a:extLst>
                    <a:ext uri="{9D8B030D-6E8A-4147-A177-3AD203B41FA5}">
                      <a16:colId xmlns:a16="http://schemas.microsoft.com/office/drawing/2014/main" val="2246197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55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68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195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5F54-3A4D-E70A-6B37-DE0A4DB6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J.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서버 대여 일정 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01F96-B98C-D1C0-BAA8-03A2A0A3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서버 대여 수가 바뀌는 시간을 확인하는 방법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1596751-A5DF-47A0-9246-C54E05318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40762"/>
              </p:ext>
            </p:extLst>
          </p:nvPr>
        </p:nvGraphicFramePr>
        <p:xfrm>
          <a:off x="589095" y="2818808"/>
          <a:ext cx="2984616" cy="88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72">
                  <a:extLst>
                    <a:ext uri="{9D8B030D-6E8A-4147-A177-3AD203B41FA5}">
                      <a16:colId xmlns:a16="http://schemas.microsoft.com/office/drawing/2014/main" val="1305567666"/>
                    </a:ext>
                  </a:extLst>
                </a:gridCol>
                <a:gridCol w="994872">
                  <a:extLst>
                    <a:ext uri="{9D8B030D-6E8A-4147-A177-3AD203B41FA5}">
                      <a16:colId xmlns:a16="http://schemas.microsoft.com/office/drawing/2014/main" val="4172814787"/>
                    </a:ext>
                  </a:extLst>
                </a:gridCol>
                <a:gridCol w="994872">
                  <a:extLst>
                    <a:ext uri="{9D8B030D-6E8A-4147-A177-3AD203B41FA5}">
                      <a16:colId xmlns:a16="http://schemas.microsoft.com/office/drawing/2014/main" val="2815669562"/>
                    </a:ext>
                  </a:extLst>
                </a:gridCol>
              </a:tblGrid>
              <a:tr h="421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~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~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 ~ 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01232"/>
                  </a:ext>
                </a:extLst>
              </a:tr>
              <a:tr h="460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2368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93BBE2-B88D-8879-6CF6-F645D606B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29487"/>
              </p:ext>
            </p:extLst>
          </p:nvPr>
        </p:nvGraphicFramePr>
        <p:xfrm>
          <a:off x="4748164" y="2888774"/>
          <a:ext cx="691346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183">
                  <a:extLst>
                    <a:ext uri="{9D8B030D-6E8A-4147-A177-3AD203B41FA5}">
                      <a16:colId xmlns:a16="http://schemas.microsoft.com/office/drawing/2014/main" val="3818308334"/>
                    </a:ext>
                  </a:extLst>
                </a:gridCol>
                <a:gridCol w="864183">
                  <a:extLst>
                    <a:ext uri="{9D8B030D-6E8A-4147-A177-3AD203B41FA5}">
                      <a16:colId xmlns:a16="http://schemas.microsoft.com/office/drawing/2014/main" val="714658754"/>
                    </a:ext>
                  </a:extLst>
                </a:gridCol>
                <a:gridCol w="864183">
                  <a:extLst>
                    <a:ext uri="{9D8B030D-6E8A-4147-A177-3AD203B41FA5}">
                      <a16:colId xmlns:a16="http://schemas.microsoft.com/office/drawing/2014/main" val="636665888"/>
                    </a:ext>
                  </a:extLst>
                </a:gridCol>
                <a:gridCol w="864183">
                  <a:extLst>
                    <a:ext uri="{9D8B030D-6E8A-4147-A177-3AD203B41FA5}">
                      <a16:colId xmlns:a16="http://schemas.microsoft.com/office/drawing/2014/main" val="3603458962"/>
                    </a:ext>
                  </a:extLst>
                </a:gridCol>
                <a:gridCol w="864183">
                  <a:extLst>
                    <a:ext uri="{9D8B030D-6E8A-4147-A177-3AD203B41FA5}">
                      <a16:colId xmlns:a16="http://schemas.microsoft.com/office/drawing/2014/main" val="1124178926"/>
                    </a:ext>
                  </a:extLst>
                </a:gridCol>
                <a:gridCol w="864183">
                  <a:extLst>
                    <a:ext uri="{9D8B030D-6E8A-4147-A177-3AD203B41FA5}">
                      <a16:colId xmlns:a16="http://schemas.microsoft.com/office/drawing/2014/main" val="2815118186"/>
                    </a:ext>
                  </a:extLst>
                </a:gridCol>
                <a:gridCol w="864183">
                  <a:extLst>
                    <a:ext uri="{9D8B030D-6E8A-4147-A177-3AD203B41FA5}">
                      <a16:colId xmlns:a16="http://schemas.microsoft.com/office/drawing/2014/main" val="340264945"/>
                    </a:ext>
                  </a:extLst>
                </a:gridCol>
                <a:gridCol w="864183">
                  <a:extLst>
                    <a:ext uri="{9D8B030D-6E8A-4147-A177-3AD203B41FA5}">
                      <a16:colId xmlns:a16="http://schemas.microsoft.com/office/drawing/2014/main" val="2246197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55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68633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4BCD01B-4C3F-E491-85EF-B1AE1FF92716}"/>
              </a:ext>
            </a:extLst>
          </p:cNvPr>
          <p:cNvSpPr/>
          <p:nvPr/>
        </p:nvSpPr>
        <p:spPr>
          <a:xfrm>
            <a:off x="3881539" y="3011648"/>
            <a:ext cx="514288" cy="4173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608A4F4-5027-A0A9-76F8-908BC9539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81314"/>
              </p:ext>
            </p:extLst>
          </p:nvPr>
        </p:nvGraphicFramePr>
        <p:xfrm>
          <a:off x="4748164" y="4162028"/>
          <a:ext cx="655273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0547">
                  <a:extLst>
                    <a:ext uri="{9D8B030D-6E8A-4147-A177-3AD203B41FA5}">
                      <a16:colId xmlns:a16="http://schemas.microsoft.com/office/drawing/2014/main" val="4006213022"/>
                    </a:ext>
                  </a:extLst>
                </a:gridCol>
                <a:gridCol w="1310547">
                  <a:extLst>
                    <a:ext uri="{9D8B030D-6E8A-4147-A177-3AD203B41FA5}">
                      <a16:colId xmlns:a16="http://schemas.microsoft.com/office/drawing/2014/main" val="3952063944"/>
                    </a:ext>
                  </a:extLst>
                </a:gridCol>
                <a:gridCol w="1310547">
                  <a:extLst>
                    <a:ext uri="{9D8B030D-6E8A-4147-A177-3AD203B41FA5}">
                      <a16:colId xmlns:a16="http://schemas.microsoft.com/office/drawing/2014/main" val="534415008"/>
                    </a:ext>
                  </a:extLst>
                </a:gridCol>
                <a:gridCol w="1310547">
                  <a:extLst>
                    <a:ext uri="{9D8B030D-6E8A-4147-A177-3AD203B41FA5}">
                      <a16:colId xmlns:a16="http://schemas.microsoft.com/office/drawing/2014/main" val="2554533746"/>
                    </a:ext>
                  </a:extLst>
                </a:gridCol>
                <a:gridCol w="1310547">
                  <a:extLst>
                    <a:ext uri="{9D8B030D-6E8A-4147-A177-3AD203B41FA5}">
                      <a16:colId xmlns:a16="http://schemas.microsoft.com/office/drawing/2014/main" val="2035190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6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 + 4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7147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A71D7C9-DD26-7C57-3630-B4353C33E33C}"/>
              </a:ext>
            </a:extLst>
          </p:cNvPr>
          <p:cNvSpPr/>
          <p:nvPr/>
        </p:nvSpPr>
        <p:spPr>
          <a:xfrm rot="1364588">
            <a:off x="3759101" y="3965877"/>
            <a:ext cx="759163" cy="4173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4BD73-C304-14CD-C18A-312F2E292679}"/>
              </a:ext>
            </a:extLst>
          </p:cNvPr>
          <p:cNvSpPr txBox="1"/>
          <p:nvPr/>
        </p:nvSpPr>
        <p:spPr>
          <a:xfrm>
            <a:off x="703034" y="4477026"/>
            <a:ext cx="390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낭비되는 메모리를 줄이고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탐색 속도를 위해서 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Map(</a:t>
            </a:r>
            <a:r>
              <a:rPr lang="en-US" altLang="ko-KR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Dictionry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)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를 사용함</a:t>
            </a:r>
          </a:p>
        </p:txBody>
      </p:sp>
    </p:spTree>
    <p:extLst>
      <p:ext uri="{BB962C8B-B14F-4D97-AF65-F5344CB8AC3E}">
        <p14:creationId xmlns:p14="http://schemas.microsoft.com/office/powerpoint/2010/main" val="3272149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5F54-3A4D-E70A-6B37-DE0A4DB6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J.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서버 대여 일정 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01F96-B98C-D1C0-BAA8-03A2A0A3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어떻게 결과를 출력할까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608A4F4-5027-A0A9-76F8-908BC9539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080166"/>
              </p:ext>
            </p:extLst>
          </p:nvPr>
        </p:nvGraphicFramePr>
        <p:xfrm>
          <a:off x="742893" y="3058160"/>
          <a:ext cx="445456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0912">
                  <a:extLst>
                    <a:ext uri="{9D8B030D-6E8A-4147-A177-3AD203B41FA5}">
                      <a16:colId xmlns:a16="http://schemas.microsoft.com/office/drawing/2014/main" val="4006213022"/>
                    </a:ext>
                  </a:extLst>
                </a:gridCol>
                <a:gridCol w="890912">
                  <a:extLst>
                    <a:ext uri="{9D8B030D-6E8A-4147-A177-3AD203B41FA5}">
                      <a16:colId xmlns:a16="http://schemas.microsoft.com/office/drawing/2014/main" val="3952063944"/>
                    </a:ext>
                  </a:extLst>
                </a:gridCol>
                <a:gridCol w="890912">
                  <a:extLst>
                    <a:ext uri="{9D8B030D-6E8A-4147-A177-3AD203B41FA5}">
                      <a16:colId xmlns:a16="http://schemas.microsoft.com/office/drawing/2014/main" val="534415008"/>
                    </a:ext>
                  </a:extLst>
                </a:gridCol>
                <a:gridCol w="890912">
                  <a:extLst>
                    <a:ext uri="{9D8B030D-6E8A-4147-A177-3AD203B41FA5}">
                      <a16:colId xmlns:a16="http://schemas.microsoft.com/office/drawing/2014/main" val="2554533746"/>
                    </a:ext>
                  </a:extLst>
                </a:gridCol>
                <a:gridCol w="890912">
                  <a:extLst>
                    <a:ext uri="{9D8B030D-6E8A-4147-A177-3AD203B41FA5}">
                      <a16:colId xmlns:a16="http://schemas.microsoft.com/office/drawing/2014/main" val="2035190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6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071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D4BCF26-927F-2AF3-4926-9964E7EDA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77391"/>
              </p:ext>
            </p:extLst>
          </p:nvPr>
        </p:nvGraphicFramePr>
        <p:xfrm>
          <a:off x="6096000" y="2501900"/>
          <a:ext cx="53531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369">
                  <a:extLst>
                    <a:ext uri="{9D8B030D-6E8A-4147-A177-3AD203B41FA5}">
                      <a16:colId xmlns:a16="http://schemas.microsoft.com/office/drawing/2014/main" val="2103576441"/>
                    </a:ext>
                  </a:extLst>
                </a:gridCol>
                <a:gridCol w="1784369">
                  <a:extLst>
                    <a:ext uri="{9D8B030D-6E8A-4147-A177-3AD203B41FA5}">
                      <a16:colId xmlns:a16="http://schemas.microsoft.com/office/drawing/2014/main" val="1462888390"/>
                    </a:ext>
                  </a:extLst>
                </a:gridCol>
                <a:gridCol w="1784369">
                  <a:extLst>
                    <a:ext uri="{9D8B030D-6E8A-4147-A177-3AD203B41FA5}">
                      <a16:colId xmlns:a16="http://schemas.microsoft.com/office/drawing/2014/main" val="1957049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개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9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1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0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0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3232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207048D-B548-3CA7-458D-D281623D3FB0}"/>
              </a:ext>
            </a:extLst>
          </p:cNvPr>
          <p:cNvSpPr txBox="1"/>
          <p:nvPr/>
        </p:nvSpPr>
        <p:spPr>
          <a:xfrm>
            <a:off x="964734" y="4065071"/>
            <a:ext cx="415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순서대로 </a:t>
            </a:r>
            <a:r>
              <a:rPr lang="en-US" altLang="ko-KR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key:Value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를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꺼내오기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위해</a:t>
            </a:r>
            <a:endParaRPr lang="en-US" altLang="ko-KR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우선순위 큐를 사용할 수 있음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</a:p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정렬할 수도 있음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둘 다 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O(N log N)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282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02EF8-1AD2-36C2-EA94-A66D4EE8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J.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서버 대여 일정 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09104-5870-1E1B-4080-FF6CCAAAF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#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누적 합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#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구현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추천 예제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20440(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G3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  <a:hlinkClick r:id="rId2"/>
              </a:rPr>
              <a:t>https://www.acmicpc.net/problem/20440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82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F36A4-8FF7-1614-4CB5-243F1044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문제해결에 접근하는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F02C8-1DE4-9389-0A45-437E36E6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문제 조건 및 해결 방법 구상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전수조사로 해결가능한 문제인가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 (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브루트포스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그렇다면 어떤 알고리즘을 적용해야 할까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 (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그리디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DP)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자료구조를 어떻게 사용할 것인가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88739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86CC0-50F5-E796-DB5C-51804FC0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A. 10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주년 기념 카드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0388C-EFD0-EA61-679B-B2C27DB2E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상자에 적힌 숫자를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trike="sngStrike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1000, 900, 500, 400,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100, 90, 50, 40, </a:t>
            </a:r>
            <a:r>
              <a:rPr lang="en-US" altLang="ko-KR" dirty="0">
                <a:solidFill>
                  <a:schemeClr val="accent1"/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10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…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순으로 나머지 연산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(100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 큰 숫자들의 공약수이므로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sz="3600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F(X) = ((((X % 100) % 90) % 50) % 40) / 10</a:t>
            </a:r>
          </a:p>
          <a:p>
            <a:pPr marL="0" indent="0">
              <a:buNone/>
            </a:pPr>
            <a:endParaRPr lang="en-US" altLang="ko-KR" sz="3600" dirty="0">
              <a:solidFill>
                <a:srgbClr val="FF0000"/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#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수학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#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구현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1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903E3-C2F7-72E0-B2F7-D980F467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B.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우주에서 온 시그널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C3C21-B760-837E-B69E-8EC927AAD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델타파와 알파파를 최소한으로 수정해서 아래의 조건 만족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b="1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델타</a:t>
            </a:r>
            <a:r>
              <a:rPr lang="en-US" altLang="ko-KR" b="1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OR </a:t>
            </a:r>
            <a:r>
              <a:rPr lang="ko-KR" altLang="en-US" b="1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알파 </a:t>
            </a:r>
            <a:r>
              <a:rPr lang="en-US" altLang="ko-KR" b="1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= </a:t>
            </a:r>
            <a:r>
              <a:rPr lang="ko-KR" altLang="en-US" b="1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우주에서 날아온 신호</a:t>
            </a:r>
            <a:endParaRPr lang="en-US" altLang="ko-KR" b="1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b="1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내가 비트 연산을 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난 비트 연산 처음 들어봤다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이진수는 다행히 안다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b="1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b="1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핵심 </a:t>
            </a:r>
            <a:r>
              <a:rPr lang="en-US" altLang="ko-KR" b="1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bit-or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의 결과가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0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이려면 델타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-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알파 모두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0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임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bit-or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의 결과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이려면 둘 중 하나만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이면 됨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330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7D1A4-D986-CAC9-477E-D92E212A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B–2. 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비트 연산 모른다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.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FA047-5639-CB6F-BDAF-7458C652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4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입력이 예를 들어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A, B, C = 13, 2, 11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이라면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정수를 이진수 리스트로 변환하는 함수를 작성하여 다음과 같이 수정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arrA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= [1,1,0,1] , </a:t>
            </a:r>
            <a:r>
              <a:rPr lang="en-US" altLang="ko-KR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arrB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= [0,0,1,0], </a:t>
            </a:r>
            <a:r>
              <a:rPr lang="en-US" altLang="ko-KR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arrC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= [1,0,1,1]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리스트의 길이는 일정하게 맞춰줘야 함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정수니까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32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자리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?)</a:t>
            </a: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각 자리를 비교하여 필요한 수정횟수를 구하면 됨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#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구현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#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비트연산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80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F2CD7-2EB2-15BA-78A0-7C27A4F1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C.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나는야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외주왕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!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00475-629F-23D9-A337-28E679A6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핵심 포인트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: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1.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외주를 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반드시 순서대로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마감해야 한다는 점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친구에게 부탁하는 경우는 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시간제한이 없다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는 점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시간이 오래 걸리는 작업들을 최대한 맡기고 남은 작업들만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  영훈이가 직접 했을 때 몇 개의 작업을 할 수 있는가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394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69AA-FA59-CEA2-66EA-9EA08C09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C.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나는야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외주왕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!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5B271-1626-0910-A25F-BB822A06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핵심 알고리즘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새로운 작업 </a:t>
            </a:r>
            <a:r>
              <a:rPr lang="en-US" altLang="ko-KR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Wn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이 들어오면 친구들에게 맡긴 작업들과 비교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2-1. </a:t>
            </a:r>
            <a:r>
              <a:rPr lang="en-US" altLang="ko-KR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Wn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보다 빨리 끝나는 작업이 없다면 영훈이가 해야 함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2-2. </a:t>
            </a:r>
            <a:r>
              <a:rPr lang="en-US" altLang="ko-KR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Wn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보다 빨리 끝나는 작업을 영훈이가 하고 </a:t>
            </a:r>
            <a:r>
              <a:rPr lang="en-US" altLang="ko-KR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Wn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은 부탁함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3.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영훈이가 더 이상 작업을 받을 수 없으면 알고리즘 종료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  <a:endParaRPr lang="ko-KR" altLang="en-US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40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3A26-E9DC-EDDF-2261-04FC79E0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최대값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, 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최소값이 연속적으로 필요한 문제는</a:t>
            </a: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더잠실 2 Light" panose="00000300000000000000" pitchFamily="2" charset="-127"/>
                <a:ea typeface="더잠실 2 Light" panose="00000300000000000000" pitchFamily="2" charset="-127"/>
              </a:rPr>
              <a:t>힙으로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 구현한 </a:t>
            </a:r>
            <a:r>
              <a:rPr lang="ko-KR" altLang="en-US" dirty="0">
                <a:highlight>
                  <a:srgbClr val="FFFF00"/>
                </a:highlight>
                <a:latin typeface="더잠실 2 Light" panose="00000300000000000000" pitchFamily="2" charset="-127"/>
                <a:ea typeface="더잠실 2 Light" panose="00000300000000000000" pitchFamily="2" charset="-127"/>
              </a:rPr>
              <a:t>우선순위 큐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의 사용을 항상 염두해야 함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삽입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enque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: O(log N),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삭제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deque : O(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logN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문제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C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를 구현하기 위해선 우선순위 큐의 사용이 필수적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(</a:t>
            </a: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아닌가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?)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#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자료구조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#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우선순위 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 #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구현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추천 예제 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: 11279(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S2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 ,1715(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  <a:latin typeface="더잠실 2 Light" panose="00000300000000000000" pitchFamily="2" charset="-127"/>
                <a:ea typeface="더잠실 2 Light" panose="00000300000000000000" pitchFamily="2" charset="-127"/>
              </a:rPr>
              <a:t>G4</a:t>
            </a:r>
            <a:r>
              <a:rPr lang="en-US" altLang="ko-KR" dirty="0">
                <a:latin typeface="더잠실 2 Light" panose="00000300000000000000" pitchFamily="2" charset="-127"/>
                <a:ea typeface="더잠실 2 Light" panose="000003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더잠실 2 Light" panose="00000300000000000000" pitchFamily="2" charset="-127"/>
              <a:ea typeface="더잠실 2 Light" panose="000003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DFD4C68-2351-628F-F8D6-86776BE2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C.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나는야</a:t>
            </a:r>
            <a:r>
              <a:rPr lang="ko-KR" altLang="en-US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 </a:t>
            </a:r>
            <a:r>
              <a:rPr lang="ko-KR" altLang="en-US" dirty="0" err="1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외주왕</a:t>
            </a:r>
            <a:r>
              <a:rPr lang="en-US" altLang="ko-KR" dirty="0">
                <a:latin typeface="더잠실 3 Regular" panose="00000500000000000000" pitchFamily="2" charset="-127"/>
                <a:ea typeface="더잠실 3 Regular" panose="00000500000000000000" pitchFamily="2" charset="-127"/>
              </a:rPr>
              <a:t>!</a:t>
            </a:r>
            <a:endParaRPr lang="ko-KR" altLang="en-US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12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1566</Words>
  <Application>Microsoft Office PowerPoint</Application>
  <PresentationFormat>와이드스크린</PresentationFormat>
  <Paragraphs>279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더잠실 2 Light</vt:lpstr>
      <vt:lpstr>더잠실 3 Regular</vt:lpstr>
      <vt:lpstr>맑은 고딕</vt:lpstr>
      <vt:lpstr>Arial</vt:lpstr>
      <vt:lpstr>Wingdings</vt:lpstr>
      <vt:lpstr>Office 테마</vt:lpstr>
      <vt:lpstr>교내 프로그래밍 대회 10회차 리뷰</vt:lpstr>
      <vt:lpstr>주의사항</vt:lpstr>
      <vt:lpstr>문제해결에 접근하는 순서</vt:lpstr>
      <vt:lpstr>A. 10주년 기념 카드 준비</vt:lpstr>
      <vt:lpstr>B. 우주에서 온 시그널</vt:lpstr>
      <vt:lpstr>B–2. 비트 연산 모른다.</vt:lpstr>
      <vt:lpstr>C. 나는야 외주왕!</vt:lpstr>
      <vt:lpstr>C. 나는야 외주왕!</vt:lpstr>
      <vt:lpstr>C. 나는야 외주왕!</vt:lpstr>
      <vt:lpstr>D. KoreaTech 최고의 사랑 노선을 찾아</vt:lpstr>
      <vt:lpstr>D. koreaTech 최고의 사랑 노선을 찾아</vt:lpstr>
      <vt:lpstr>D. koreaTech 최고의 사랑 노선을 찾아</vt:lpstr>
      <vt:lpstr>D. koreaTech 최고의 사랑 노선을 찾아</vt:lpstr>
      <vt:lpstr>E. 우주 개척 </vt:lpstr>
      <vt:lpstr>F. 마을을 지켜라</vt:lpstr>
      <vt:lpstr>F. 마을을 지켜라</vt:lpstr>
      <vt:lpstr>F. 마을을 지켜라</vt:lpstr>
      <vt:lpstr>F. 마을을 지켜라</vt:lpstr>
      <vt:lpstr>G. 색칠하기</vt:lpstr>
      <vt:lpstr>H. KoreaTech 경제 연구소</vt:lpstr>
      <vt:lpstr>H. KoreaTech 경제 연구소</vt:lpstr>
      <vt:lpstr>H. KoreaTech 경제 연구소</vt:lpstr>
      <vt:lpstr>I. 코너 주문 대기열의 고통</vt:lpstr>
      <vt:lpstr>I. 코너 주문 대기열의 고통</vt:lpstr>
      <vt:lpstr>J. 서버 대여 일정 짜기</vt:lpstr>
      <vt:lpstr>J. 서버 대여 일정 짜기</vt:lpstr>
      <vt:lpstr>J. 서버 대여 일정 짜기</vt:lpstr>
      <vt:lpstr>J. 서버 대여 일정 짜기</vt:lpstr>
      <vt:lpstr>J. 서버 대여 일정 짜기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교내 프로그래밍 대회 10회차 리뷰</dc:title>
  <dc:creator>지운 이</dc:creator>
  <cp:lastModifiedBy>지운 이</cp:lastModifiedBy>
  <cp:revision>4</cp:revision>
  <dcterms:created xsi:type="dcterms:W3CDTF">2023-10-01T07:41:53Z</dcterms:created>
  <dcterms:modified xsi:type="dcterms:W3CDTF">2023-10-10T09:12:00Z</dcterms:modified>
</cp:coreProperties>
</file>