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12"/>
  </p:notesMasterIdLst>
  <p:sldIdLst>
    <p:sldId id="256" r:id="rId2"/>
    <p:sldId id="257" r:id="rId3"/>
    <p:sldId id="262" r:id="rId4"/>
    <p:sldId id="260" r:id="rId5"/>
    <p:sldId id="263" r:id="rId6"/>
    <p:sldId id="265" r:id="rId7"/>
    <p:sldId id="259" r:id="rId8"/>
    <p:sldId id="258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>
        <p:scale>
          <a:sx n="80" d="100"/>
          <a:sy n="80" d="100"/>
        </p:scale>
        <p:origin x="13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5B31-2B65-4831-AAB2-F623570281D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C6FB5-8559-4332-89DB-8DC5BA72F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7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C6FB5-8559-4332-89DB-8DC5BA72F7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9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A323-5ADD-A66F-CC73-294B3100C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451EF-DC22-0A8D-3B78-ADF6F1912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92BAA-BFBC-886C-7FD1-7046D91C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Friday, July 11,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A49DB-0742-D8CF-0CEC-362CDC54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14E9-84EC-E3A9-349F-273353B6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632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F643-96F3-FC6A-D422-8040E320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2D373-8D3C-5971-E606-4287DE478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AD2F0-24A2-EADC-B240-14E9C6D7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Friday, July 11,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40E5D-9D5E-7799-CDEC-53D8E32E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CBE38-98F3-E7CD-CDE5-D74590EC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257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56AF4-BD55-2227-8B03-2C47A07FF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BD135-1062-16DC-C3C4-C8A728833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DA59E-59BF-AA35-A767-22C9D6EE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Friday, July 11,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85BEE-36FA-3527-D924-FA913398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01A2-2913-D9CD-0FA8-CFC897D0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257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57784"/>
            <a:ext cx="3713996" cy="2212313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826137"/>
            <a:ext cx="3310128" cy="3153877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5A5D34-8853-9D0F-8F1B-90E5CC5A7D5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1313" y="603504"/>
            <a:ext cx="6154737" cy="537651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B38C-EAAD-4752-A6B6-9F33A31C7FA1}" type="datetime2">
              <a:rPr lang="en-US" smtClean="0"/>
              <a:t>Friday, July 11,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4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22CB-A13B-CA08-BDD9-1D0B7E7F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B1524-4A14-19DE-53F5-1B783CEA3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D7EF-A0C6-CDBF-492D-4D3D4889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Friday, July 11,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796E8-8018-DEA2-DBE6-C31F8698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CA6E0-1756-1832-08C3-BD9C6567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530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1382-9D98-E854-BB33-6EDEE432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F099F-E6B5-9D1F-A6A6-75B3FD831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A312-46B8-FFD2-69B9-DBC881CA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Friday, July 11,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C1DDF-9B52-F4C8-B7B2-21F2E291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DE59-BD0A-C9C3-A68A-9982A76D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88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FD41-D24D-0B6E-FE90-9C7211A0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4573-D4C7-F74C-D8AC-CA31BE59F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017C5-15A5-756B-01C6-A0F13C678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5E833-B538-0EE1-7183-271269DC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Friday, July 11,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376EF-1601-73F5-A0A1-3CFD1C77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AAD83-75B5-939B-7FB8-9C8D25BB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722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F912-FEA0-BC4D-A73D-47D3CBFD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D4955-F22B-F533-CE9D-CF82BE92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51E7F-A067-7266-4F1E-29CCBFA1A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C22AC-DA0D-A0AB-1E39-7733EAC17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C3725-AA92-E479-BE26-4E5E96B9B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7C7E7-86B7-6CF2-5091-5FEDAEE5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Friday, July 11,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0A7BB-C087-4534-0992-E973B894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DBEBF-25DC-2C0D-D8DB-F33B5F8E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21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792C-C728-9DB3-53CB-B24D3A9F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B6E87-EB38-BDAA-58C5-4E726DD3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5F8A-070F-4C2E-8BEF-7769438DDE34}" type="datetime2">
              <a:rPr lang="en-US" smtClean="0"/>
              <a:t>Friday, July 11,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19F9F-57B5-A682-D867-98D12508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C4427-E01D-A9A7-1BE2-B1C222AB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6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FCF0B-DCB2-25E6-D295-586FC222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A0DE-C1EF-4C95-BCFB-EDA7D552732F}" type="datetime2">
              <a:rPr lang="en-US" smtClean="0"/>
              <a:t>Friday, July 11,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2987E-2112-BB34-112A-6A891AA7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7299D-8D09-79B8-AA4C-2E4A336C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4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44ED-E1AD-3F6D-40C2-398CA8EE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6F9A8-6C95-A063-3E79-4DC4E04FF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30D33-0694-4FA6-449D-69D22F284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8190D-6CCB-AE64-C9AA-0D7EA2FD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9131-97A4-4253-BF80-685917177C53}" type="datetime2">
              <a:rPr lang="en-US" smtClean="0"/>
              <a:t>Friday, July 11,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32A03-0E6B-E27B-FE0A-7A58CAFC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937BC-0788-7B09-CB19-DE3B3E1D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3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561C-789E-D967-4CEC-DBFB5DB3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395F3-B6C3-6686-7747-F0D676EBD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34BBE-1CA2-A621-9A28-0E19CD9C8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5F9C8-6CEF-2C5B-F051-DEE2E2D8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Friday, July 11,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C2CAD-6DB2-F289-1926-8AEE3D7D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BF1A1-F04C-79F4-2F63-36AC2E88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65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14667-8825-2D91-30B7-17F86835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A8CB-C1C9-1F68-AC66-78332885D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6C7F1-5551-07E3-CDA2-36CD2B4D7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31CB7-48AA-4691-B614-160E906C518A}" type="datetime2">
              <a:rPr lang="en-US" smtClean="0"/>
              <a:t>Friday, July 11,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093AD-1B14-5D10-6265-8407DB36D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A90D3-1354-D9B9-C47D-4591CD1A0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B380-2AE0-E88C-8C7B-2CB94278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11" y="1193158"/>
            <a:ext cx="4867615" cy="2212313"/>
          </a:xfrm>
        </p:spPr>
        <p:txBody>
          <a:bodyPr anchor="t">
            <a:noAutofit/>
          </a:bodyPr>
          <a:lstStyle/>
          <a:p>
            <a:r>
              <a:rPr lang="es-CO" sz="4400" b="1" dirty="0" err="1"/>
              <a:t>Enhancing</a:t>
            </a:r>
            <a:r>
              <a:rPr lang="es-CO" sz="4400" b="1" dirty="0"/>
              <a:t> Access </a:t>
            </a:r>
            <a:r>
              <a:rPr lang="es-CO" sz="4400" b="1" dirty="0" err="1"/>
              <a:t>to</a:t>
            </a:r>
            <a:r>
              <a:rPr lang="es-CO" sz="4400" b="1" dirty="0"/>
              <a:t> </a:t>
            </a:r>
            <a:r>
              <a:rPr lang="es-CO" sz="4400" b="1" dirty="0" err="1"/>
              <a:t>Transitional</a:t>
            </a:r>
            <a:r>
              <a:rPr lang="es-CO" sz="4400" b="1" dirty="0"/>
              <a:t> </a:t>
            </a:r>
            <a:r>
              <a:rPr lang="es-CO" sz="4400" b="1" dirty="0" err="1"/>
              <a:t>Justice</a:t>
            </a:r>
            <a:r>
              <a:rPr lang="es-CO" sz="4400" b="1" dirty="0"/>
              <a:t> </a:t>
            </a:r>
            <a:r>
              <a:rPr lang="es-CO" sz="4400" b="1" dirty="0" err="1"/>
              <a:t>Process</a:t>
            </a:r>
            <a:r>
              <a:rPr lang="es-CO" sz="4400" b="1" dirty="0"/>
              <a:t> </a:t>
            </a:r>
            <a:r>
              <a:rPr lang="es-CO" sz="4400" b="1" dirty="0" err="1"/>
              <a:t>Information</a:t>
            </a:r>
            <a:r>
              <a:rPr lang="es-CO" sz="4400" b="1" dirty="0"/>
              <a:t> </a:t>
            </a:r>
            <a:r>
              <a:rPr lang="es-CO" sz="4400" b="1" dirty="0" err="1"/>
              <a:t>with</a:t>
            </a:r>
            <a:r>
              <a:rPr lang="es-CO" sz="4400" b="1" dirty="0"/>
              <a:t> AI in Colombia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0F9EE-78B9-A934-15D4-7D180422C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0631" y="2510965"/>
            <a:ext cx="3310128" cy="3153877"/>
          </a:xfrm>
        </p:spPr>
        <p:txBody>
          <a:bodyPr anchor="b">
            <a:normAutofit/>
          </a:bodyPr>
          <a:lstStyle/>
          <a:p>
            <a:r>
              <a:rPr lang="es-CO" sz="3200" b="1" i="1" dirty="0"/>
              <a:t>Steve Hege </a:t>
            </a:r>
            <a:r>
              <a:rPr lang="en-US" sz="3200" b="1" i="1" dirty="0"/>
              <a:t>&amp; Joshua Olave</a:t>
            </a:r>
          </a:p>
        </p:txBody>
      </p:sp>
      <p:pic>
        <p:nvPicPr>
          <p:cNvPr id="7" name="Picture 6" descr="A logo with a bird and a branch&#10;&#10;AI-generated content may be incorrect.">
            <a:extLst>
              <a:ext uri="{FF2B5EF4-FFF2-40B4-BE49-F238E27FC236}">
                <a16:creationId xmlns:a16="http://schemas.microsoft.com/office/drawing/2014/main" id="{F575C6EC-1C78-B562-FB7E-1AF6521C3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96" y="1074107"/>
            <a:ext cx="4696252" cy="47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95080A-D9DF-2E93-189F-30CEDCD95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Verification of Special Jurisdiction for Peace Restorative Sentences | UN  Verification Mission in Colombia">
            <a:extLst>
              <a:ext uri="{FF2B5EF4-FFF2-40B4-BE49-F238E27FC236}">
                <a16:creationId xmlns:a16="http://schemas.microsoft.com/office/drawing/2014/main" id="{E735593F-3447-7EDA-CF30-7428D1347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1" r="-1" b="-1"/>
          <a:stretch>
            <a:fillRect/>
          </a:stretch>
        </p:blipFill>
        <p:spPr bwMode="auto">
          <a:xfrm>
            <a:off x="-150312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61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28FF0-ECAC-2A91-1B16-492BE5A4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0614" y="206360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Conclusion: Current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247BA-064F-ACD0-33F1-8A49C12FB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4467" y="1718912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Oral interface with multiple linguistic differences within sub-national regions;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Inclusion of non-judicial historical memory findings beyond the JEP;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Public outreach and presentation of the AI tool to conflict-affected communities;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13" name="Picture 12" descr="A logo with blue text&#10;&#10;AI-generated content may be incorrect.">
            <a:extLst>
              <a:ext uri="{FF2B5EF4-FFF2-40B4-BE49-F238E27FC236}">
                <a16:creationId xmlns:a16="http://schemas.microsoft.com/office/drawing/2014/main" id="{D843C4C2-71DE-7F74-35F1-D1D26A1EE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301" y="5940850"/>
            <a:ext cx="1954061" cy="7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2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ue wall with plants in front of it&#10;&#10;AI-generated content may be incorrect.">
            <a:extLst>
              <a:ext uri="{FF2B5EF4-FFF2-40B4-BE49-F238E27FC236}">
                <a16:creationId xmlns:a16="http://schemas.microsoft.com/office/drawing/2014/main" id="{2CBAB7FA-1CE4-BB1F-4E14-6B49DE20E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54E4F-4A89-1AF7-8ECC-95D80EFC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89" y="220439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What is ILAPS?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25B4-834E-83E4-BA92-9BD38017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069" y="1775764"/>
            <a:ext cx="4137627" cy="374276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Team of experienced senior expert advisers in peace negotiations, security sector reform, and transitional justice;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Based out of Bogotá, Colombia but with regional and global networks;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Recently founded on the legacy of the shuttered US Institute of Peace (USIP). </a:t>
            </a:r>
          </a:p>
        </p:txBody>
      </p:sp>
      <p:pic>
        <p:nvPicPr>
          <p:cNvPr id="7" name="Picture 6" descr="A logo with blue text&#10;&#10;AI-generated content may be incorrect.">
            <a:extLst>
              <a:ext uri="{FF2B5EF4-FFF2-40B4-BE49-F238E27FC236}">
                <a16:creationId xmlns:a16="http://schemas.microsoft.com/office/drawing/2014/main" id="{58BAD12A-512D-9445-7268-7E43AAA82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2" y="6102760"/>
            <a:ext cx="1954061" cy="7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E9EAF1-3123-DD6B-4B0D-49A46095B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80F729-2B30-6B8C-72A2-4E3F0CA02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1" r="6887"/>
          <a:stretch>
            <a:fillRect/>
          </a:stretch>
        </p:blipFill>
        <p:spPr bwMode="auto">
          <a:xfrm>
            <a:off x="255544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21958-2340-EC3A-DD16-5599961F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1512"/>
            <a:ext cx="3671170" cy="18999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b="1" dirty="0"/>
              <a:t>What is the Special Jurisdiction for Peace (JEP)?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9001-BF3E-91B5-B4F3-1A180DD28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9356" y="1611510"/>
            <a:ext cx="5395037" cy="4353464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100" dirty="0"/>
              <a:t>The world's premier domestic court prosecuting war crimes and crimes against humanity from over six decades of armed conflict;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100" dirty="0"/>
              <a:t>Combines both restorative and retributive approaches;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100" dirty="0"/>
              <a:t>Established by the 2016 peace accord with the former FARC guerillas: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100" dirty="0"/>
              <a:t>Only instance in modern history where an insurgent movement and the armed forces have both accepted to subject themselves to judicial prosecutions for atrocities. </a:t>
            </a:r>
          </a:p>
        </p:txBody>
      </p:sp>
      <p:pic>
        <p:nvPicPr>
          <p:cNvPr id="7" name="Picture 6" descr="A logo with blue text&#10;&#10;AI-generated content may be incorrect.">
            <a:extLst>
              <a:ext uri="{FF2B5EF4-FFF2-40B4-BE49-F238E27FC236}">
                <a16:creationId xmlns:a16="http://schemas.microsoft.com/office/drawing/2014/main" id="{D65773B2-F5AA-E0A1-E2AE-59DB65364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2" y="6102760"/>
            <a:ext cx="1954061" cy="7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víctimas sobre la JEP en colombia">
            <a:extLst>
              <a:ext uri="{FF2B5EF4-FFF2-40B4-BE49-F238E27FC236}">
                <a16:creationId xmlns:a16="http://schemas.microsoft.com/office/drawing/2014/main" id="{D2648923-DD2C-842C-13C6-A753504DD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6" r="2076" b="-1"/>
          <a:stretch>
            <a:fillRect/>
          </a:stretch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13B59-DE3C-2D52-36C1-49D59C3A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843" y="327547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Current JEP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B24E3-1659-C235-12F8-3E71487AC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58547" y="1928118"/>
            <a:ext cx="4184311" cy="374276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Growing public frustrations on inability to finalize complex investigations and issue sentences for eleven priority cases;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Mandated focus on systemic patterns of human rights violations in lieu of individual isolated cases;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Limited reach of ground-breaking public hearings with acknowledgements of responsibility by senior commanders on both sides;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Formal documents outlining charges, findings characterized by dense and complex language rendering inaccessible and incomprehensible to the more than 10 million registered victims with rights to truth and reparations. </a:t>
            </a:r>
          </a:p>
        </p:txBody>
      </p:sp>
      <p:pic>
        <p:nvPicPr>
          <p:cNvPr id="5" name="Picture 4" descr="A logo with blue text&#10;&#10;AI-generated content may be incorrect.">
            <a:extLst>
              <a:ext uri="{FF2B5EF4-FFF2-40B4-BE49-F238E27FC236}">
                <a16:creationId xmlns:a16="http://schemas.microsoft.com/office/drawing/2014/main" id="{3F933674-52FF-430D-BACA-08BE6242F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301" y="5940850"/>
            <a:ext cx="1954061" cy="7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5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1530E-2B5F-46C5-BF04-A9D98AD98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EC5A-BAD0-3E94-C6E5-04D58F19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302" y="781985"/>
            <a:ext cx="5548195" cy="739035"/>
          </a:xfrm>
        </p:spPr>
        <p:txBody>
          <a:bodyPr/>
          <a:lstStyle/>
          <a:p>
            <a:r>
              <a:rPr lang="es-CO" b="1" dirty="0"/>
              <a:t>JEP </a:t>
            </a:r>
            <a:r>
              <a:rPr lang="es-CO" b="1" dirty="0" err="1"/>
              <a:t>Information</a:t>
            </a:r>
            <a:r>
              <a:rPr lang="es-CO" b="1" dirty="0"/>
              <a:t> Management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220ED-F670-3B32-D4FA-FF8BF0CD3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0438" y="1031938"/>
            <a:ext cx="6543924" cy="470839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total of 7,034 documents managed by the JEP’s  outlining official decisions and findings amongst multiple chambers and 38 independent magistrates;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Summaries created for specialized technical audience prioritizing judicial officials;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Absence of specific macro case updates for perpetrators;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Media interpretations often driven by political polarization;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Significant concerns about witness and perpetrator protection amid ongoing armed conflict;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JEP is custodian of the Truth Commission’s reports and findings; </a:t>
            </a:r>
          </a:p>
        </p:txBody>
      </p:sp>
      <p:pic>
        <p:nvPicPr>
          <p:cNvPr id="5" name="Picture 4" descr="A logo with blue text&#10;&#10;AI-generated content may be incorrect.">
            <a:extLst>
              <a:ext uri="{FF2B5EF4-FFF2-40B4-BE49-F238E27FC236}">
                <a16:creationId xmlns:a16="http://schemas.microsoft.com/office/drawing/2014/main" id="{7236D24F-4F79-DC85-D2F1-C4F0F0124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301" y="5940850"/>
            <a:ext cx="1954061" cy="71079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CE1CC2D-B9FD-7E3A-11A1-0DD87C48C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0"/>
            <a:ext cx="4105275" cy="67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68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8F09BA-8B3C-9BFC-41D9-1338FAD83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D0C4AD4-59B5-26C0-A713-B6193ED57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"/>
          <a:stretch>
            <a:fillRect/>
          </a:stretch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1" name="Rectangle 820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5AB0C-D6CC-7E4C-A91B-D88FE707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206" y="315021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JEP Information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D07EB-72DE-176A-6355-D24DF27B1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49186" y="1991728"/>
            <a:ext cx="3822189" cy="3742762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Massive repository of judgments, resolutions, bulletins, clarifications of votes, clarifications of sentences, and recusals;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Thousands of hours of official video from public hearings which are unsearchable;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Limited capacity for victim and community participation in the design of restorative sentencing projects for perpetrators;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Specialized lawyer interface required to understand developments in cases; 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5" name="Picture 4" descr="A logo with blue text&#10;&#10;AI-generated content may be incorrect.">
            <a:extLst>
              <a:ext uri="{FF2B5EF4-FFF2-40B4-BE49-F238E27FC236}">
                <a16:creationId xmlns:a16="http://schemas.microsoft.com/office/drawing/2014/main" id="{5A6FA4C4-BB8E-59CF-6053-CF1526784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301" y="5940850"/>
            <a:ext cx="1954061" cy="7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4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CB5A5C-6453-001C-5675-5B5854F18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 r="20053"/>
          <a:stretch>
            <a:fillRect/>
          </a:stretch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4410C-EA49-C934-FED7-A2EE61A9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AI Tool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E8B43-009B-2E7B-BDEA-855FEE6C6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198088"/>
            <a:ext cx="3958025" cy="374276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Expand access to comprehensible information on specific incidents of human rights violations to satisfy victims with simple language adapted to Colombia’s diverse accents;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Summarize in simple language the enormous information repositories compiled through multiple complex databases unmatched by any conflict-affected country in modern history;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900" dirty="0"/>
              <a:t>Provide clearer updates on cases and restorative sentencing projects to bolster favorable public opinion and direct participation;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5" name="Picture 4" descr="A logo with blue text&#10;&#10;AI-generated content may be incorrect.">
            <a:extLst>
              <a:ext uri="{FF2B5EF4-FFF2-40B4-BE49-F238E27FC236}">
                <a16:creationId xmlns:a16="http://schemas.microsoft.com/office/drawing/2014/main" id="{63799FD8-E182-6894-5715-BB1FA779F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301" y="5940850"/>
            <a:ext cx="1954061" cy="7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5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6126463-B2FC-65CF-24EF-9FB62852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"/>
          <a:stretch>
            <a:fillRect/>
          </a:stretch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7FAA6-0B50-6ACA-C073-9EAEB8FB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Technical AI Design</a:t>
            </a:r>
            <a:endParaRPr lang="en-US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228D5-B812-AACA-F7C1-C0CA58716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998" y="2247965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Leverages sophisticated vector database architectures that transform complex legal documents and judicial databases into high-dimensional semantic representations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Preserves their contextual relationships while making them computationally searchable.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3" name="Picture 12" descr="A logo with blue text&#10;&#10;AI-generated content may be incorrect.">
            <a:extLst>
              <a:ext uri="{FF2B5EF4-FFF2-40B4-BE49-F238E27FC236}">
                <a16:creationId xmlns:a16="http://schemas.microsoft.com/office/drawing/2014/main" id="{0F059511-6E2C-3139-83E9-E470692B9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19" y="5990732"/>
            <a:ext cx="1954061" cy="7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6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20679-F8FA-09A8-FDFC-7388E8895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8638-5ACE-82B3-6007-7F2C4BF0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873" y="502983"/>
            <a:ext cx="3940688" cy="839244"/>
          </a:xfrm>
        </p:spPr>
        <p:txBody>
          <a:bodyPr>
            <a:normAutofit/>
          </a:bodyPr>
          <a:lstStyle/>
          <a:p>
            <a:r>
              <a:rPr lang="es-CO" sz="4400" b="1" dirty="0"/>
              <a:t>RAG </a:t>
            </a:r>
            <a:r>
              <a:rPr lang="es-CO" sz="4400" b="1" dirty="0" err="1"/>
              <a:t>Integration</a:t>
            </a:r>
            <a:endParaRPr lang="en-US" sz="4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567F6-0765-2A22-D34B-B880AEBEC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8441" y="926927"/>
            <a:ext cx="5164556" cy="49622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Databases will be integrated with a Retrieval-Augmented Generation (RAG) framework that dynamically retrieves relevant document fragments in response to user  queries and synthesize comprehensible, contextually appropriate responses.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Expand its vector database to include vast repositories from past truth commissions and other domestic transitional justice mechanisms.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FB6A29-BE18-04CF-610A-AA4BEDDA5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85" y="1605274"/>
            <a:ext cx="6388428" cy="3092609"/>
          </a:xfrm>
          <a:prstGeom prst="rect">
            <a:avLst/>
          </a:prstGeom>
        </p:spPr>
      </p:pic>
      <p:pic>
        <p:nvPicPr>
          <p:cNvPr id="13" name="Picture 12" descr="A logo with blue text&#10;&#10;AI-generated content may be incorrect.">
            <a:extLst>
              <a:ext uri="{FF2B5EF4-FFF2-40B4-BE49-F238E27FC236}">
                <a16:creationId xmlns:a16="http://schemas.microsoft.com/office/drawing/2014/main" id="{F88325C4-0588-F1B6-7518-49607BC2E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301" y="5940850"/>
            <a:ext cx="1954061" cy="7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9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548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Enhancing Access to Transitional Justice Process Information with AI in Colombia</vt:lpstr>
      <vt:lpstr>What is ILAPS?</vt:lpstr>
      <vt:lpstr>What is the Special Jurisdiction for Peace (JEP)?</vt:lpstr>
      <vt:lpstr>Current JEP Challenges</vt:lpstr>
      <vt:lpstr>JEP Information Management</vt:lpstr>
      <vt:lpstr>JEP Information Management</vt:lpstr>
      <vt:lpstr>AI Tool Objective</vt:lpstr>
      <vt:lpstr>Technical AI Design</vt:lpstr>
      <vt:lpstr>RAG Integration</vt:lpstr>
      <vt:lpstr>Conclusion: Current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Hege</dc:creator>
  <cp:lastModifiedBy>Steven Hege</cp:lastModifiedBy>
  <cp:revision>12</cp:revision>
  <dcterms:created xsi:type="dcterms:W3CDTF">2025-07-11T01:45:51Z</dcterms:created>
  <dcterms:modified xsi:type="dcterms:W3CDTF">2025-07-11T09:24:10Z</dcterms:modified>
</cp:coreProperties>
</file>