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8" r:id="rId4"/>
    <p:sldId id="272" r:id="rId5"/>
    <p:sldId id="265" r:id="rId6"/>
    <p:sldId id="261" r:id="rId7"/>
    <p:sldId id="267" r:id="rId8"/>
    <p:sldId id="264" r:id="rId9"/>
    <p:sldId id="263" r:id="rId10"/>
    <p:sldId id="270" r:id="rId11"/>
    <p:sldId id="274" r:id="rId12"/>
    <p:sldId id="273" r:id="rId13"/>
    <p:sldId id="257" r:id="rId14"/>
    <p:sldId id="260"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7" autoAdjust="0"/>
    <p:restoredTop sz="94660" autoAdjust="0"/>
  </p:normalViewPr>
  <p:slideViewPr>
    <p:cSldViewPr snapToGrid="0">
      <p:cViewPr varScale="1">
        <p:scale>
          <a:sx n="73" d="100"/>
          <a:sy n="73" d="100"/>
        </p:scale>
        <p:origin x="-456" y="-102"/>
      </p:cViewPr>
      <p:guideLst>
        <p:guide orient="horz" pos="2160"/>
        <p:guide pos="3840"/>
      </p:guideLst>
    </p:cSldViewPr>
  </p:slideViewPr>
  <p:outlineViewPr>
    <p:cViewPr>
      <p:scale>
        <a:sx n="33" d="100"/>
        <a:sy n="33" d="100"/>
      </p:scale>
      <p:origin x="36" y="246"/>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print">
            <a:extLst>
              <a:ext uri="{28A0092B-C50C-407E-A947-70E740481C1C}">
                <a14:useLocalDpi xmlns="" xmlns:a14="http://schemas.microsoft.com/office/drawing/2010/main" val="0"/>
              </a:ext>
            </a:extLst>
          </a:blip>
          <a:srcRect r="406" b="1678"/>
          <a:stretch/>
        </p:blipFill>
        <p:spPr>
          <a:xfrm>
            <a:off x="3032" y="-2449"/>
            <a:ext cx="12188969" cy="6860449"/>
          </a:xfrm>
          <a:prstGeom prst="rect">
            <a:avLst/>
          </a:prstGeom>
        </p:spPr>
      </p:pic>
      <p:sp>
        <p:nvSpPr>
          <p:cNvPr id="4"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
        <p:nvSpPr>
          <p:cNvPr id="3" name="KSO_CT2"/>
          <p:cNvSpPr>
            <a:spLocks noGrp="1"/>
          </p:cNvSpPr>
          <p:nvPr>
            <p:ph type="subTitle" idx="1" hasCustomPrompt="1"/>
          </p:nvPr>
        </p:nvSpPr>
        <p:spPr>
          <a:xfrm>
            <a:off x="4516846" y="3447787"/>
            <a:ext cx="7303589" cy="467211"/>
          </a:xfrm>
          <a:noFill/>
        </p:spPr>
        <p:txBody>
          <a:bodyPr>
            <a:noAutofit/>
          </a:bodyPr>
          <a:lstStyle>
            <a:lvl1pPr marL="0" indent="0" algn="ctr">
              <a:buNone/>
              <a:defRPr sz="1600">
                <a:solidFill>
                  <a:schemeClr val="accent5">
                    <a:lumMod val="75000"/>
                  </a:schemeClr>
                </a:solidFill>
                <a:effectLst/>
                <a:latin typeface="+mn-ea"/>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sp>
        <p:nvSpPr>
          <p:cNvPr id="7" name="KSO_CT1"/>
          <p:cNvSpPr>
            <a:spLocks noGrp="1"/>
          </p:cNvSpPr>
          <p:nvPr>
            <p:ph type="title" hasCustomPrompt="1"/>
          </p:nvPr>
        </p:nvSpPr>
        <p:spPr>
          <a:xfrm>
            <a:off x="4516846" y="1898472"/>
            <a:ext cx="7303589" cy="1507481"/>
          </a:xfrm>
        </p:spPr>
        <p:txBody>
          <a:bodyPr>
            <a:noAutofit/>
          </a:bodyPr>
          <a:lstStyle>
            <a:lvl1pPr algn="ctr">
              <a:lnSpc>
                <a:spcPct val="100000"/>
              </a:lnSpc>
              <a:defRPr sz="3600" b="1" kern="1000" baseline="0">
                <a:gradFill flip="none" rotWithShape="1">
                  <a:gsLst>
                    <a:gs pos="0">
                      <a:schemeClr val="accent3"/>
                    </a:gs>
                    <a:gs pos="29000">
                      <a:schemeClr val="accent1">
                        <a:shade val="67500"/>
                        <a:satMod val="115000"/>
                      </a:schemeClr>
                    </a:gs>
                    <a:gs pos="100000">
                      <a:schemeClr val="accent6"/>
                    </a:gs>
                  </a:gsLst>
                  <a:lin ang="10800000" scaled="1"/>
                  <a:tileRect/>
                </a:gradFill>
                <a:effectLst/>
                <a:latin typeface="+mj-ea"/>
                <a:ea typeface="+mj-ea"/>
              </a:defRPr>
            </a:lvl1pPr>
          </a:lstStyle>
          <a:p>
            <a:r>
              <a:rPr lang="zh-CN" altLang="en-US" dirty="0"/>
              <a:t>单击此处添加您的标题文字</a:t>
            </a:r>
          </a:p>
        </p:txBody>
      </p:sp>
    </p:spTree>
    <p:extLst>
      <p:ext uri="{BB962C8B-B14F-4D97-AF65-F5344CB8AC3E}">
        <p14:creationId xmlns="" xmlns:p14="http://schemas.microsoft.com/office/powerpoint/2010/main" val="57553258"/>
      </p:ext>
    </p:extLst>
  </p:cSld>
  <p:clrMapOvr>
    <a:masterClrMapping/>
  </p:clrMapOvr>
  <p:extLst mod="1">
    <p:ext uri="{DCECCB84-F9BA-43D5-87BE-67443E8EF086}">
      <p15:sldGuideLst xmlns=""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421116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91" y="365125"/>
            <a:ext cx="1182511"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3" y="365125"/>
            <a:ext cx="7933269" cy="581183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4110850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2902890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3598646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210758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2034491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3204269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689198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18941186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339043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616962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3982870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2728509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981F11-B11E-4AA2-8452-41D755B53B75}" type="datetimeFigureOut">
              <a:rPr lang="zh-TW" altLang="en-US" smtClean="0"/>
              <a:pPr/>
              <a:t>2019/4/30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362564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098676" y="2108202"/>
            <a:ext cx="7994651" cy="1235075"/>
          </a:xfrm>
        </p:spPr>
        <p:txBody>
          <a:bodyPr anchor="b">
            <a:normAutofit/>
          </a:bodyPr>
          <a:lstStyle>
            <a:lvl1pPr algn="ctr">
              <a:defRPr sz="2700">
                <a:solidFill>
                  <a:schemeClr val="tx2"/>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4050894" y="3400425"/>
            <a:ext cx="4090217" cy="357478"/>
          </a:xfrm>
          <a:prstGeom prst="roundRect">
            <a:avLst>
              <a:gd name="adj" fmla="val 50000"/>
            </a:avLst>
          </a:prstGeom>
          <a:solidFill>
            <a:schemeClr val="tx2">
              <a:lumMod val="40000"/>
              <a:lumOff val="60000"/>
            </a:schemeClr>
          </a:solidFill>
        </p:spPr>
        <p:txBody>
          <a:bodyPr anchor="ctr">
            <a:normAutofit/>
          </a:bodyPr>
          <a:lstStyle>
            <a:lvl1pPr marL="0" indent="0" algn="ctr">
              <a:buNone/>
              <a:defRPr sz="12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2429862125"/>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3"/>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4" y="1244603"/>
            <a:ext cx="5094116"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258539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6" y="2200274"/>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7" y="2200274"/>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1021956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180981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127497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1144591" y="533402"/>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1"/>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1" y="2133602"/>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2200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78FBAA09-8746-4AD4-8DED-D2A343F4D638}" type="datetimeFigureOut">
              <a:rPr lang="zh-CN" altLang="en-US" smtClean="0"/>
              <a:pPr/>
              <a:t>2019/4/30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55DD6DEB-301A-44C8-82B3-7CD67015974A}" type="slidenum">
              <a:rPr lang="zh-CN" altLang="en-US" smtClean="0"/>
              <a:pPr/>
              <a:t>‹#›</a:t>
            </a:fld>
            <a:endParaRPr lang="zh-CN" altLang="en-US"/>
          </a:p>
        </p:txBody>
      </p:sp>
    </p:spTree>
    <p:extLst>
      <p:ext uri="{BB962C8B-B14F-4D97-AF65-F5344CB8AC3E}">
        <p14:creationId xmlns="" xmlns:p14="http://schemas.microsoft.com/office/powerpoint/2010/main" val="243573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3" cstate="print">
            <a:extLst>
              <a:ext uri="{28A0092B-C50C-407E-A947-70E740481C1C}">
                <a14:useLocalDpi xmlns="" xmlns:a14="http://schemas.microsoft.com/office/drawing/2010/main" val="0"/>
              </a:ext>
            </a:extLst>
          </a:blip>
          <a:srcRect l="-155" t="545" r="277" b="1169"/>
          <a:stretch/>
        </p:blipFill>
        <p:spPr>
          <a:xfrm>
            <a:off x="-31666" y="0"/>
            <a:ext cx="12223666" cy="6858000"/>
          </a:xfrm>
          <a:prstGeom prst="rect">
            <a:avLst/>
          </a:prstGeom>
        </p:spPr>
      </p:pic>
      <p:sp>
        <p:nvSpPr>
          <p:cNvPr id="7" name="矩形 6"/>
          <p:cNvSpPr/>
          <p:nvPr/>
        </p:nvSpPr>
        <p:spPr>
          <a:xfrm>
            <a:off x="-31667" y="426720"/>
            <a:ext cx="12223667" cy="643128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KSO_FD"/>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8FBAA09-8746-4AD4-8DED-D2A343F4D638}" type="datetimeFigureOut">
              <a:rPr lang="zh-CN" altLang="en-US" smtClean="0"/>
              <a:pPr/>
              <a:t>2019/4/30</a:t>
            </a:fld>
            <a:endParaRPr lang="zh-CN" altLang="en-US"/>
          </a:p>
        </p:txBody>
      </p:sp>
      <p:sp>
        <p:nvSpPr>
          <p:cNvPr id="5" name="KSO_FT"/>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DD6DEB-301A-44C8-82B3-7CD67015974A}" type="slidenum">
              <a:rPr lang="zh-CN" altLang="en-US" smtClean="0"/>
              <a:pPr/>
              <a:t>‹#›</a:t>
            </a:fld>
            <a:endParaRPr lang="zh-CN" altLang="en-US"/>
          </a:p>
        </p:txBody>
      </p:sp>
      <p:sp>
        <p:nvSpPr>
          <p:cNvPr id="2" name="KSO_BT1"/>
          <p:cNvSpPr>
            <a:spLocks noGrp="1"/>
          </p:cNvSpPr>
          <p:nvPr>
            <p:ph type="title"/>
          </p:nvPr>
        </p:nvSpPr>
        <p:spPr>
          <a:xfrm>
            <a:off x="720724" y="201967"/>
            <a:ext cx="10795001" cy="738561"/>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nvPr>
        </p:nvSpPr>
        <p:spPr>
          <a:xfrm>
            <a:off x="720724" y="1210492"/>
            <a:ext cx="10795001" cy="488550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pic>
        <p:nvPicPr>
          <p:cNvPr id="9" name="圖片 8"/>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130372" y="6179014"/>
            <a:ext cx="2426999" cy="539442"/>
          </a:xfrm>
          <a:prstGeom prst="rect">
            <a:avLst/>
          </a:prstGeom>
        </p:spPr>
      </p:pic>
    </p:spTree>
    <p:extLst>
      <p:ext uri="{BB962C8B-B14F-4D97-AF65-F5344CB8AC3E}">
        <p14:creationId xmlns="" xmlns:p14="http://schemas.microsoft.com/office/powerpoint/2010/main" val="1242367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600" b="1" i="0" kern="1200" baseline="0">
          <a:gradFill>
            <a:gsLst>
              <a:gs pos="0">
                <a:schemeClr val="accent3"/>
              </a:gs>
              <a:gs pos="29000">
                <a:schemeClr val="accent1">
                  <a:shade val="67500"/>
                  <a:satMod val="115000"/>
                </a:schemeClr>
              </a:gs>
              <a:gs pos="100000">
                <a:schemeClr val="accent6"/>
              </a:gs>
            </a:gsLst>
            <a:lin ang="10800000" scaled="1"/>
          </a:gradFill>
          <a:effectLst/>
          <a:latin typeface="+mj-ea"/>
          <a:ea typeface="+mj-ea"/>
          <a:cs typeface="+mj-cs"/>
        </a:defRPr>
      </a:lvl1pPr>
    </p:titleStyle>
    <p:bodyStyle>
      <a:lvl1pPr marL="267891" indent="-267891" algn="just" defTabSz="685800" rtl="0" eaLnBrk="1" latinLnBrk="0" hangingPunct="1">
        <a:lnSpc>
          <a:spcPct val="110000"/>
        </a:lnSpc>
        <a:spcBef>
          <a:spcPts val="450"/>
        </a:spcBef>
        <a:spcAft>
          <a:spcPts val="0"/>
        </a:spcAft>
        <a:buClr>
          <a:schemeClr val="accent2"/>
        </a:buClr>
        <a:buSzPct val="60000"/>
        <a:buFont typeface="Wingdings 2" panose="05020102010507070707" pitchFamily="18" charset="2"/>
        <a:buChar char="ï"/>
        <a:defRPr lang="zh-CN" altLang="en-US" sz="2400" kern="1200" baseline="0" dirty="0" smtClean="0">
          <a:solidFill>
            <a:schemeClr val="accent1"/>
          </a:solidFill>
          <a:latin typeface="+mn-ea"/>
          <a:ea typeface="+mn-ea"/>
          <a:cs typeface="+mn-cs"/>
        </a:defRPr>
      </a:lvl1pPr>
      <a:lvl2pPr marL="267891" indent="-267891" algn="just" defTabSz="685800" rtl="0" eaLnBrk="1" latinLnBrk="0" hangingPunct="1">
        <a:lnSpc>
          <a:spcPct val="120000"/>
        </a:lnSpc>
        <a:spcBef>
          <a:spcPts val="0"/>
        </a:spcBef>
        <a:spcAft>
          <a:spcPts val="45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81F11-B11E-4AA2-8452-41D755B53B75}" type="datetimeFigureOut">
              <a:rPr lang="zh-TW" altLang="en-US" smtClean="0"/>
              <a:pPr/>
              <a:t>2019/4/30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6FB01-7EF1-4070-BA9B-EA9949F16A54}" type="slidenum">
              <a:rPr lang="zh-TW" altLang="en-US" smtClean="0"/>
              <a:pPr/>
              <a:t>‹#›</a:t>
            </a:fld>
            <a:endParaRPr lang="zh-TW" altLang="en-US"/>
          </a:p>
        </p:txBody>
      </p:sp>
    </p:spTree>
    <p:extLst>
      <p:ext uri="{BB962C8B-B14F-4D97-AF65-F5344CB8AC3E}">
        <p14:creationId xmlns="" xmlns:p14="http://schemas.microsoft.com/office/powerpoint/2010/main" val="24855031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search?hl=en&amp;source=hp&amp;ei=YT-kXPWBEITu8wXL4ovoAQ&amp;q" TargetMode="External"/><Relationship Id="rId2" Type="http://schemas.openxmlformats.org/officeDocument/2006/relationships/hyperlink" Target="https://www.youtube.com/watch?v=RaCZpgNNPX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21.png"/><Relationship Id="rId10" Type="http://schemas.openxmlformats.org/officeDocument/2006/relationships/image" Target="../media/image20.jpeg"/><Relationship Id="rId9" Type="http://schemas.openxmlformats.org/officeDocument/2006/relationships/image" Target="../media/image19.jpeg"/></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888411" y="1829989"/>
            <a:ext cx="7303589" cy="1836816"/>
          </a:xfrm>
        </p:spPr>
        <p:txBody>
          <a:bodyPr/>
          <a:lstStyle/>
          <a:p>
            <a:r>
              <a:rPr lang="zh-TW" altLang="en-US" sz="2800" dirty="0">
                <a:solidFill>
                  <a:schemeClr val="tx1"/>
                </a:solidFill>
                <a:latin typeface="標楷體" panose="03000509000000000000" pitchFamily="65" charset="-120"/>
                <a:ea typeface="標楷體" panose="03000509000000000000" pitchFamily="65" charset="-120"/>
              </a:rPr>
              <a:t>修平科技大學 電機工程系</a:t>
            </a:r>
            <a:endParaRPr lang="en-US" altLang="zh-TW" sz="2800" dirty="0">
              <a:solidFill>
                <a:schemeClr val="tx1"/>
              </a:solidFill>
              <a:latin typeface="標楷體" panose="03000509000000000000" pitchFamily="65" charset="-120"/>
              <a:ea typeface="標楷體" panose="03000509000000000000" pitchFamily="65" charset="-120"/>
            </a:endParaRPr>
          </a:p>
          <a:p>
            <a:r>
              <a:rPr lang="zh-TW" altLang="en-US" sz="2800" dirty="0">
                <a:solidFill>
                  <a:schemeClr val="tx1"/>
                </a:solidFill>
                <a:latin typeface="標楷體" panose="03000509000000000000" pitchFamily="65" charset="-120"/>
                <a:ea typeface="標楷體" panose="03000509000000000000" pitchFamily="65" charset="-120"/>
              </a:rPr>
              <a:t>組別：第</a:t>
            </a:r>
            <a:r>
              <a:rPr lang="en-US" altLang="zh-TW" sz="2800" dirty="0">
                <a:solidFill>
                  <a:schemeClr val="tx1"/>
                </a:solidFill>
                <a:latin typeface="標楷體" panose="03000509000000000000" pitchFamily="65" charset="-120"/>
                <a:ea typeface="標楷體" panose="03000509000000000000" pitchFamily="65" charset="-120"/>
              </a:rPr>
              <a:t>23</a:t>
            </a:r>
            <a:r>
              <a:rPr lang="zh-TW" altLang="en-US" sz="2800" dirty="0">
                <a:solidFill>
                  <a:schemeClr val="tx1"/>
                </a:solidFill>
                <a:latin typeface="標楷體" panose="03000509000000000000" pitchFamily="65" charset="-120"/>
                <a:ea typeface="標楷體" panose="03000509000000000000" pitchFamily="65" charset="-120"/>
              </a:rPr>
              <a:t>組</a:t>
            </a:r>
            <a:endParaRPr lang="en-US" altLang="zh-TW" sz="2800" dirty="0">
              <a:solidFill>
                <a:schemeClr val="tx1"/>
              </a:solidFill>
              <a:latin typeface="標楷體" panose="03000509000000000000" pitchFamily="65" charset="-120"/>
              <a:ea typeface="標楷體" panose="03000509000000000000" pitchFamily="65" charset="-120"/>
            </a:endParaRPr>
          </a:p>
          <a:p>
            <a:r>
              <a:rPr lang="zh-TW" altLang="en-US" sz="2800" dirty="0">
                <a:solidFill>
                  <a:schemeClr val="tx1"/>
                </a:solidFill>
                <a:latin typeface="標楷體" panose="03000509000000000000" pitchFamily="65" charset="-120"/>
                <a:ea typeface="標楷體" panose="03000509000000000000" pitchFamily="65" charset="-120"/>
              </a:rPr>
              <a:t>指導老師：林振漢老師</a:t>
            </a:r>
            <a:endParaRPr lang="en-US" altLang="zh-TW" sz="2800" dirty="0">
              <a:solidFill>
                <a:schemeClr val="tx1"/>
              </a:solidFill>
              <a:latin typeface="標楷體" panose="03000509000000000000" pitchFamily="65" charset="-120"/>
              <a:ea typeface="標楷體" panose="03000509000000000000" pitchFamily="65" charset="-120"/>
            </a:endParaRPr>
          </a:p>
          <a:p>
            <a:r>
              <a:rPr lang="zh-TW" altLang="en-US" sz="2800" dirty="0">
                <a:solidFill>
                  <a:schemeClr val="tx1"/>
                </a:solidFill>
                <a:latin typeface="標楷體" panose="03000509000000000000" pitchFamily="65" charset="-120"/>
                <a:ea typeface="標楷體" panose="03000509000000000000" pitchFamily="65" charset="-120"/>
              </a:rPr>
              <a:t>組員：吳俊毅</a:t>
            </a:r>
            <a:endParaRPr lang="en-US" altLang="zh-TW" sz="2800" dirty="0">
              <a:solidFill>
                <a:schemeClr val="tx1"/>
              </a:solidFill>
              <a:latin typeface="標楷體" panose="03000509000000000000" pitchFamily="65" charset="-120"/>
              <a:ea typeface="標楷體" panose="03000509000000000000" pitchFamily="65" charset="-120"/>
            </a:endParaRPr>
          </a:p>
          <a:p>
            <a:r>
              <a:rPr lang="zh-TW" altLang="en-US" sz="2800" dirty="0">
                <a:solidFill>
                  <a:schemeClr val="tx1"/>
                </a:solidFill>
                <a:latin typeface="標楷體" panose="03000509000000000000" pitchFamily="65" charset="-120"/>
                <a:ea typeface="標楷體" panose="03000509000000000000" pitchFamily="65" charset="-120"/>
              </a:rPr>
              <a:t>      林柏勝</a:t>
            </a:r>
            <a:endParaRPr lang="en-US" altLang="zh-TW" sz="2800" dirty="0">
              <a:solidFill>
                <a:schemeClr val="tx1"/>
              </a:solidFill>
              <a:latin typeface="標楷體" panose="03000509000000000000" pitchFamily="65" charset="-120"/>
              <a:ea typeface="標楷體" panose="03000509000000000000" pitchFamily="65" charset="-120"/>
            </a:endParaRPr>
          </a:p>
          <a:p>
            <a:r>
              <a:rPr lang="zh-TW" altLang="en-US" sz="2800" dirty="0">
                <a:solidFill>
                  <a:schemeClr val="tx1"/>
                </a:solidFill>
                <a:latin typeface="標楷體" panose="03000509000000000000" pitchFamily="65" charset="-120"/>
                <a:ea typeface="標楷體" panose="03000509000000000000" pitchFamily="65" charset="-120"/>
              </a:rPr>
              <a:t>中華民國：</a:t>
            </a:r>
            <a:r>
              <a:rPr lang="en-US" altLang="zh-TW" sz="2800" dirty="0">
                <a:solidFill>
                  <a:schemeClr val="tx1"/>
                </a:solidFill>
                <a:latin typeface="標楷體" panose="03000509000000000000" pitchFamily="65" charset="-120"/>
                <a:ea typeface="標楷體" panose="03000509000000000000" pitchFamily="65" charset="-120"/>
              </a:rPr>
              <a:t>107</a:t>
            </a:r>
            <a:r>
              <a:rPr lang="zh-TW" altLang="en-US" sz="2800" dirty="0">
                <a:solidFill>
                  <a:schemeClr val="tx1"/>
                </a:solidFill>
                <a:latin typeface="標楷體" panose="03000509000000000000" pitchFamily="65" charset="-120"/>
                <a:ea typeface="標楷體" panose="03000509000000000000" pitchFamily="65" charset="-120"/>
              </a:rPr>
              <a:t>年</a:t>
            </a:r>
            <a:r>
              <a:rPr lang="en-US" altLang="zh-TW" sz="2800" dirty="0">
                <a:solidFill>
                  <a:schemeClr val="tx1"/>
                </a:solidFill>
                <a:latin typeface="標楷體" panose="03000509000000000000" pitchFamily="65" charset="-120"/>
                <a:ea typeface="標楷體" panose="03000509000000000000" pitchFamily="65" charset="-120"/>
              </a:rPr>
              <a:t>04</a:t>
            </a:r>
            <a:r>
              <a:rPr lang="zh-TW" altLang="en-US" sz="2800" dirty="0">
                <a:solidFill>
                  <a:schemeClr val="tx1"/>
                </a:solidFill>
                <a:latin typeface="標楷體" panose="03000509000000000000" pitchFamily="65" charset="-120"/>
                <a:ea typeface="標楷體" panose="03000509000000000000" pitchFamily="65" charset="-120"/>
              </a:rPr>
              <a:t>月</a:t>
            </a:r>
            <a:r>
              <a:rPr lang="en-US" altLang="zh-TW" sz="2800" dirty="0">
                <a:solidFill>
                  <a:schemeClr val="tx1"/>
                </a:solidFill>
                <a:latin typeface="標楷體" panose="03000509000000000000" pitchFamily="65" charset="-120"/>
                <a:ea typeface="標楷體" panose="03000509000000000000" pitchFamily="65" charset="-120"/>
              </a:rPr>
              <a:t>03</a:t>
            </a:r>
            <a:r>
              <a:rPr lang="zh-TW" altLang="en-US" sz="2800" dirty="0">
                <a:solidFill>
                  <a:schemeClr val="tx1"/>
                </a:solidFill>
                <a:latin typeface="標楷體" panose="03000509000000000000" pitchFamily="65" charset="-120"/>
                <a:ea typeface="標楷體" panose="03000509000000000000" pitchFamily="65" charset="-120"/>
              </a:rPr>
              <a:t>日</a:t>
            </a:r>
            <a:endParaRPr lang="en-US" altLang="zh-TW" sz="2800" dirty="0">
              <a:solidFill>
                <a:schemeClr val="tx1"/>
              </a:solidFill>
              <a:latin typeface="標楷體" panose="03000509000000000000" pitchFamily="65" charset="-120"/>
              <a:ea typeface="標楷體" panose="03000509000000000000" pitchFamily="65" charset="-120"/>
            </a:endParaRPr>
          </a:p>
          <a:p>
            <a:endParaRPr lang="zh-CN" altLang="en-US" dirty="0">
              <a:solidFill>
                <a:schemeClr val="tx1"/>
              </a:solidFill>
              <a:latin typeface="標楷體" panose="03000509000000000000" pitchFamily="65" charset="-120"/>
              <a:ea typeface="標楷體" panose="03000509000000000000" pitchFamily="65" charset="-120"/>
            </a:endParaRPr>
          </a:p>
        </p:txBody>
      </p:sp>
      <p:sp>
        <p:nvSpPr>
          <p:cNvPr id="2" name="标题 1"/>
          <p:cNvSpPr>
            <a:spLocks noGrp="1"/>
          </p:cNvSpPr>
          <p:nvPr>
            <p:ph type="title"/>
          </p:nvPr>
        </p:nvSpPr>
        <p:spPr>
          <a:xfrm>
            <a:off x="0" y="94611"/>
            <a:ext cx="12192000" cy="1507481"/>
          </a:xfrm>
        </p:spPr>
        <p:txBody>
          <a:bodyPr/>
          <a:lstStyle/>
          <a:p>
            <a:pPr algn="l"/>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
            </a:r>
            <a:br>
              <a:rPr lang="en-US" altLang="zh-TW" dirty="0">
                <a:latin typeface="標楷體" panose="03000509000000000000" pitchFamily="65" charset="-120"/>
                <a:ea typeface="標楷體" panose="03000509000000000000" pitchFamily="65" charset="-120"/>
              </a:rPr>
            </a:br>
            <a:r>
              <a:rPr lang="zh-TW" altLang="en-US" dirty="0" smtClean="0">
                <a:latin typeface="標楷體" panose="03000509000000000000" pitchFamily="65" charset="-120"/>
                <a:ea typeface="標楷體" panose="03000509000000000000" pitchFamily="65" charset="-120"/>
              </a:rPr>
              <a:t>　　　　　　　　　　　　　　　</a:t>
            </a:r>
            <a:r>
              <a:rPr lang="en-US" altLang="zh-TW" sz="4400" dirty="0" smtClean="0">
                <a:latin typeface="標楷體" panose="03000509000000000000" pitchFamily="65" charset="-120"/>
                <a:ea typeface="標楷體" panose="03000509000000000000" pitchFamily="65" charset="-120"/>
              </a:rPr>
              <a:t>107</a:t>
            </a:r>
            <a:r>
              <a:rPr lang="zh-TW" altLang="en-US" sz="4400" dirty="0">
                <a:latin typeface="標楷體" panose="03000509000000000000" pitchFamily="65" charset="-120"/>
                <a:ea typeface="標楷體" panose="03000509000000000000" pitchFamily="65" charset="-120"/>
              </a:rPr>
              <a:t>年專題製作</a:t>
            </a:r>
            <a:r>
              <a:rPr lang="en-US" altLang="zh-TW" sz="4400" dirty="0">
                <a:latin typeface="標楷體" panose="03000509000000000000" pitchFamily="65" charset="-120"/>
                <a:ea typeface="標楷體" panose="03000509000000000000" pitchFamily="65" charset="-120"/>
              </a:rPr>
              <a:t/>
            </a:r>
            <a:br>
              <a:rPr lang="en-US" altLang="zh-TW" sz="4400" dirty="0">
                <a:latin typeface="標楷體" panose="03000509000000000000" pitchFamily="65" charset="-120"/>
                <a:ea typeface="標楷體" panose="03000509000000000000" pitchFamily="65" charset="-120"/>
              </a:rPr>
            </a:br>
            <a:r>
              <a:rPr lang="zh-TW" altLang="en-US" sz="4400" dirty="0" smtClean="0">
                <a:latin typeface="標楷體" panose="03000509000000000000" pitchFamily="65" charset="-120"/>
                <a:ea typeface="標楷體" panose="03000509000000000000" pitchFamily="65" charset="-120"/>
              </a:rPr>
              <a:t>　　　　　　　　　　智慧</a:t>
            </a:r>
            <a:r>
              <a:rPr lang="zh-TW" altLang="en-US" sz="4400" dirty="0">
                <a:latin typeface="標楷體" panose="03000509000000000000" pitchFamily="65" charset="-120"/>
                <a:ea typeface="標楷體" panose="03000509000000000000" pitchFamily="65" charset="-120"/>
              </a:rPr>
              <a:t>機上盒研製與應用</a:t>
            </a:r>
            <a:endParaRPr lang="zh-CN" altLang="en-US" b="0" dirty="0">
              <a:latin typeface="標楷體" panose="03000509000000000000" pitchFamily="65" charset="-120"/>
              <a:ea typeface="標楷體" panose="03000509000000000000" pitchFamily="65" charset="-120"/>
            </a:endParaRPr>
          </a:p>
        </p:txBody>
      </p:sp>
      <p:pic>
        <p:nvPicPr>
          <p:cNvPr id="4" name="圖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811" y="6117447"/>
            <a:ext cx="2677953" cy="595220"/>
          </a:xfrm>
          <a:prstGeom prst="rect">
            <a:avLst/>
          </a:prstGeom>
        </p:spPr>
      </p:pic>
    </p:spTree>
    <p:extLst>
      <p:ext uri="{BB962C8B-B14F-4D97-AF65-F5344CB8AC3E}">
        <p14:creationId xmlns="" xmlns:p14="http://schemas.microsoft.com/office/powerpoint/2010/main" val="2279487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zh-TW" altLang="en-US" dirty="0" smtClean="0"/>
              <a:t>製作過程示意圖</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2050" name="Picture 2" descr="C:\Users\boyo\Desktop\82665.jpg"/>
          <p:cNvPicPr>
            <a:picLocks noChangeAspect="1" noChangeArrowheads="1"/>
          </p:cNvPicPr>
          <p:nvPr/>
        </p:nvPicPr>
        <p:blipFill>
          <a:blip r:embed="rId2" cstate="print"/>
          <a:srcRect/>
          <a:stretch>
            <a:fillRect/>
          </a:stretch>
        </p:blipFill>
        <p:spPr bwMode="auto">
          <a:xfrm>
            <a:off x="731520" y="1201783"/>
            <a:ext cx="5311316" cy="4898537"/>
          </a:xfrm>
          <a:prstGeom prst="rect">
            <a:avLst/>
          </a:prstGeom>
          <a:noFill/>
        </p:spPr>
      </p:pic>
      <p:pic>
        <p:nvPicPr>
          <p:cNvPr id="2051" name="Picture 3" descr="C:\Users\boyo\Desktop\82668.jpg"/>
          <p:cNvPicPr>
            <a:picLocks noChangeAspect="1" noChangeArrowheads="1"/>
          </p:cNvPicPr>
          <p:nvPr/>
        </p:nvPicPr>
        <p:blipFill>
          <a:blip r:embed="rId3" cstate="print"/>
          <a:srcRect/>
          <a:stretch>
            <a:fillRect/>
          </a:stretch>
        </p:blipFill>
        <p:spPr bwMode="auto">
          <a:xfrm>
            <a:off x="6043875" y="1200245"/>
            <a:ext cx="5490628" cy="492623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實際操作示意圖</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3074" name="Picture 2" descr="C:\Users\boyo\Desktop\82644.jpg"/>
          <p:cNvPicPr>
            <a:picLocks noChangeAspect="1" noChangeArrowheads="1"/>
          </p:cNvPicPr>
          <p:nvPr/>
        </p:nvPicPr>
        <p:blipFill>
          <a:blip r:embed="rId2" cstate="print"/>
          <a:srcRect/>
          <a:stretch>
            <a:fillRect/>
          </a:stretch>
        </p:blipFill>
        <p:spPr bwMode="auto">
          <a:xfrm>
            <a:off x="733901" y="1214845"/>
            <a:ext cx="5314202" cy="4885509"/>
          </a:xfrm>
          <a:prstGeom prst="rect">
            <a:avLst/>
          </a:prstGeom>
          <a:noFill/>
        </p:spPr>
      </p:pic>
      <p:pic>
        <p:nvPicPr>
          <p:cNvPr id="3075" name="Picture 3" descr="C:\Users\boyo\Desktop\82648.jpg"/>
          <p:cNvPicPr>
            <a:picLocks noChangeAspect="1" noChangeArrowheads="1"/>
          </p:cNvPicPr>
          <p:nvPr/>
        </p:nvPicPr>
        <p:blipFill>
          <a:blip r:embed="rId3" cstate="print"/>
          <a:srcRect/>
          <a:stretch>
            <a:fillRect/>
          </a:stretch>
        </p:blipFill>
        <p:spPr bwMode="auto">
          <a:xfrm>
            <a:off x="6048103" y="1214013"/>
            <a:ext cx="5516368" cy="488105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9005"/>
            <a:ext cx="12192000" cy="1254034"/>
          </a:xfrm>
        </p:spPr>
        <p:txBody>
          <a:bodyPr>
            <a:normAutofit/>
          </a:bodyPr>
          <a:lstStyle/>
          <a:p>
            <a:pPr algn="ctr"/>
            <a:r>
              <a:rPr lang="zh-TW" altLang="en-US" sz="4800" b="0" dirty="0">
                <a:latin typeface="標楷體" panose="03000509000000000000" pitchFamily="65" charset="-120"/>
                <a:ea typeface="標楷體" panose="03000509000000000000" pitchFamily="65" charset="-120"/>
              </a:rPr>
              <a:t>專題時間表</a:t>
            </a:r>
            <a:endParaRPr lang="zh-CN" altLang="en-US" sz="4800" b="0" dirty="0">
              <a:latin typeface="標楷體" panose="03000509000000000000" pitchFamily="65" charset="-120"/>
              <a:ea typeface="標楷體" panose="03000509000000000000" pitchFamily="65" charset="-120"/>
            </a:endParaRPr>
          </a:p>
        </p:txBody>
      </p:sp>
      <p:graphicFrame>
        <p:nvGraphicFramePr>
          <p:cNvPr id="9" name="內容版面配置區 8"/>
          <p:cNvGraphicFramePr>
            <a:graphicFrameLocks noGrp="1"/>
          </p:cNvGraphicFramePr>
          <p:nvPr>
            <p:ph idx="1"/>
            <p:extLst>
              <p:ext uri="{D42A27DB-BD31-4B8C-83A1-F6EECF244321}">
                <p14:modId xmlns="" xmlns:p14="http://schemas.microsoft.com/office/powerpoint/2010/main" val="2609946122"/>
              </p:ext>
            </p:extLst>
          </p:nvPr>
        </p:nvGraphicFramePr>
        <p:xfrm>
          <a:off x="1809950" y="1853999"/>
          <a:ext cx="8540679" cy="2617361"/>
        </p:xfrm>
        <a:graphic>
          <a:graphicData uri="http://schemas.openxmlformats.org/drawingml/2006/table">
            <a:tbl>
              <a:tblPr firstRow="1" bandRow="1">
                <a:tableStyleId>{E8B1032C-EA38-4F05-BA0D-38AFFFC7BED3}</a:tableStyleId>
              </a:tblPr>
              <a:tblGrid>
                <a:gridCol w="907207">
                  <a:extLst>
                    <a:ext uri="{9D8B030D-6E8A-4147-A177-3AD203B41FA5}">
                      <a16:colId xmlns="" xmlns:a16="http://schemas.microsoft.com/office/drawing/2014/main" val="296812931"/>
                    </a:ext>
                  </a:extLst>
                </a:gridCol>
                <a:gridCol w="800928">
                  <a:extLst>
                    <a:ext uri="{9D8B030D-6E8A-4147-A177-3AD203B41FA5}">
                      <a16:colId xmlns="" xmlns:a16="http://schemas.microsoft.com/office/drawing/2014/main" val="1222677895"/>
                    </a:ext>
                  </a:extLst>
                </a:gridCol>
                <a:gridCol w="854068">
                  <a:extLst>
                    <a:ext uri="{9D8B030D-6E8A-4147-A177-3AD203B41FA5}">
                      <a16:colId xmlns="" xmlns:a16="http://schemas.microsoft.com/office/drawing/2014/main" val="2585283939"/>
                    </a:ext>
                  </a:extLst>
                </a:gridCol>
                <a:gridCol w="854068">
                  <a:extLst>
                    <a:ext uri="{9D8B030D-6E8A-4147-A177-3AD203B41FA5}">
                      <a16:colId xmlns="" xmlns:a16="http://schemas.microsoft.com/office/drawing/2014/main" val="1145768282"/>
                    </a:ext>
                  </a:extLst>
                </a:gridCol>
                <a:gridCol w="854068">
                  <a:extLst>
                    <a:ext uri="{9D8B030D-6E8A-4147-A177-3AD203B41FA5}">
                      <a16:colId xmlns="" xmlns:a16="http://schemas.microsoft.com/office/drawing/2014/main" val="4263905358"/>
                    </a:ext>
                  </a:extLst>
                </a:gridCol>
                <a:gridCol w="854068">
                  <a:extLst>
                    <a:ext uri="{9D8B030D-6E8A-4147-A177-3AD203B41FA5}">
                      <a16:colId xmlns="" xmlns:a16="http://schemas.microsoft.com/office/drawing/2014/main" val="2521894426"/>
                    </a:ext>
                  </a:extLst>
                </a:gridCol>
                <a:gridCol w="854068">
                  <a:extLst>
                    <a:ext uri="{9D8B030D-6E8A-4147-A177-3AD203B41FA5}">
                      <a16:colId xmlns="" xmlns:a16="http://schemas.microsoft.com/office/drawing/2014/main" val="3177532349"/>
                    </a:ext>
                  </a:extLst>
                </a:gridCol>
                <a:gridCol w="854068">
                  <a:extLst>
                    <a:ext uri="{9D8B030D-6E8A-4147-A177-3AD203B41FA5}">
                      <a16:colId xmlns="" xmlns:a16="http://schemas.microsoft.com/office/drawing/2014/main" val="1950071020"/>
                    </a:ext>
                  </a:extLst>
                </a:gridCol>
                <a:gridCol w="854068">
                  <a:extLst>
                    <a:ext uri="{9D8B030D-6E8A-4147-A177-3AD203B41FA5}">
                      <a16:colId xmlns="" xmlns:a16="http://schemas.microsoft.com/office/drawing/2014/main" val="2758003232"/>
                    </a:ext>
                  </a:extLst>
                </a:gridCol>
                <a:gridCol w="854068">
                  <a:extLst>
                    <a:ext uri="{9D8B030D-6E8A-4147-A177-3AD203B41FA5}">
                      <a16:colId xmlns="" xmlns:a16="http://schemas.microsoft.com/office/drawing/2014/main" val="4129161886"/>
                    </a:ext>
                  </a:extLst>
                </a:gridCol>
              </a:tblGrid>
              <a:tr h="558446">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b="0" dirty="0">
                          <a:latin typeface="標楷體" panose="03000509000000000000" pitchFamily="65" charset="-120"/>
                          <a:ea typeface="標楷體" panose="03000509000000000000" pitchFamily="65" charset="-120"/>
                        </a:rPr>
                        <a:t>    時間</a:t>
                      </a:r>
                      <a:endParaRPr lang="en-US" altLang="zh-TW" b="0" dirty="0">
                        <a:latin typeface="標楷體" panose="03000509000000000000" pitchFamily="65" charset="-120"/>
                        <a:ea typeface="標楷體" panose="03000509000000000000" pitchFamily="65" charset="-120"/>
                      </a:endParaRPr>
                    </a:p>
                    <a:p>
                      <a:r>
                        <a:rPr lang="zh-TW" altLang="en-US" b="0" dirty="0">
                          <a:latin typeface="標楷體" panose="03000509000000000000" pitchFamily="65" charset="-120"/>
                          <a:ea typeface="標楷體" panose="03000509000000000000" pitchFamily="65" charset="-120"/>
                        </a:rPr>
                        <a:t>內容</a:t>
                      </a:r>
                    </a:p>
                  </a:txBody>
                  <a:tcPr/>
                </a:tc>
                <a:tc>
                  <a:txBody>
                    <a:bodyPr/>
                    <a:lstStyle/>
                    <a:p>
                      <a:r>
                        <a:rPr lang="zh-TW" altLang="en-US" sz="1350" b="0" dirty="0">
                          <a:latin typeface="標楷體" panose="03000509000000000000" pitchFamily="65" charset="-120"/>
                          <a:ea typeface="標楷體" panose="03000509000000000000" pitchFamily="65" charset="-120"/>
                        </a:rPr>
                        <a:t> </a:t>
                      </a:r>
                      <a:r>
                        <a:rPr lang="en-US" altLang="zh-TW" sz="1800" b="0" dirty="0">
                          <a:latin typeface="標楷體" panose="03000509000000000000" pitchFamily="65" charset="-120"/>
                          <a:ea typeface="標楷體" panose="03000509000000000000" pitchFamily="65" charset="-120"/>
                        </a:rPr>
                        <a:t>9</a:t>
                      </a:r>
                      <a:r>
                        <a:rPr lang="zh-TW" altLang="en-US" sz="1800" b="0" dirty="0">
                          <a:latin typeface="標楷體" panose="03000509000000000000" pitchFamily="65" charset="-120"/>
                          <a:ea typeface="標楷體" panose="03000509000000000000" pitchFamily="65" charset="-120"/>
                        </a:rPr>
                        <a:t>月</a:t>
                      </a:r>
                    </a:p>
                  </a:txBody>
                  <a:tcPr/>
                </a:tc>
                <a:tc>
                  <a:txBody>
                    <a:bodyPr/>
                    <a:lstStyle/>
                    <a:p>
                      <a:r>
                        <a:rPr lang="en-US" altLang="zh-TW" sz="1800" b="0" dirty="0">
                          <a:latin typeface="標楷體" panose="03000509000000000000" pitchFamily="65" charset="-120"/>
                          <a:ea typeface="標楷體" panose="03000509000000000000" pitchFamily="65" charset="-120"/>
                        </a:rPr>
                        <a:t>10</a:t>
                      </a:r>
                      <a:r>
                        <a:rPr lang="zh-TW" altLang="en-US" sz="1800" b="0" dirty="0">
                          <a:latin typeface="標楷體" panose="03000509000000000000" pitchFamily="65" charset="-120"/>
                          <a:ea typeface="標楷體" panose="03000509000000000000" pitchFamily="65" charset="-120"/>
                        </a:rPr>
                        <a:t>月</a:t>
                      </a:r>
                    </a:p>
                  </a:txBody>
                  <a:tcPr/>
                </a:tc>
                <a:tc>
                  <a:txBody>
                    <a:bodyPr/>
                    <a:lstStyle/>
                    <a:p>
                      <a:r>
                        <a:rPr lang="en-US" altLang="zh-TW" sz="1800" b="0" dirty="0">
                          <a:latin typeface="標楷體" panose="03000509000000000000" pitchFamily="65" charset="-120"/>
                          <a:ea typeface="標楷體" panose="03000509000000000000" pitchFamily="65" charset="-120"/>
                        </a:rPr>
                        <a:t>11</a:t>
                      </a:r>
                      <a:r>
                        <a:rPr lang="zh-TW" altLang="en-US" sz="1800" b="0" dirty="0">
                          <a:latin typeface="標楷體" panose="03000509000000000000" pitchFamily="65" charset="-120"/>
                          <a:ea typeface="標楷體" panose="03000509000000000000" pitchFamily="65" charset="-120"/>
                        </a:rPr>
                        <a:t>月</a:t>
                      </a:r>
                    </a:p>
                  </a:txBody>
                  <a:tcPr/>
                </a:tc>
                <a:tc>
                  <a:txBody>
                    <a:bodyPr/>
                    <a:lstStyle/>
                    <a:p>
                      <a:r>
                        <a:rPr lang="en-US" altLang="zh-TW" sz="1800" b="0" dirty="0">
                          <a:latin typeface="標楷體" panose="03000509000000000000" pitchFamily="65" charset="-120"/>
                          <a:ea typeface="標楷體" panose="03000509000000000000" pitchFamily="65" charset="-120"/>
                        </a:rPr>
                        <a:t>12</a:t>
                      </a:r>
                      <a:r>
                        <a:rPr lang="zh-TW" altLang="en-US" sz="1800" b="0" dirty="0">
                          <a:latin typeface="標楷體" panose="03000509000000000000" pitchFamily="65" charset="-120"/>
                          <a:ea typeface="標楷體" panose="03000509000000000000" pitchFamily="65" charset="-120"/>
                        </a:rPr>
                        <a:t>月</a:t>
                      </a:r>
                    </a:p>
                  </a:txBody>
                  <a:tcPr/>
                </a:tc>
                <a:tc>
                  <a:txBody>
                    <a:bodyPr/>
                    <a:lstStyle/>
                    <a:p>
                      <a:r>
                        <a:rPr lang="en-US" altLang="zh-TW" sz="1800" b="0" dirty="0">
                          <a:latin typeface="標楷體" panose="03000509000000000000" pitchFamily="65" charset="-120"/>
                          <a:ea typeface="標楷體" panose="03000509000000000000" pitchFamily="65" charset="-120"/>
                        </a:rPr>
                        <a:t>1</a:t>
                      </a:r>
                      <a:r>
                        <a:rPr lang="zh-TW" altLang="en-US" sz="1800" b="0" dirty="0">
                          <a:latin typeface="標楷體" panose="03000509000000000000" pitchFamily="65" charset="-120"/>
                          <a:ea typeface="標楷體" panose="03000509000000000000" pitchFamily="65" charset="-120"/>
                        </a:rPr>
                        <a:t>月</a:t>
                      </a:r>
                    </a:p>
                  </a:txBody>
                  <a:tcPr/>
                </a:tc>
                <a:tc>
                  <a:txBody>
                    <a:bodyPr/>
                    <a:lstStyle/>
                    <a:p>
                      <a:r>
                        <a:rPr lang="en-US" altLang="zh-TW" sz="1800" b="0" dirty="0">
                          <a:latin typeface="標楷體" panose="03000509000000000000" pitchFamily="65" charset="-120"/>
                          <a:ea typeface="標楷體" panose="03000509000000000000" pitchFamily="65" charset="-120"/>
                        </a:rPr>
                        <a:t>2</a:t>
                      </a:r>
                      <a:r>
                        <a:rPr lang="zh-TW" altLang="en-US" sz="1800" b="0" dirty="0">
                          <a:latin typeface="標楷體" panose="03000509000000000000" pitchFamily="65" charset="-120"/>
                          <a:ea typeface="標楷體" panose="03000509000000000000" pitchFamily="65" charset="-120"/>
                        </a:rPr>
                        <a:t>月</a:t>
                      </a:r>
                    </a:p>
                  </a:txBody>
                  <a:tcPr/>
                </a:tc>
                <a:tc>
                  <a:txBody>
                    <a:bodyPr/>
                    <a:lstStyle/>
                    <a:p>
                      <a:r>
                        <a:rPr lang="en-US" altLang="zh-TW" sz="1800" b="0" dirty="0">
                          <a:latin typeface="標楷體" panose="03000509000000000000" pitchFamily="65" charset="-120"/>
                          <a:ea typeface="標楷體" panose="03000509000000000000" pitchFamily="65" charset="-120"/>
                        </a:rPr>
                        <a:t>3</a:t>
                      </a:r>
                      <a:r>
                        <a:rPr lang="zh-TW" altLang="en-US" sz="1800" b="0" dirty="0">
                          <a:latin typeface="標楷體" panose="03000509000000000000" pitchFamily="65" charset="-120"/>
                          <a:ea typeface="標楷體" panose="03000509000000000000" pitchFamily="65" charset="-120"/>
                        </a:rPr>
                        <a:t>月</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TW" sz="1800" b="0" dirty="0">
                          <a:latin typeface="標楷體" panose="03000509000000000000" pitchFamily="65" charset="-120"/>
                          <a:ea typeface="標楷體" panose="03000509000000000000" pitchFamily="65" charset="-120"/>
                        </a:rPr>
                        <a:t>4</a:t>
                      </a:r>
                      <a:r>
                        <a:rPr lang="zh-TW" altLang="en-US" sz="1800" b="0" dirty="0">
                          <a:latin typeface="標楷體" panose="03000509000000000000" pitchFamily="65" charset="-120"/>
                          <a:ea typeface="標楷體" panose="03000509000000000000" pitchFamily="65" charset="-120"/>
                        </a:rPr>
                        <a:t>月</a:t>
                      </a:r>
                    </a:p>
                  </a:txBody>
                  <a:tcPr/>
                </a:tc>
                <a:tc>
                  <a:txBody>
                    <a:bodyPr/>
                    <a:lstStyle/>
                    <a:p>
                      <a:r>
                        <a:rPr lang="en-US" altLang="zh-TW" sz="1800" b="0" dirty="0">
                          <a:latin typeface="標楷體" panose="03000509000000000000" pitchFamily="65" charset="-120"/>
                          <a:ea typeface="標楷體" panose="03000509000000000000" pitchFamily="65" charset="-120"/>
                        </a:rPr>
                        <a:t>5</a:t>
                      </a:r>
                      <a:r>
                        <a:rPr lang="zh-TW" altLang="en-US" sz="1800" b="0" dirty="0">
                          <a:latin typeface="標楷體" panose="03000509000000000000" pitchFamily="65" charset="-120"/>
                          <a:ea typeface="標楷體" panose="03000509000000000000" pitchFamily="65" charset="-120"/>
                        </a:rPr>
                        <a:t>月</a:t>
                      </a:r>
                    </a:p>
                  </a:txBody>
                  <a:tcPr/>
                </a:tc>
                <a:extLst>
                  <a:ext uri="{0D108BD9-81ED-4DB2-BD59-A6C34878D82A}">
                    <a16:rowId xmlns="" xmlns:a16="http://schemas.microsoft.com/office/drawing/2014/main" val="2024740407"/>
                  </a:ext>
                </a:extLst>
              </a:tr>
              <a:tr h="4117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專題構想</a:t>
                      </a: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3739121850"/>
                  </a:ext>
                </a:extLst>
              </a:tr>
              <a:tr h="4117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資料查詢</a:t>
                      </a: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166107502"/>
                  </a:ext>
                </a:extLst>
              </a:tr>
              <a:tr h="4117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資料整理</a:t>
                      </a: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3901845234"/>
                  </a:ext>
                </a:extLst>
              </a:tr>
              <a:tr h="4117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材料購買</a:t>
                      </a: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1083636649"/>
                  </a:ext>
                </a:extLst>
              </a:tr>
              <a:tr h="4117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專題製作</a:t>
                      </a: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tc>
                  <a:txBody>
                    <a:bodyPr/>
                    <a:lstStyle/>
                    <a:p>
                      <a:endParaRPr lang="zh-TW" altLang="en-US" dirty="0">
                        <a:latin typeface="標楷體" panose="03000509000000000000" pitchFamily="65" charset="-120"/>
                        <a:ea typeface="標楷體" panose="03000509000000000000" pitchFamily="65" charset="-120"/>
                      </a:endParaRPr>
                    </a:p>
                  </a:txBody>
                  <a:tcPr/>
                </a:tc>
                <a:extLst>
                  <a:ext uri="{0D108BD9-81ED-4DB2-BD59-A6C34878D82A}">
                    <a16:rowId xmlns="" xmlns:a16="http://schemas.microsoft.com/office/drawing/2014/main" val="4199547528"/>
                  </a:ext>
                </a:extLst>
              </a:tr>
            </a:tbl>
          </a:graphicData>
        </a:graphic>
      </p:graphicFrame>
      <p:cxnSp>
        <p:nvCxnSpPr>
          <p:cNvPr id="11" name="直線接點 10"/>
          <p:cNvCxnSpPr/>
          <p:nvPr/>
        </p:nvCxnSpPr>
        <p:spPr>
          <a:xfrm flipH="1" flipV="1">
            <a:off x="1809950" y="1852014"/>
            <a:ext cx="895543" cy="54629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圓角矩形 11"/>
          <p:cNvSpPr/>
          <p:nvPr/>
        </p:nvSpPr>
        <p:spPr>
          <a:xfrm>
            <a:off x="3516197" y="2901946"/>
            <a:ext cx="857840" cy="2786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圓角矩形 19"/>
          <p:cNvSpPr/>
          <p:nvPr/>
        </p:nvSpPr>
        <p:spPr>
          <a:xfrm>
            <a:off x="4374037" y="4186479"/>
            <a:ext cx="5976592" cy="2190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圓角矩形 21"/>
          <p:cNvSpPr/>
          <p:nvPr/>
        </p:nvSpPr>
        <p:spPr>
          <a:xfrm>
            <a:off x="4374037" y="3709895"/>
            <a:ext cx="1715678" cy="2815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圓角矩形 22"/>
          <p:cNvSpPr/>
          <p:nvPr/>
        </p:nvSpPr>
        <p:spPr>
          <a:xfrm>
            <a:off x="7795967" y="2937115"/>
            <a:ext cx="1687398" cy="21209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圓角矩形 24"/>
          <p:cNvSpPr/>
          <p:nvPr/>
        </p:nvSpPr>
        <p:spPr>
          <a:xfrm>
            <a:off x="2717074" y="2534194"/>
            <a:ext cx="838312" cy="22442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圓角矩形 25"/>
          <p:cNvSpPr/>
          <p:nvPr/>
        </p:nvSpPr>
        <p:spPr>
          <a:xfrm>
            <a:off x="4374037" y="3317785"/>
            <a:ext cx="857840" cy="27860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 xmlns:p14="http://schemas.microsoft.com/office/powerpoint/2010/main" val="3737599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248194"/>
            <a:ext cx="12191999" cy="1267097"/>
          </a:xfrm>
        </p:spPr>
        <p:txBody>
          <a:bodyPr>
            <a:normAutofit/>
          </a:bodyPr>
          <a:lstStyle/>
          <a:p>
            <a:pPr algn="ctr"/>
            <a:r>
              <a:rPr lang="zh-TW" altLang="en-US" sz="4800" dirty="0">
                <a:latin typeface="標楷體" panose="03000509000000000000" pitchFamily="65" charset="-120"/>
                <a:ea typeface="標楷體" panose="03000509000000000000" pitchFamily="65" charset="-120"/>
              </a:rPr>
              <a:t>參考</a:t>
            </a:r>
            <a:r>
              <a:rPr lang="zh-TW" altLang="en-US" sz="4800" dirty="0" smtClean="0">
                <a:latin typeface="標楷體" panose="03000509000000000000" pitchFamily="65" charset="-120"/>
                <a:ea typeface="標楷體" panose="03000509000000000000" pitchFamily="65" charset="-120"/>
              </a:rPr>
              <a:t>資料</a:t>
            </a:r>
            <a:endParaRPr lang="zh-TW" altLang="en-US" sz="4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1161640" y="1819374"/>
            <a:ext cx="9913168" cy="3569617"/>
          </a:xfrm>
        </p:spPr>
        <p:txBody>
          <a:bodyPr/>
          <a:lstStyle/>
          <a:p>
            <a:r>
              <a:rPr lang="en-US" altLang="zh-TW" dirty="0">
                <a:solidFill>
                  <a:schemeClr val="tx1"/>
                </a:solidFill>
                <a:latin typeface="標楷體" panose="03000509000000000000" pitchFamily="65" charset="-120"/>
                <a:ea typeface="標楷體" panose="03000509000000000000" pitchFamily="65" charset="-120"/>
                <a:hlinkClick r:id="rId2"/>
              </a:rPr>
              <a:t>https://</a:t>
            </a:r>
            <a:r>
              <a:rPr lang="en-US" altLang="zh-TW" dirty="0" smtClean="0">
                <a:solidFill>
                  <a:schemeClr val="tx1"/>
                </a:solidFill>
                <a:latin typeface="標楷體" panose="03000509000000000000" pitchFamily="65" charset="-120"/>
                <a:ea typeface="標楷體" panose="03000509000000000000" pitchFamily="65" charset="-120"/>
                <a:hlinkClick r:id="rId2"/>
              </a:rPr>
              <a:t>www.youtube.com/watch?v=RaCZpgNNPXc</a:t>
            </a:r>
            <a:endParaRPr lang="en-US" altLang="zh-TW" dirty="0" smtClean="0">
              <a:solidFill>
                <a:schemeClr val="tx1"/>
              </a:solidFill>
              <a:latin typeface="標楷體" panose="03000509000000000000" pitchFamily="65" charset="-120"/>
              <a:ea typeface="標楷體" panose="03000509000000000000" pitchFamily="65" charset="-120"/>
            </a:endParaRPr>
          </a:p>
          <a:p>
            <a:r>
              <a:rPr lang="en-US" altLang="zh-TW" dirty="0" smtClean="0">
                <a:latin typeface="標楷體" pitchFamily="65" charset="-120"/>
                <a:ea typeface="標楷體" pitchFamily="65" charset="-120"/>
                <a:hlinkClick r:id="rId3"/>
              </a:rPr>
              <a:t>https://www.google.com/search?hl=en&amp;source=hp&amp;ei=YT-kXPWBEITu8wXL4ovoAQ&amp;q</a:t>
            </a:r>
            <a:endParaRPr lang="en-US" altLang="zh-TW" dirty="0" smtClean="0">
              <a:latin typeface="標楷體" pitchFamily="65" charset="-120"/>
              <a:ea typeface="標楷體" pitchFamily="65" charset="-120"/>
            </a:endParaRPr>
          </a:p>
          <a:p>
            <a:endParaRPr lang="zh-TW" altLang="en-US"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 xmlns:p14="http://schemas.microsoft.com/office/powerpoint/2010/main" val="766364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idx="4294967295"/>
          </p:nvPr>
        </p:nvSpPr>
        <p:spPr>
          <a:xfrm>
            <a:off x="0" y="-182880"/>
            <a:ext cx="12192000" cy="1214438"/>
          </a:xfrm>
        </p:spPr>
        <p:txBody>
          <a:bodyPr>
            <a:normAutofit/>
          </a:bodyPr>
          <a:lstStyle/>
          <a:p>
            <a:pPr algn="ctr"/>
            <a:r>
              <a:rPr lang="zh-TW" altLang="en-US" sz="4800" dirty="0" smtClean="0">
                <a:latin typeface="標楷體" pitchFamily="65" charset="-120"/>
                <a:ea typeface="標楷體" pitchFamily="65" charset="-120"/>
              </a:rPr>
              <a:t>報告結束</a:t>
            </a:r>
            <a:endParaRPr lang="zh-TW" altLang="en-US" sz="4800" dirty="0">
              <a:latin typeface="標楷體" pitchFamily="65" charset="-120"/>
              <a:ea typeface="標楷體" pitchFamily="65" charset="-120"/>
            </a:endParaRPr>
          </a:p>
        </p:txBody>
      </p:sp>
      <p:sp>
        <p:nvSpPr>
          <p:cNvPr id="7" name="文字方塊 6"/>
          <p:cNvSpPr txBox="1"/>
          <p:nvPr/>
        </p:nvSpPr>
        <p:spPr>
          <a:xfrm>
            <a:off x="0" y="1737360"/>
            <a:ext cx="12191999" cy="1534716"/>
          </a:xfrm>
          <a:prstGeom prst="rect">
            <a:avLst/>
          </a:prstGeom>
          <a:noFill/>
        </p:spPr>
        <p:txBody>
          <a:bodyPr wrap="square" rtlCol="0">
            <a:spAutoFit/>
          </a:bodyPr>
          <a:lstStyle/>
          <a:p>
            <a:pPr algn="ctr">
              <a:lnSpc>
                <a:spcPct val="130000"/>
              </a:lnSpc>
            </a:pPr>
            <a:r>
              <a:rPr lang="zh-TW" altLang="en-US" sz="8000" dirty="0" smtClean="0">
                <a:latin typeface="Arial" panose="020B0604020202020204" pitchFamily="34" charset="0"/>
                <a:ea typeface="微软雅黑" panose="020B0503020204020204" pitchFamily="34" charset="-122"/>
              </a:rPr>
              <a:t>謝謝各位老師聆聽</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boyo\Desktop\depositphotos_159756140-stock-photo-blank-book-template.jpg"/>
          <p:cNvPicPr>
            <a:picLocks noChangeAspect="1" noChangeArrowheads="1"/>
          </p:cNvPicPr>
          <p:nvPr/>
        </p:nvPicPr>
        <p:blipFill>
          <a:blip r:embed="rId2" cstate="print"/>
          <a:srcRect/>
          <a:stretch>
            <a:fillRect/>
          </a:stretch>
        </p:blipFill>
        <p:spPr bwMode="auto">
          <a:xfrm>
            <a:off x="738681" y="1"/>
            <a:ext cx="10952575" cy="6126480"/>
          </a:xfrm>
          <a:prstGeom prst="rect">
            <a:avLst/>
          </a:prstGeom>
          <a:noFill/>
        </p:spPr>
      </p:pic>
      <p:sp>
        <p:nvSpPr>
          <p:cNvPr id="2" name="標題 1"/>
          <p:cNvSpPr>
            <a:spLocks noGrp="1"/>
          </p:cNvSpPr>
          <p:nvPr>
            <p:ph type="title"/>
          </p:nvPr>
        </p:nvSpPr>
        <p:spPr>
          <a:xfrm>
            <a:off x="0" y="-300445"/>
            <a:ext cx="12192000" cy="1254034"/>
          </a:xfrm>
        </p:spPr>
        <p:txBody>
          <a:bodyPr/>
          <a:lstStyle/>
          <a:p>
            <a:pPr algn="ctr"/>
            <a:r>
              <a:rPr lang="zh-TW" altLang="en-US" sz="4800" dirty="0" smtClean="0">
                <a:latin typeface="標楷體" pitchFamily="65" charset="-120"/>
                <a:ea typeface="標楷體" pitchFamily="65" charset="-120"/>
              </a:rPr>
              <a:t>目錄</a:t>
            </a:r>
            <a:endParaRPr lang="zh-TW" altLang="en-US" dirty="0">
              <a:latin typeface="標楷體" pitchFamily="65" charset="-120"/>
              <a:ea typeface="標楷體" pitchFamily="65" charset="-120"/>
            </a:endParaRPr>
          </a:p>
        </p:txBody>
      </p:sp>
      <p:sp>
        <p:nvSpPr>
          <p:cNvPr id="3" name="內容版面配置區 2"/>
          <p:cNvSpPr>
            <a:spLocks noGrp="1"/>
          </p:cNvSpPr>
          <p:nvPr>
            <p:ph idx="1"/>
          </p:nvPr>
        </p:nvSpPr>
        <p:spPr/>
        <p:txBody>
          <a:bodyPr/>
          <a:lstStyle/>
          <a:p>
            <a:pPr marL="457200" indent="-457200">
              <a:buNone/>
            </a:pPr>
            <a:r>
              <a:rPr lang="zh-TW" altLang="en-US" dirty="0" smtClean="0">
                <a:solidFill>
                  <a:schemeClr val="tx1"/>
                </a:solidFill>
                <a:latin typeface="標楷體" pitchFamily="65" charset="-120"/>
                <a:ea typeface="標楷體" pitchFamily="65" charset="-120"/>
              </a:rPr>
              <a:t>           </a:t>
            </a:r>
            <a:endParaRPr lang="en-US" altLang="zh-TW" dirty="0" smtClean="0">
              <a:solidFill>
                <a:schemeClr val="tx1"/>
              </a:solidFill>
              <a:latin typeface="標楷體" pitchFamily="65" charset="-120"/>
              <a:ea typeface="標楷體" pitchFamily="65" charset="-120"/>
            </a:endParaRPr>
          </a:p>
          <a:p>
            <a:pPr marL="457200" indent="-457200">
              <a:buNone/>
            </a:pPr>
            <a:r>
              <a:rPr lang="en-US" altLang="zh-TW" sz="2000" dirty="0" smtClean="0">
                <a:solidFill>
                  <a:schemeClr val="tx1"/>
                </a:solidFill>
                <a:latin typeface="標楷體" pitchFamily="65" charset="-120"/>
                <a:ea typeface="標楷體" pitchFamily="65" charset="-120"/>
              </a:rPr>
              <a:t>                            </a:t>
            </a:r>
            <a:r>
              <a:rPr lang="zh-TW" altLang="en-US" sz="2000" dirty="0" smtClean="0">
                <a:solidFill>
                  <a:schemeClr val="tx1"/>
                </a:solidFill>
                <a:latin typeface="標楷體" pitchFamily="65" charset="-120"/>
                <a:ea typeface="標楷體" pitchFamily="65" charset="-120"/>
              </a:rPr>
              <a:t>   </a:t>
            </a:r>
            <a:r>
              <a:rPr lang="en-US" altLang="zh-TW" sz="2000" dirty="0" smtClean="0">
                <a:solidFill>
                  <a:schemeClr val="tx1"/>
                </a:solidFill>
                <a:latin typeface="標楷體" pitchFamily="65" charset="-120"/>
                <a:ea typeface="標楷體" pitchFamily="65" charset="-120"/>
              </a:rPr>
              <a:t>1.</a:t>
            </a:r>
            <a:r>
              <a:rPr lang="zh-TW" altLang="en-US" sz="2000" dirty="0" smtClean="0">
                <a:solidFill>
                  <a:schemeClr val="tx1"/>
                </a:solidFill>
                <a:latin typeface="標楷體" pitchFamily="65" charset="-120"/>
                <a:ea typeface="標楷體" pitchFamily="65" charset="-120"/>
              </a:rPr>
              <a:t>前言</a:t>
            </a:r>
            <a:endParaRPr lang="en-US" altLang="zh-TW" sz="2000" dirty="0" smtClean="0">
              <a:solidFill>
                <a:schemeClr val="tx1"/>
              </a:solidFill>
              <a:latin typeface="標楷體" pitchFamily="65" charset="-120"/>
              <a:ea typeface="標楷體" pitchFamily="65" charset="-120"/>
            </a:endParaRPr>
          </a:p>
          <a:p>
            <a:pPr marL="457200" indent="-457200">
              <a:buNone/>
            </a:pPr>
            <a:r>
              <a:rPr lang="en-US" altLang="zh-TW" sz="2000" dirty="0" smtClean="0">
                <a:solidFill>
                  <a:schemeClr val="tx1"/>
                </a:solidFill>
                <a:latin typeface="標楷體" pitchFamily="65" charset="-120"/>
                <a:ea typeface="標楷體" pitchFamily="65" charset="-120"/>
              </a:rPr>
              <a:t>                             </a:t>
            </a:r>
            <a:r>
              <a:rPr lang="zh-TW" altLang="en-US" sz="2000" dirty="0" smtClean="0">
                <a:solidFill>
                  <a:schemeClr val="tx1"/>
                </a:solidFill>
                <a:latin typeface="標楷體" pitchFamily="65" charset="-120"/>
                <a:ea typeface="標楷體" pitchFamily="65" charset="-120"/>
              </a:rPr>
              <a:t>   </a:t>
            </a:r>
            <a:r>
              <a:rPr lang="en-US" altLang="zh-TW" sz="2000" dirty="0" smtClean="0">
                <a:solidFill>
                  <a:schemeClr val="tx1"/>
                </a:solidFill>
                <a:latin typeface="標楷體" pitchFamily="65" charset="-120"/>
                <a:ea typeface="標楷體" pitchFamily="65" charset="-120"/>
              </a:rPr>
              <a:t> 2</a:t>
            </a:r>
            <a:r>
              <a:rPr lang="en-US" altLang="zh-TW" dirty="0" smtClean="0">
                <a:solidFill>
                  <a:schemeClr val="tx1"/>
                </a:solidFill>
                <a:latin typeface="標楷體" pitchFamily="65" charset="-120"/>
                <a:ea typeface="標楷體" pitchFamily="65" charset="-120"/>
              </a:rPr>
              <a:t>.</a:t>
            </a:r>
            <a:r>
              <a:rPr lang="zh-TW" altLang="en-US" sz="2000" dirty="0" smtClean="0">
                <a:solidFill>
                  <a:schemeClr val="tx1"/>
                </a:solidFill>
                <a:latin typeface="標楷體" pitchFamily="65" charset="-120"/>
                <a:ea typeface="標楷體" pitchFamily="65" charset="-120"/>
              </a:rPr>
              <a:t>智慧機上盒的運用</a:t>
            </a:r>
            <a:endParaRPr lang="en-US" altLang="zh-TW" sz="2000" dirty="0" smtClean="0">
              <a:solidFill>
                <a:schemeClr val="tx1"/>
              </a:solidFill>
              <a:latin typeface="標楷體" pitchFamily="65" charset="-120"/>
              <a:ea typeface="標楷體" pitchFamily="65" charset="-120"/>
            </a:endParaRPr>
          </a:p>
          <a:p>
            <a:pPr marL="457200" indent="-457200">
              <a:buNone/>
            </a:pPr>
            <a:r>
              <a:rPr lang="zh-TW" altLang="en-US" sz="2000" dirty="0" smtClean="0">
                <a:solidFill>
                  <a:schemeClr val="tx1"/>
                </a:solidFill>
                <a:latin typeface="標楷體" pitchFamily="65" charset="-120"/>
                <a:ea typeface="標楷體" pitchFamily="65" charset="-120"/>
              </a:rPr>
              <a:t>                                   </a:t>
            </a:r>
            <a:r>
              <a:rPr lang="en-US" altLang="zh-TW" sz="2000" dirty="0" smtClean="0">
                <a:solidFill>
                  <a:schemeClr val="tx1"/>
                </a:solidFill>
                <a:latin typeface="標楷體" pitchFamily="65" charset="-120"/>
                <a:ea typeface="標楷體" pitchFamily="65" charset="-120"/>
              </a:rPr>
              <a:t>3.</a:t>
            </a:r>
            <a:r>
              <a:rPr lang="zh-TW" altLang="en-US" sz="2000" dirty="0" smtClean="0">
                <a:solidFill>
                  <a:schemeClr val="tx1"/>
                </a:solidFill>
                <a:latin typeface="標楷體" pitchFamily="65" charset="-120"/>
                <a:ea typeface="標楷體" pitchFamily="65" charset="-120"/>
              </a:rPr>
              <a:t>元件</a:t>
            </a:r>
            <a:endParaRPr lang="en-US" altLang="zh-TW" sz="2000" dirty="0" smtClean="0">
              <a:solidFill>
                <a:schemeClr val="tx1"/>
              </a:solidFill>
              <a:latin typeface="標楷體" pitchFamily="65" charset="-120"/>
              <a:ea typeface="標楷體" pitchFamily="65" charset="-120"/>
            </a:endParaRPr>
          </a:p>
          <a:p>
            <a:pPr marL="457200" indent="-457200">
              <a:buNone/>
            </a:pPr>
            <a:r>
              <a:rPr lang="zh-TW" altLang="en-US" sz="2000" dirty="0" smtClean="0">
                <a:solidFill>
                  <a:schemeClr val="tx1"/>
                </a:solidFill>
                <a:latin typeface="標楷體" pitchFamily="65" charset="-120"/>
                <a:ea typeface="標楷體" pitchFamily="65" charset="-120"/>
              </a:rPr>
              <a:t>                                     </a:t>
            </a:r>
            <a:r>
              <a:rPr lang="en-US" altLang="zh-TW" sz="2000" dirty="0" smtClean="0">
                <a:solidFill>
                  <a:schemeClr val="tx1"/>
                </a:solidFill>
                <a:latin typeface="標楷體" pitchFamily="65" charset="-120"/>
                <a:ea typeface="標楷體" pitchFamily="65" charset="-120"/>
              </a:rPr>
              <a:t>4.</a:t>
            </a:r>
            <a:r>
              <a:rPr lang="zh-TW" altLang="en-US" sz="2000" dirty="0" smtClean="0">
                <a:solidFill>
                  <a:schemeClr val="tx1"/>
                </a:solidFill>
                <a:latin typeface="標楷體" pitchFamily="65" charset="-120"/>
                <a:ea typeface="標楷體" pitchFamily="65" charset="-120"/>
              </a:rPr>
              <a:t>專題流程圖</a:t>
            </a:r>
            <a:endParaRPr lang="en-US" altLang="zh-TW" sz="2000" dirty="0" smtClean="0">
              <a:solidFill>
                <a:schemeClr val="tx1"/>
              </a:solidFill>
              <a:latin typeface="標楷體" pitchFamily="65" charset="-120"/>
              <a:ea typeface="標楷體" pitchFamily="65" charset="-120"/>
            </a:endParaRPr>
          </a:p>
          <a:p>
            <a:pPr marL="457200" indent="-457200">
              <a:buNone/>
            </a:pPr>
            <a:r>
              <a:rPr lang="zh-TW" altLang="en-US" sz="2000" dirty="0" smtClean="0">
                <a:solidFill>
                  <a:schemeClr val="tx1"/>
                </a:solidFill>
                <a:latin typeface="標楷體" pitchFamily="65" charset="-120"/>
                <a:ea typeface="標楷體" pitchFamily="65" charset="-120"/>
              </a:rPr>
              <a:t>               電機工程系              </a:t>
            </a:r>
            <a:r>
              <a:rPr lang="en-US" altLang="zh-TW" sz="2000" dirty="0" smtClean="0">
                <a:solidFill>
                  <a:schemeClr val="tx1"/>
                </a:solidFill>
                <a:latin typeface="標楷體" pitchFamily="65" charset="-120"/>
                <a:ea typeface="標楷體" pitchFamily="65" charset="-120"/>
              </a:rPr>
              <a:t>5.</a:t>
            </a:r>
            <a:r>
              <a:rPr lang="zh-TW" altLang="en-US" sz="2000" dirty="0" smtClean="0">
                <a:solidFill>
                  <a:schemeClr val="tx1"/>
                </a:solidFill>
                <a:latin typeface="標楷體" pitchFamily="65" charset="-120"/>
                <a:ea typeface="標楷體" pitchFamily="65" charset="-120"/>
              </a:rPr>
              <a:t>工作區域展示圖</a:t>
            </a:r>
            <a:endParaRPr lang="en-US" altLang="zh-TW" sz="2000" dirty="0" smtClean="0">
              <a:solidFill>
                <a:schemeClr val="tx1"/>
              </a:solidFill>
              <a:latin typeface="標楷體" pitchFamily="65" charset="-120"/>
              <a:ea typeface="標楷體" pitchFamily="65" charset="-120"/>
            </a:endParaRPr>
          </a:p>
          <a:p>
            <a:pPr marL="457200" indent="-457200">
              <a:buNone/>
            </a:pPr>
            <a:r>
              <a:rPr lang="zh-TW" altLang="en-US" sz="2000" dirty="0" smtClean="0">
                <a:solidFill>
                  <a:schemeClr val="tx1"/>
                </a:solidFill>
                <a:latin typeface="標楷體" pitchFamily="65" charset="-120"/>
                <a:ea typeface="標楷體" pitchFamily="65" charset="-120"/>
              </a:rPr>
              <a:t>                                         </a:t>
            </a:r>
            <a:r>
              <a:rPr lang="en-US" altLang="zh-TW" sz="2000" dirty="0" smtClean="0">
                <a:solidFill>
                  <a:schemeClr val="tx1"/>
                </a:solidFill>
                <a:latin typeface="標楷體" pitchFamily="65" charset="-120"/>
                <a:ea typeface="標楷體" pitchFamily="65" charset="-120"/>
              </a:rPr>
              <a:t>6.</a:t>
            </a:r>
            <a:r>
              <a:rPr lang="zh-TW" altLang="en-US" sz="2000" dirty="0" smtClean="0">
                <a:solidFill>
                  <a:schemeClr val="tx1"/>
                </a:solidFill>
                <a:latin typeface="標楷體" pitchFamily="65" charset="-120"/>
                <a:ea typeface="標楷體" pitchFamily="65" charset="-120"/>
              </a:rPr>
              <a:t>專題時間表</a:t>
            </a:r>
          </a:p>
          <a:p>
            <a:pPr marL="457200" indent="-457200"/>
            <a:r>
              <a:rPr lang="zh-TW" altLang="en-US" sz="2000" dirty="0" smtClean="0"/>
              <a:t>              </a:t>
            </a:r>
            <a:r>
              <a:rPr lang="en-US" altLang="zh-TW" sz="2000" dirty="0" smtClean="0"/>
              <a:t>                                                        </a:t>
            </a:r>
            <a:r>
              <a:rPr lang="zh-TW" altLang="en-US" sz="2000" dirty="0" smtClean="0"/>
              <a:t>      </a:t>
            </a:r>
            <a:r>
              <a:rPr lang="en-US" altLang="zh-TW" sz="2000" dirty="0" smtClean="0"/>
              <a:t>   </a:t>
            </a:r>
            <a:r>
              <a:rPr lang="en-US" altLang="zh-TW" sz="2000" dirty="0" smtClean="0">
                <a:solidFill>
                  <a:schemeClr val="tx1"/>
                </a:solidFill>
                <a:latin typeface="標楷體" pitchFamily="65" charset="-120"/>
                <a:ea typeface="標楷體" pitchFamily="65" charset="-120"/>
              </a:rPr>
              <a:t>7. </a:t>
            </a:r>
            <a:r>
              <a:rPr lang="zh-TW" altLang="en-US" sz="2000" dirty="0" smtClean="0">
                <a:solidFill>
                  <a:schemeClr val="tx1"/>
                </a:solidFill>
                <a:latin typeface="標楷體" pitchFamily="65" charset="-120"/>
                <a:ea typeface="標楷體" pitchFamily="65" charset="-120"/>
              </a:rPr>
              <a:t>參考資料</a:t>
            </a:r>
            <a:endParaRPr lang="en-US" altLang="zh-TW" sz="2000" dirty="0" smtClean="0">
              <a:solidFill>
                <a:schemeClr val="tx1"/>
              </a:solidFill>
              <a:latin typeface="標楷體" pitchFamily="65" charset="-120"/>
              <a:ea typeface="標楷體" pitchFamily="65" charset="-120"/>
            </a:endParaRPr>
          </a:p>
          <a:p>
            <a:pPr marL="457200" indent="-457200"/>
            <a:endParaRPr lang="zh-TW" altLang="en-US" dirty="0"/>
          </a:p>
        </p:txBody>
      </p:sp>
      <p:pic>
        <p:nvPicPr>
          <p:cNvPr id="1028" name="Picture 4" descr="C:\Users\boyo\Desktop\imag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650151" y="3477421"/>
            <a:ext cx="1447437" cy="1174226"/>
          </a:xfrm>
          <a:prstGeom prst="rect">
            <a:avLst/>
          </a:prstGeom>
          <a:noFill/>
        </p:spPr>
      </p:pic>
      <p:pic>
        <p:nvPicPr>
          <p:cNvPr id="1029" name="Picture 5" descr="C:\Users\boyo\Desktop\3.png"/>
          <p:cNvPicPr>
            <a:picLocks noChangeAspect="1" noChangeArrowheads="1"/>
          </p:cNvPicPr>
          <p:nvPr/>
        </p:nvPicPr>
        <p:blipFill>
          <a:blip r:embed="rId4" cstate="print"/>
          <a:srcRect/>
          <a:stretch>
            <a:fillRect/>
          </a:stretch>
        </p:blipFill>
        <p:spPr bwMode="auto">
          <a:xfrm>
            <a:off x="2610395" y="1658982"/>
            <a:ext cx="1556656" cy="171123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09006"/>
            <a:ext cx="12192000" cy="738561"/>
          </a:xfrm>
        </p:spPr>
        <p:txBody>
          <a:bodyPr>
            <a:normAutofit fontScale="90000"/>
          </a:bodyPr>
          <a:lstStyle/>
          <a:p>
            <a:pPr algn="ctr"/>
            <a:r>
              <a:rPr lang="zh-TW" altLang="en-US" sz="4800" dirty="0" smtClean="0"/>
              <a:t>前言</a:t>
            </a:r>
            <a:endParaRPr lang="zh-TW" altLang="en-US" dirty="0"/>
          </a:p>
        </p:txBody>
      </p:sp>
      <p:sp>
        <p:nvSpPr>
          <p:cNvPr id="3" name="內容版面配置區 2"/>
          <p:cNvSpPr>
            <a:spLocks noGrp="1"/>
          </p:cNvSpPr>
          <p:nvPr>
            <p:ph idx="1"/>
          </p:nvPr>
        </p:nvSpPr>
        <p:spPr/>
        <p:txBody>
          <a:bodyPr/>
          <a:lstStyle/>
          <a:p>
            <a:r>
              <a:rPr lang="zh-TW" altLang="en-US" dirty="0" smtClean="0">
                <a:solidFill>
                  <a:schemeClr val="tx2"/>
                </a:solidFill>
              </a:rPr>
              <a:t>　</a:t>
            </a:r>
            <a:r>
              <a:rPr lang="zh-TW" altLang="en-US" sz="2000" dirty="0" smtClean="0">
                <a:solidFill>
                  <a:schemeClr val="tx2"/>
                </a:solidFill>
              </a:rPr>
              <a:t>　</a:t>
            </a:r>
            <a:r>
              <a:rPr lang="zh-TW" altLang="en-US" sz="2000" dirty="0" smtClean="0">
                <a:solidFill>
                  <a:schemeClr val="tx2"/>
                </a:solidFill>
                <a:latin typeface="標楷體" pitchFamily="65" charset="-120"/>
                <a:ea typeface="標楷體" pitchFamily="65" charset="-120"/>
              </a:rPr>
              <a:t>現今已邁入了</a:t>
            </a:r>
            <a:r>
              <a:rPr lang="zh-TW" altLang="en-US" sz="2000" dirty="0" smtClean="0">
                <a:solidFill>
                  <a:srgbClr val="FF0000"/>
                </a:solidFill>
                <a:latin typeface="標楷體" pitchFamily="65" charset="-120"/>
                <a:ea typeface="標楷體" pitchFamily="65" charset="-120"/>
              </a:rPr>
              <a:t>工業</a:t>
            </a:r>
            <a:r>
              <a:rPr lang="en-US" altLang="zh-TW" sz="2000" dirty="0" smtClean="0">
                <a:solidFill>
                  <a:srgbClr val="FF0000"/>
                </a:solidFill>
                <a:latin typeface="標楷體" pitchFamily="65" charset="-120"/>
                <a:ea typeface="標楷體" pitchFamily="65" charset="-120"/>
              </a:rPr>
              <a:t>4.0</a:t>
            </a:r>
            <a:r>
              <a:rPr lang="zh-TW" altLang="en-US" sz="2000" dirty="0" smtClean="0">
                <a:solidFill>
                  <a:schemeClr val="tx2"/>
                </a:solidFill>
                <a:latin typeface="標楷體" pitchFamily="65" charset="-120"/>
                <a:ea typeface="標楷體" pitchFamily="65" charset="-120"/>
              </a:rPr>
              <a:t>的行業中，所謂</a:t>
            </a:r>
            <a:r>
              <a:rPr lang="zh-TW" altLang="en-US" sz="2000" dirty="0" smtClean="0">
                <a:solidFill>
                  <a:srgbClr val="FF0000"/>
                </a:solidFill>
                <a:latin typeface="標楷體" pitchFamily="65" charset="-120"/>
                <a:ea typeface="標楷體" pitchFamily="65" charset="-120"/>
              </a:rPr>
              <a:t>工業</a:t>
            </a:r>
            <a:r>
              <a:rPr lang="en-US" altLang="zh-TW" sz="2000" dirty="0" smtClean="0">
                <a:solidFill>
                  <a:srgbClr val="FF0000"/>
                </a:solidFill>
                <a:latin typeface="標楷體" pitchFamily="65" charset="-120"/>
                <a:ea typeface="標楷體" pitchFamily="65" charset="-120"/>
              </a:rPr>
              <a:t>4.0</a:t>
            </a:r>
            <a:r>
              <a:rPr lang="zh-TW" altLang="en-US" sz="2000" dirty="0" smtClean="0">
                <a:solidFill>
                  <a:schemeClr val="tx2"/>
                </a:solidFill>
                <a:latin typeface="標楷體" pitchFamily="65" charset="-120"/>
                <a:ea typeface="標楷體" pitchFamily="65" charset="-120"/>
              </a:rPr>
              <a:t>是指製造技術自動化和數據交換趨勢的名稱，其包括</a:t>
            </a:r>
            <a:r>
              <a:rPr lang="zh-TW" altLang="en-US" sz="2000" dirty="0" smtClean="0">
                <a:solidFill>
                  <a:srgbClr val="FF0000"/>
                </a:solidFill>
                <a:latin typeface="標楷體" pitchFamily="65" charset="-120"/>
                <a:ea typeface="標楷體" pitchFamily="65" charset="-120"/>
              </a:rPr>
              <a:t>網路物理系統，物聯網，雲端計算以其認知計算</a:t>
            </a:r>
            <a:r>
              <a:rPr lang="zh-TW" altLang="en-US" sz="2000" dirty="0" smtClean="0">
                <a:solidFill>
                  <a:schemeClr val="tx2"/>
                </a:solidFill>
                <a:latin typeface="標楷體" pitchFamily="65" charset="-120"/>
                <a:ea typeface="標楷體" pitchFamily="65" charset="-120"/>
              </a:rPr>
              <a:t>，也被稱為第四次工業革命，其中促進了</a:t>
            </a:r>
            <a:r>
              <a:rPr lang="zh-TW" altLang="en-US" sz="2000" dirty="0" smtClean="0">
                <a:solidFill>
                  <a:srgbClr val="FF0000"/>
                </a:solidFill>
                <a:latin typeface="標楷體" pitchFamily="65" charset="-120"/>
                <a:ea typeface="標楷體" pitchFamily="65" charset="-120"/>
              </a:rPr>
              <a:t>智慧工廠</a:t>
            </a:r>
            <a:r>
              <a:rPr lang="zh-TW" altLang="en-US" sz="2000" dirty="0" smtClean="0">
                <a:solidFill>
                  <a:schemeClr val="tx2"/>
                </a:solidFill>
                <a:latin typeface="標楷體" pitchFamily="65" charset="-120"/>
                <a:ea typeface="標楷體" pitchFamily="65" charset="-120"/>
              </a:rPr>
              <a:t>這一概念，在智慧工廠中，所有的設備皆用互聯網連接，可以互相通信以及與端監控。</a:t>
            </a:r>
            <a:endParaRPr lang="en-US" altLang="zh-TW" sz="2000" dirty="0" smtClean="0">
              <a:solidFill>
                <a:schemeClr val="tx2"/>
              </a:solidFill>
              <a:latin typeface="標楷體" pitchFamily="65" charset="-120"/>
              <a:ea typeface="標楷體" pitchFamily="65" charset="-120"/>
            </a:endParaRPr>
          </a:p>
          <a:p>
            <a:r>
              <a:rPr lang="zh-TW" altLang="en-US" sz="2000" dirty="0" smtClean="0">
                <a:solidFill>
                  <a:schemeClr val="tx2"/>
                </a:solidFill>
                <a:latin typeface="標楷體" pitchFamily="65" charset="-120"/>
                <a:ea typeface="標楷體" pitchFamily="65" charset="-120"/>
              </a:rPr>
              <a:t>　　而以台灣來說，台灣大多都是中小型企業，儘管又辦法讓工廠進行自動化生產，卻無法有效的收集其資料以及保存，這個時候</a:t>
            </a:r>
            <a:r>
              <a:rPr lang="zh-TW" altLang="en-US" sz="2000" dirty="0" smtClean="0">
                <a:solidFill>
                  <a:srgbClr val="FF0000"/>
                </a:solidFill>
                <a:latin typeface="標楷體" pitchFamily="65" charset="-120"/>
                <a:ea typeface="標楷體" pitchFamily="65" charset="-120"/>
              </a:rPr>
              <a:t>智慧機上盒</a:t>
            </a:r>
            <a:r>
              <a:rPr lang="zh-TW" altLang="en-US" sz="2000" dirty="0" smtClean="0">
                <a:solidFill>
                  <a:schemeClr val="tx2"/>
                </a:solidFill>
                <a:latin typeface="標楷體" pitchFamily="65" charset="-120"/>
                <a:ea typeface="標楷體" pitchFamily="65" charset="-120"/>
              </a:rPr>
              <a:t>就可以給予這些中小企業非常大的幫助。</a:t>
            </a:r>
            <a:endParaRPr lang="en-US" altLang="zh-TW" sz="2000" dirty="0" smtClean="0">
              <a:solidFill>
                <a:schemeClr val="tx2"/>
              </a:solidFill>
              <a:latin typeface="標楷體" pitchFamily="65" charset="-120"/>
              <a:ea typeface="標楷體" pitchFamily="65" charset="-120"/>
            </a:endParaRPr>
          </a:p>
          <a:p>
            <a:pPr>
              <a:buNone/>
            </a:pP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pic>
        <p:nvPicPr>
          <p:cNvPr id="2050" name="Picture 2" descr="C:\Users\boyo\Desktop\images (1).jpg"/>
          <p:cNvPicPr>
            <a:picLocks noChangeAspect="1" noChangeArrowheads="1"/>
          </p:cNvPicPr>
          <p:nvPr/>
        </p:nvPicPr>
        <p:blipFill>
          <a:blip r:embed="rId2" cstate="print"/>
          <a:srcRect/>
          <a:stretch>
            <a:fillRect/>
          </a:stretch>
        </p:blipFill>
        <p:spPr bwMode="auto">
          <a:xfrm>
            <a:off x="5618434" y="3452767"/>
            <a:ext cx="5685293" cy="3065599"/>
          </a:xfrm>
          <a:prstGeom prst="rect">
            <a:avLst/>
          </a:prstGeom>
          <a:noFill/>
        </p:spPr>
      </p:pic>
      <p:pic>
        <p:nvPicPr>
          <p:cNvPr id="2051" name="Picture 3" descr="C:\Users\boyo\Desktop\下載 (3).jpg"/>
          <p:cNvPicPr>
            <a:picLocks noChangeAspect="1" noChangeArrowheads="1"/>
          </p:cNvPicPr>
          <p:nvPr/>
        </p:nvPicPr>
        <p:blipFill>
          <a:blip r:embed="rId3" cstate="print"/>
          <a:srcRect/>
          <a:stretch>
            <a:fillRect/>
          </a:stretch>
        </p:blipFill>
        <p:spPr bwMode="auto">
          <a:xfrm>
            <a:off x="1084399" y="3448593"/>
            <a:ext cx="4232184" cy="278439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82879"/>
            <a:ext cx="12192000" cy="1201782"/>
          </a:xfrm>
        </p:spPr>
        <p:txBody>
          <a:bodyPr>
            <a:noAutofit/>
          </a:bodyPr>
          <a:lstStyle/>
          <a:p>
            <a:pPr algn="ctr"/>
            <a:r>
              <a:rPr lang="zh-TW" altLang="en-US" sz="4800" dirty="0">
                <a:latin typeface="標楷體" pitchFamily="65" charset="-120"/>
                <a:ea typeface="標楷體" pitchFamily="65" charset="-120"/>
              </a:rPr>
              <a:t>智慧機上</a:t>
            </a:r>
            <a:r>
              <a:rPr lang="zh-TW" altLang="en-US" sz="4800" dirty="0" smtClean="0">
                <a:latin typeface="標楷體" pitchFamily="65" charset="-120"/>
                <a:ea typeface="標楷體" pitchFamily="65" charset="-120"/>
              </a:rPr>
              <a:t>盒運用</a:t>
            </a:r>
            <a:endParaRPr lang="zh-TW" altLang="en-US" sz="4800" dirty="0">
              <a:latin typeface="標楷體" pitchFamily="65" charset="-120"/>
              <a:ea typeface="標楷體" pitchFamily="65" charset="-120"/>
            </a:endParaRPr>
          </a:p>
        </p:txBody>
      </p:sp>
      <p:sp>
        <p:nvSpPr>
          <p:cNvPr id="3" name="內容版面配置區 2"/>
          <p:cNvSpPr>
            <a:spLocks noGrp="1"/>
          </p:cNvSpPr>
          <p:nvPr>
            <p:ph idx="1"/>
          </p:nvPr>
        </p:nvSpPr>
        <p:spPr/>
        <p:txBody>
          <a:bodyPr/>
          <a:lstStyle/>
          <a:p>
            <a:pPr>
              <a:buNone/>
            </a:pPr>
            <a:r>
              <a:rPr lang="zh-TW" altLang="en-US" dirty="0" smtClean="0">
                <a:solidFill>
                  <a:schemeClr val="tx1"/>
                </a:solidFill>
                <a:latin typeface="標楷體" pitchFamily="65" charset="-120"/>
                <a:ea typeface="標楷體" pitchFamily="65" charset="-120"/>
              </a:rPr>
              <a:t>　　</a:t>
            </a:r>
            <a:r>
              <a:rPr lang="zh-TW" altLang="en-US" sz="2000" dirty="0" smtClean="0">
                <a:solidFill>
                  <a:schemeClr val="tx1"/>
                </a:solidFill>
                <a:latin typeface="標楷體" pitchFamily="65" charset="-120"/>
                <a:ea typeface="標楷體" pitchFamily="65" charset="-120"/>
              </a:rPr>
              <a:t>現今</a:t>
            </a:r>
            <a:r>
              <a:rPr lang="zh-TW" altLang="en-US" sz="2000" dirty="0">
                <a:solidFill>
                  <a:schemeClr val="tx1"/>
                </a:solidFill>
                <a:latin typeface="標楷體" pitchFamily="65" charset="-120"/>
                <a:ea typeface="標楷體" pitchFamily="65" charset="-120"/>
              </a:rPr>
              <a:t>台灣的企業還是以</a:t>
            </a:r>
            <a:r>
              <a:rPr lang="zh-TW" altLang="en-US" sz="2000" dirty="0">
                <a:solidFill>
                  <a:srgbClr val="FF0000"/>
                </a:solidFill>
                <a:latin typeface="標楷體" pitchFamily="65" charset="-120"/>
                <a:ea typeface="標楷體" pitchFamily="65" charset="-120"/>
              </a:rPr>
              <a:t>中小企業為主</a:t>
            </a:r>
            <a:r>
              <a:rPr lang="zh-TW" altLang="en-US" sz="2000" dirty="0">
                <a:solidFill>
                  <a:schemeClr val="tx1"/>
                </a:solidFill>
                <a:latin typeface="標楷體" pitchFamily="65" charset="-120"/>
                <a:ea typeface="標楷體" pitchFamily="65" charset="-120"/>
              </a:rPr>
              <a:t>，如果運用到智慧型</a:t>
            </a:r>
            <a:r>
              <a:rPr lang="zh-TW" altLang="zh-TW" sz="2000" dirty="0">
                <a:solidFill>
                  <a:schemeClr val="tx1"/>
                </a:solidFill>
                <a:latin typeface="標楷體" pitchFamily="65" charset="-120"/>
                <a:ea typeface="標楷體" pitchFamily="65" charset="-120"/>
              </a:rPr>
              <a:t>要考量</a:t>
            </a:r>
            <a:r>
              <a:rPr lang="zh-TW" altLang="zh-TW" sz="2000" dirty="0">
                <a:solidFill>
                  <a:srgbClr val="FF0000"/>
                </a:solidFill>
                <a:latin typeface="標楷體" pitchFamily="65" charset="-120"/>
                <a:ea typeface="標楷體" pitchFamily="65" charset="-120"/>
              </a:rPr>
              <a:t>軟硬體設備與資通信系統整合</a:t>
            </a:r>
            <a:r>
              <a:rPr lang="zh-TW" altLang="en-US" sz="2000" dirty="0">
                <a:solidFill>
                  <a:schemeClr val="tx1"/>
                </a:solidFill>
                <a:latin typeface="標楷體" pitchFamily="65" charset="-120"/>
                <a:ea typeface="標楷體" pitchFamily="65" charset="-120"/>
              </a:rPr>
              <a:t>，所以本作品智慧機上盒於體積的優勢，在各個機台上裝設感應器，可依照需求有所改變，</a:t>
            </a:r>
            <a:r>
              <a:rPr lang="zh-TW" altLang="en-US" sz="2000" dirty="0">
                <a:solidFill>
                  <a:srgbClr val="FF0000"/>
                </a:solidFill>
                <a:latin typeface="標楷體" pitchFamily="65" charset="-120"/>
                <a:ea typeface="標楷體" pitchFamily="65" charset="-120"/>
              </a:rPr>
              <a:t>即可直接從感測器擷取資料</a:t>
            </a:r>
            <a:r>
              <a:rPr lang="zh-TW" altLang="en-US" sz="2000" dirty="0">
                <a:solidFill>
                  <a:schemeClr val="tx1"/>
                </a:solidFill>
                <a:latin typeface="標楷體" pitchFamily="65" charset="-120"/>
                <a:ea typeface="標楷體" pitchFamily="65" charset="-120"/>
              </a:rPr>
              <a:t>，無論何時何地都可透過專用軟體介面，掌握產線機台稼動率與能源耗損等運作情況，</a:t>
            </a:r>
            <a:r>
              <a:rPr lang="zh-TW" altLang="zh-TW" sz="2000" dirty="0">
                <a:solidFill>
                  <a:srgbClr val="FF0000"/>
                </a:solidFill>
                <a:latin typeface="標楷體" pitchFamily="65" charset="-120"/>
                <a:ea typeface="標楷體" pitchFamily="65" charset="-120"/>
              </a:rPr>
              <a:t>將即時資料傳送至雲端平台</a:t>
            </a:r>
            <a:r>
              <a:rPr lang="zh-TW" altLang="zh-TW" sz="2000" dirty="0">
                <a:solidFill>
                  <a:schemeClr val="tx1"/>
                </a:solidFill>
                <a:latin typeface="標楷體" pitchFamily="65" charset="-120"/>
                <a:ea typeface="標楷體" pitchFamily="65" charset="-120"/>
              </a:rPr>
              <a:t>，讓外部電腦或手可以即時連接，監控此一系統。</a:t>
            </a:r>
            <a:endParaRPr lang="zh-TW" altLang="en-US" sz="2000" dirty="0">
              <a:solidFill>
                <a:schemeClr val="tx1"/>
              </a:solidFill>
              <a:latin typeface="標楷體" pitchFamily="65" charset="-120"/>
              <a:ea typeface="標楷體" pitchFamily="65" charset="-120"/>
            </a:endParaRPr>
          </a:p>
        </p:txBody>
      </p:sp>
      <p:pic>
        <p:nvPicPr>
          <p:cNvPr id="1026" name="Picture 2" descr="C:\Users\boyo\Desktop\f_20334761_1.jpg"/>
          <p:cNvPicPr>
            <a:picLocks noChangeAspect="1" noChangeArrowheads="1"/>
          </p:cNvPicPr>
          <p:nvPr/>
        </p:nvPicPr>
        <p:blipFill>
          <a:blip r:embed="rId2" cstate="print"/>
          <a:srcRect/>
          <a:stretch>
            <a:fillRect/>
          </a:stretch>
        </p:blipFill>
        <p:spPr bwMode="auto">
          <a:xfrm>
            <a:off x="7660368" y="3263332"/>
            <a:ext cx="4531632" cy="3398724"/>
          </a:xfrm>
          <a:prstGeom prst="rect">
            <a:avLst/>
          </a:prstGeom>
          <a:noFill/>
        </p:spPr>
      </p:pic>
      <p:pic>
        <p:nvPicPr>
          <p:cNvPr id="4" name="Picture 2" descr="C:\Users\boyo\Desktop\金系.png"/>
          <p:cNvPicPr>
            <a:picLocks noChangeAspect="1" noChangeArrowheads="1"/>
          </p:cNvPicPr>
          <p:nvPr/>
        </p:nvPicPr>
        <p:blipFill>
          <a:blip r:embed="rId3" cstate="print"/>
          <a:srcRect/>
          <a:stretch>
            <a:fillRect/>
          </a:stretch>
        </p:blipFill>
        <p:spPr bwMode="auto">
          <a:xfrm>
            <a:off x="1167402" y="2968226"/>
            <a:ext cx="6330677" cy="323663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35130"/>
            <a:ext cx="12192000" cy="1267096"/>
          </a:xfrm>
        </p:spPr>
        <p:txBody>
          <a:bodyPr>
            <a:normAutofit/>
          </a:bodyPr>
          <a:lstStyle/>
          <a:p>
            <a:pPr algn="ctr"/>
            <a:r>
              <a:rPr lang="zh-TW" altLang="en-US" sz="4800" dirty="0" smtClean="0">
                <a:latin typeface="標楷體" pitchFamily="65" charset="-120"/>
                <a:ea typeface="標楷體" pitchFamily="65" charset="-120"/>
              </a:rPr>
              <a:t>元件示意圖</a:t>
            </a:r>
            <a:endParaRPr lang="zh-TW" altLang="en-US" sz="4800" dirty="0">
              <a:latin typeface="標楷體" pitchFamily="65" charset="-120"/>
              <a:ea typeface="標楷體" pitchFamily="65" charset="-120"/>
            </a:endParaRPr>
          </a:p>
        </p:txBody>
      </p:sp>
      <p:grpSp>
        <p:nvGrpSpPr>
          <p:cNvPr id="9" name="群組 8">
            <a:extLst>
              <a:ext uri="{FF2B5EF4-FFF2-40B4-BE49-F238E27FC236}">
                <a16:creationId xmlns="" xmlns:a16="http://schemas.microsoft.com/office/drawing/2014/main" id="{FD174BA7-715B-487C-AD78-925D4112BF9C}"/>
              </a:ext>
            </a:extLst>
          </p:cNvPr>
          <p:cNvGrpSpPr/>
          <p:nvPr/>
        </p:nvGrpSpPr>
        <p:grpSpPr>
          <a:xfrm>
            <a:off x="430601" y="1132407"/>
            <a:ext cx="3011019" cy="2354778"/>
            <a:chOff x="504551" y="1280160"/>
            <a:chExt cx="3011019" cy="2354778"/>
          </a:xfrm>
        </p:grpSpPr>
        <p:pic>
          <p:nvPicPr>
            <p:cNvPr id="1026" name="Picture 2" descr="C:\Users\boyo\Desktop\PLC.jpg"/>
            <p:cNvPicPr>
              <a:picLocks noChangeAspect="1" noChangeArrowheads="1"/>
            </p:cNvPicPr>
            <p:nvPr/>
          </p:nvPicPr>
          <p:blipFill>
            <a:blip r:embed="rId2" cstate="print"/>
            <a:srcRect/>
            <a:stretch>
              <a:fillRect/>
            </a:stretch>
          </p:blipFill>
          <p:spPr bwMode="auto">
            <a:xfrm>
              <a:off x="504551" y="1280160"/>
              <a:ext cx="3011019" cy="1779769"/>
            </a:xfrm>
            <a:prstGeom prst="rect">
              <a:avLst/>
            </a:prstGeom>
            <a:noFill/>
          </p:spPr>
        </p:pic>
        <p:sp>
          <p:nvSpPr>
            <p:cNvPr id="12" name="文字方塊 11"/>
            <p:cNvSpPr txBox="1"/>
            <p:nvPr/>
          </p:nvSpPr>
          <p:spPr>
            <a:xfrm>
              <a:off x="1489165" y="3108960"/>
              <a:ext cx="646331" cy="525978"/>
            </a:xfrm>
            <a:prstGeom prst="rect">
              <a:avLst/>
            </a:prstGeom>
            <a:noFill/>
          </p:spPr>
          <p:txBody>
            <a:bodyPr wrap="none" rtlCol="0">
              <a:spAutoFit/>
            </a:bodyPr>
            <a:lstStyle/>
            <a:p>
              <a:pPr>
                <a:lnSpc>
                  <a:spcPct val="130000"/>
                </a:lnSpc>
              </a:pPr>
              <a:r>
                <a:rPr lang="en-US" altLang="zh-TW" sz="2400" b="1" dirty="0">
                  <a:latin typeface="標楷體" pitchFamily="65" charset="-120"/>
                  <a:ea typeface="標楷體" pitchFamily="65" charset="-120"/>
                </a:rPr>
                <a:t>PLC</a:t>
              </a:r>
              <a:endParaRPr lang="zh-TW" altLang="en-US" sz="1600" b="1" dirty="0">
                <a:latin typeface="標楷體" pitchFamily="65" charset="-120"/>
                <a:ea typeface="標楷體" pitchFamily="65" charset="-120"/>
              </a:endParaRPr>
            </a:p>
          </p:txBody>
        </p:sp>
      </p:grpSp>
      <p:grpSp>
        <p:nvGrpSpPr>
          <p:cNvPr id="10" name="群組 9">
            <a:extLst>
              <a:ext uri="{FF2B5EF4-FFF2-40B4-BE49-F238E27FC236}">
                <a16:creationId xmlns="" xmlns:a16="http://schemas.microsoft.com/office/drawing/2014/main" id="{9DEDC842-2F17-4315-B4C5-CCD134E74BE1}"/>
              </a:ext>
            </a:extLst>
          </p:cNvPr>
          <p:cNvGrpSpPr/>
          <p:nvPr/>
        </p:nvGrpSpPr>
        <p:grpSpPr>
          <a:xfrm>
            <a:off x="3844260" y="1288343"/>
            <a:ext cx="1371600" cy="2321925"/>
            <a:chOff x="4288225" y="1329917"/>
            <a:chExt cx="1371600" cy="2321925"/>
          </a:xfrm>
        </p:grpSpPr>
        <p:pic>
          <p:nvPicPr>
            <p:cNvPr id="1027" name="Picture 3"/>
            <p:cNvPicPr>
              <a:picLocks noChangeAspect="1" noChangeArrowheads="1"/>
            </p:cNvPicPr>
            <p:nvPr/>
          </p:nvPicPr>
          <p:blipFill>
            <a:blip r:embed="rId3" cstate="print"/>
            <a:srcRect/>
            <a:stretch>
              <a:fillRect/>
            </a:stretch>
          </p:blipFill>
          <p:spPr bwMode="auto">
            <a:xfrm>
              <a:off x="4288225" y="1329917"/>
              <a:ext cx="1371600" cy="1743075"/>
            </a:xfrm>
            <a:prstGeom prst="rect">
              <a:avLst/>
            </a:prstGeom>
            <a:noFill/>
            <a:ln w="9525">
              <a:noFill/>
              <a:miter lim="800000"/>
              <a:headEnd/>
              <a:tailEnd/>
            </a:ln>
          </p:spPr>
        </p:pic>
        <p:sp>
          <p:nvSpPr>
            <p:cNvPr id="13" name="文字方塊 12"/>
            <p:cNvSpPr txBox="1"/>
            <p:nvPr/>
          </p:nvSpPr>
          <p:spPr>
            <a:xfrm>
              <a:off x="4442570" y="3125864"/>
              <a:ext cx="1107996" cy="525978"/>
            </a:xfrm>
            <a:prstGeom prst="rect">
              <a:avLst/>
            </a:prstGeom>
            <a:noFill/>
          </p:spPr>
          <p:txBody>
            <a:bodyPr wrap="none" rtlCol="0">
              <a:spAutoFit/>
            </a:bodyPr>
            <a:lstStyle/>
            <a:p>
              <a:pPr>
                <a:lnSpc>
                  <a:spcPct val="130000"/>
                </a:lnSpc>
              </a:pPr>
              <a:r>
                <a:rPr lang="zh-TW" altLang="en-US" sz="2400" b="1" dirty="0">
                  <a:latin typeface="標楷體" pitchFamily="65" charset="-120"/>
                  <a:ea typeface="標楷體" pitchFamily="65" charset="-120"/>
                </a:rPr>
                <a:t>指示燈</a:t>
              </a:r>
            </a:p>
          </p:txBody>
        </p:sp>
      </p:grpSp>
      <p:grpSp>
        <p:nvGrpSpPr>
          <p:cNvPr id="11" name="群組 10">
            <a:extLst>
              <a:ext uri="{FF2B5EF4-FFF2-40B4-BE49-F238E27FC236}">
                <a16:creationId xmlns="" xmlns:a16="http://schemas.microsoft.com/office/drawing/2014/main" id="{5AA469C7-8231-47FB-AB1B-C19D7B965359}"/>
              </a:ext>
            </a:extLst>
          </p:cNvPr>
          <p:cNvGrpSpPr/>
          <p:nvPr/>
        </p:nvGrpSpPr>
        <p:grpSpPr>
          <a:xfrm>
            <a:off x="6431848" y="1252248"/>
            <a:ext cx="1912447" cy="2586166"/>
            <a:chOff x="6642736" y="1423852"/>
            <a:chExt cx="1912447" cy="2586166"/>
          </a:xfrm>
        </p:grpSpPr>
        <p:pic>
          <p:nvPicPr>
            <p:cNvPr id="8" name="Picture 2"/>
            <p:cNvPicPr>
              <a:picLocks noChangeAspect="1" noChangeArrowheads="1"/>
            </p:cNvPicPr>
            <p:nvPr/>
          </p:nvPicPr>
          <p:blipFill>
            <a:blip r:embed="rId4" cstate="print">
              <a:clrChange>
                <a:clrFrom>
                  <a:srgbClr val="D7D9D8"/>
                </a:clrFrom>
                <a:clrTo>
                  <a:srgbClr val="D7D9D8">
                    <a:alpha val="0"/>
                  </a:srgbClr>
                </a:clrTo>
              </a:clrChange>
              <a:extLst>
                <a:ext uri="{BEBA8EAE-BF5A-486C-A8C5-ECC9F3942E4B}">
                  <a14:imgProps xmlns="" xmlns:a14="http://schemas.microsoft.com/office/drawing/2010/main">
                    <a14:imgLayer r:embed="rId5">
                      <a14:imgEffect>
                        <a14:brightnessContrast bright="20000" contrast="-40000"/>
                      </a14:imgEffect>
                    </a14:imgLayer>
                  </a14:imgProps>
                </a:ext>
              </a:extLst>
            </a:blip>
            <a:srcRect/>
            <a:stretch>
              <a:fillRect/>
            </a:stretch>
          </p:blipFill>
          <p:spPr bwMode="auto">
            <a:xfrm>
              <a:off x="6642736" y="1423852"/>
              <a:ext cx="1912447" cy="1686334"/>
            </a:xfrm>
            <a:prstGeom prst="rect">
              <a:avLst/>
            </a:prstGeom>
            <a:noFill/>
            <a:ln w="9525">
              <a:noFill/>
              <a:miter lim="800000"/>
              <a:headEnd/>
              <a:tailEnd/>
            </a:ln>
          </p:spPr>
        </p:pic>
        <p:sp>
          <p:nvSpPr>
            <p:cNvPr id="14" name="矩形 13"/>
            <p:cNvSpPr/>
            <p:nvPr/>
          </p:nvSpPr>
          <p:spPr>
            <a:xfrm>
              <a:off x="6786391" y="3179021"/>
              <a:ext cx="1723549" cy="830997"/>
            </a:xfrm>
            <a:prstGeom prst="rect">
              <a:avLst/>
            </a:prstGeom>
          </p:spPr>
          <p:txBody>
            <a:bodyPr wrap="none">
              <a:spAutoFit/>
            </a:bodyPr>
            <a:lstStyle/>
            <a:p>
              <a:pPr algn="ctr"/>
              <a:r>
                <a:rPr lang="en-US" altLang="zh-TW" sz="2400" b="1" dirty="0" smtClean="0">
                  <a:latin typeface="標楷體" pitchFamily="65" charset="-120"/>
                  <a:ea typeface="標楷體" pitchFamily="65" charset="-120"/>
                </a:rPr>
                <a:t>HT32F52352</a:t>
              </a:r>
              <a:endParaRPr lang="en-US" altLang="zh-TW" sz="2000" b="1" dirty="0" smtClean="0">
                <a:latin typeface="標楷體" pitchFamily="65" charset="-120"/>
                <a:ea typeface="標楷體" pitchFamily="65" charset="-120"/>
              </a:endParaRPr>
            </a:p>
            <a:p>
              <a:pPr algn="ctr"/>
              <a:r>
                <a:rPr lang="zh-TW" altLang="en-US" sz="2400" b="1" dirty="0" smtClean="0">
                  <a:latin typeface="標楷體" pitchFamily="65" charset="-120"/>
                  <a:ea typeface="標楷體" pitchFamily="65" charset="-120"/>
                </a:rPr>
                <a:t>電路實體圖</a:t>
              </a:r>
              <a:endParaRPr lang="zh-TW" altLang="en-US" sz="2400" b="1" dirty="0">
                <a:latin typeface="標楷體" pitchFamily="65" charset="-120"/>
                <a:ea typeface="標楷體" pitchFamily="65" charset="-120"/>
              </a:endParaRPr>
            </a:p>
          </p:txBody>
        </p:sp>
      </p:grpSp>
      <p:grpSp>
        <p:nvGrpSpPr>
          <p:cNvPr id="3" name="群組 2">
            <a:extLst>
              <a:ext uri="{FF2B5EF4-FFF2-40B4-BE49-F238E27FC236}">
                <a16:creationId xmlns="" xmlns:a16="http://schemas.microsoft.com/office/drawing/2014/main" id="{E0D382FE-768C-4084-8932-93D0A1E61591}"/>
              </a:ext>
            </a:extLst>
          </p:cNvPr>
          <p:cNvGrpSpPr/>
          <p:nvPr/>
        </p:nvGrpSpPr>
        <p:grpSpPr>
          <a:xfrm>
            <a:off x="894468" y="3843182"/>
            <a:ext cx="2339102" cy="1871452"/>
            <a:chOff x="3487783" y="4180114"/>
            <a:chExt cx="2339102" cy="1871452"/>
          </a:xfrm>
        </p:grpSpPr>
        <p:pic>
          <p:nvPicPr>
            <p:cNvPr id="1028" name="Picture 4"/>
            <p:cNvPicPr>
              <a:picLocks noChangeAspect="1" noChangeArrowheads="1"/>
            </p:cNvPicPr>
            <p:nvPr/>
          </p:nvPicPr>
          <p:blipFill>
            <a:blip r:embed="rId6" cstate="print"/>
            <a:srcRect l="55121" t="18441" r="9661" b="49334"/>
            <a:stretch>
              <a:fillRect/>
            </a:stretch>
          </p:blipFill>
          <p:spPr bwMode="auto">
            <a:xfrm>
              <a:off x="3722914" y="4180114"/>
              <a:ext cx="1822351" cy="1306286"/>
            </a:xfrm>
            <a:prstGeom prst="rect">
              <a:avLst/>
            </a:prstGeom>
            <a:noFill/>
            <a:ln w="9525">
              <a:noFill/>
              <a:miter lim="800000"/>
              <a:headEnd/>
              <a:tailEnd/>
            </a:ln>
          </p:spPr>
        </p:pic>
        <p:sp>
          <p:nvSpPr>
            <p:cNvPr id="21" name="文字方塊 20"/>
            <p:cNvSpPr txBox="1"/>
            <p:nvPr/>
          </p:nvSpPr>
          <p:spPr>
            <a:xfrm>
              <a:off x="3487783" y="5525588"/>
              <a:ext cx="2339102" cy="525978"/>
            </a:xfrm>
            <a:prstGeom prst="rect">
              <a:avLst/>
            </a:prstGeom>
            <a:noFill/>
          </p:spPr>
          <p:txBody>
            <a:bodyPr wrap="none" rtlCol="0">
              <a:spAutoFit/>
            </a:bodyPr>
            <a:lstStyle/>
            <a:p>
              <a:pPr>
                <a:lnSpc>
                  <a:spcPct val="130000"/>
                </a:lnSpc>
              </a:pPr>
              <a:r>
                <a:rPr lang="zh-TW" altLang="en-US" sz="2400" dirty="0">
                  <a:latin typeface="標楷體" pitchFamily="65" charset="-120"/>
                  <a:ea typeface="標楷體" pitchFamily="65" charset="-120"/>
                </a:rPr>
                <a:t>機台溫度感測器</a:t>
              </a:r>
            </a:p>
          </p:txBody>
        </p:sp>
      </p:grpSp>
      <p:grpSp>
        <p:nvGrpSpPr>
          <p:cNvPr id="4" name="群組 3">
            <a:extLst>
              <a:ext uri="{FF2B5EF4-FFF2-40B4-BE49-F238E27FC236}">
                <a16:creationId xmlns="" xmlns:a16="http://schemas.microsoft.com/office/drawing/2014/main" id="{DA459FE5-0819-46EF-BA1E-52CF499F54AF}"/>
              </a:ext>
            </a:extLst>
          </p:cNvPr>
          <p:cNvGrpSpPr/>
          <p:nvPr/>
        </p:nvGrpSpPr>
        <p:grpSpPr>
          <a:xfrm>
            <a:off x="3895004" y="3856935"/>
            <a:ext cx="1629319" cy="1839062"/>
            <a:chOff x="5702958" y="4264756"/>
            <a:chExt cx="1629319" cy="1839062"/>
          </a:xfrm>
        </p:grpSpPr>
        <p:pic>
          <p:nvPicPr>
            <p:cNvPr id="1029" name="Picture 5"/>
            <p:cNvPicPr>
              <a:picLocks noChangeAspect="1" noChangeArrowheads="1"/>
            </p:cNvPicPr>
            <p:nvPr/>
          </p:nvPicPr>
          <p:blipFill>
            <a:blip r:embed="rId6" cstate="print"/>
            <a:srcRect t="70687" r="68833"/>
            <a:stretch>
              <a:fillRect/>
            </a:stretch>
          </p:blipFill>
          <p:spPr bwMode="auto">
            <a:xfrm>
              <a:off x="5702958" y="4264756"/>
              <a:ext cx="1629319" cy="1251657"/>
            </a:xfrm>
            <a:prstGeom prst="rect">
              <a:avLst/>
            </a:prstGeom>
            <a:noFill/>
            <a:ln w="9525">
              <a:noFill/>
              <a:miter lim="800000"/>
              <a:headEnd/>
              <a:tailEnd/>
            </a:ln>
          </p:spPr>
        </p:pic>
        <p:sp>
          <p:nvSpPr>
            <p:cNvPr id="22" name="文字方塊 21"/>
            <p:cNvSpPr txBox="1"/>
            <p:nvPr/>
          </p:nvSpPr>
          <p:spPr>
            <a:xfrm>
              <a:off x="5786846" y="5577840"/>
              <a:ext cx="1415772" cy="525978"/>
            </a:xfrm>
            <a:prstGeom prst="rect">
              <a:avLst/>
            </a:prstGeom>
            <a:noFill/>
          </p:spPr>
          <p:txBody>
            <a:bodyPr wrap="none" rtlCol="0">
              <a:spAutoFit/>
            </a:bodyPr>
            <a:lstStyle/>
            <a:p>
              <a:pPr>
                <a:lnSpc>
                  <a:spcPct val="130000"/>
                </a:lnSpc>
              </a:pPr>
              <a:r>
                <a:rPr lang="zh-TW" altLang="en-US" sz="2400" dirty="0">
                  <a:latin typeface="標楷體" pitchFamily="65" charset="-120"/>
                  <a:ea typeface="標楷體" pitchFamily="65" charset="-120"/>
                </a:rPr>
                <a:t>通訊模組</a:t>
              </a:r>
            </a:p>
          </p:txBody>
        </p:sp>
      </p:grpSp>
      <p:grpSp>
        <p:nvGrpSpPr>
          <p:cNvPr id="6" name="群組 5">
            <a:extLst>
              <a:ext uri="{FF2B5EF4-FFF2-40B4-BE49-F238E27FC236}">
                <a16:creationId xmlns="" xmlns:a16="http://schemas.microsoft.com/office/drawing/2014/main" id="{C5680B54-1879-4527-B9B7-F99B00D4793D}"/>
              </a:ext>
            </a:extLst>
          </p:cNvPr>
          <p:cNvGrpSpPr/>
          <p:nvPr/>
        </p:nvGrpSpPr>
        <p:grpSpPr>
          <a:xfrm>
            <a:off x="6456077" y="3908843"/>
            <a:ext cx="2050868" cy="1758121"/>
            <a:chOff x="7458892" y="4214107"/>
            <a:chExt cx="2050868" cy="1758121"/>
          </a:xfrm>
        </p:grpSpPr>
        <p:pic>
          <p:nvPicPr>
            <p:cNvPr id="1030" name="Picture 6"/>
            <p:cNvPicPr>
              <a:picLocks noChangeAspect="1" noChangeArrowheads="1"/>
            </p:cNvPicPr>
            <p:nvPr/>
          </p:nvPicPr>
          <p:blipFill>
            <a:blip r:embed="rId6" cstate="print"/>
            <a:srcRect l="33472" t="71457" r="32127"/>
            <a:stretch>
              <a:fillRect/>
            </a:stretch>
          </p:blipFill>
          <p:spPr bwMode="auto">
            <a:xfrm>
              <a:off x="7458892" y="4214107"/>
              <a:ext cx="2050868" cy="1389904"/>
            </a:xfrm>
            <a:prstGeom prst="rect">
              <a:avLst/>
            </a:prstGeom>
            <a:noFill/>
            <a:ln w="9525">
              <a:noFill/>
              <a:miter lim="800000"/>
              <a:headEnd/>
              <a:tailEnd/>
            </a:ln>
          </p:spPr>
        </p:pic>
        <p:sp>
          <p:nvSpPr>
            <p:cNvPr id="23" name="文字方塊 22"/>
            <p:cNvSpPr txBox="1"/>
            <p:nvPr/>
          </p:nvSpPr>
          <p:spPr>
            <a:xfrm>
              <a:off x="7680960" y="5447212"/>
              <a:ext cx="1723549" cy="525016"/>
            </a:xfrm>
            <a:prstGeom prst="rect">
              <a:avLst/>
            </a:prstGeom>
            <a:noFill/>
          </p:spPr>
          <p:txBody>
            <a:bodyPr wrap="none" rtlCol="0">
              <a:spAutoFit/>
            </a:bodyPr>
            <a:lstStyle/>
            <a:p>
              <a:pPr>
                <a:lnSpc>
                  <a:spcPct val="130000"/>
                </a:lnSpc>
              </a:pPr>
              <a:r>
                <a:rPr lang="zh-TW" altLang="en-US" sz="2400" b="1" dirty="0">
                  <a:latin typeface="標楷體" pitchFamily="65" charset="-120"/>
                  <a:ea typeface="標楷體" pitchFamily="65" charset="-120"/>
                </a:rPr>
                <a:t>震動感測器</a:t>
              </a:r>
            </a:p>
          </p:txBody>
        </p:sp>
      </p:grpSp>
      <p:grpSp>
        <p:nvGrpSpPr>
          <p:cNvPr id="7" name="群組 6">
            <a:extLst>
              <a:ext uri="{FF2B5EF4-FFF2-40B4-BE49-F238E27FC236}">
                <a16:creationId xmlns="" xmlns:a16="http://schemas.microsoft.com/office/drawing/2014/main" id="{A87F398D-C48B-4E47-AD6B-CFDEB4701B16}"/>
              </a:ext>
            </a:extLst>
          </p:cNvPr>
          <p:cNvGrpSpPr/>
          <p:nvPr/>
        </p:nvGrpSpPr>
        <p:grpSpPr>
          <a:xfrm>
            <a:off x="9392617" y="3778215"/>
            <a:ext cx="1907175" cy="1925664"/>
            <a:chOff x="8916309" y="3899227"/>
            <a:chExt cx="1907175" cy="1925664"/>
          </a:xfrm>
        </p:grpSpPr>
        <p:pic>
          <p:nvPicPr>
            <p:cNvPr id="1031" name="Picture 7"/>
            <p:cNvPicPr>
              <a:picLocks noChangeAspect="1" noChangeArrowheads="1"/>
            </p:cNvPicPr>
            <p:nvPr/>
          </p:nvPicPr>
          <p:blipFill>
            <a:blip r:embed="rId6" cstate="print"/>
            <a:srcRect l="68067" t="70329"/>
            <a:stretch>
              <a:fillRect/>
            </a:stretch>
          </p:blipFill>
          <p:spPr bwMode="auto">
            <a:xfrm>
              <a:off x="8916309" y="3899227"/>
              <a:ext cx="1907175" cy="1447471"/>
            </a:xfrm>
            <a:prstGeom prst="rect">
              <a:avLst/>
            </a:prstGeom>
            <a:noFill/>
            <a:ln w="9525">
              <a:noFill/>
              <a:miter lim="800000"/>
              <a:headEnd/>
              <a:tailEnd/>
            </a:ln>
          </p:spPr>
        </p:pic>
        <p:sp>
          <p:nvSpPr>
            <p:cNvPr id="24" name="文字方塊 23"/>
            <p:cNvSpPr txBox="1"/>
            <p:nvPr/>
          </p:nvSpPr>
          <p:spPr>
            <a:xfrm>
              <a:off x="9093592" y="5299875"/>
              <a:ext cx="1723549" cy="525016"/>
            </a:xfrm>
            <a:prstGeom prst="rect">
              <a:avLst/>
            </a:prstGeom>
            <a:noFill/>
          </p:spPr>
          <p:txBody>
            <a:bodyPr wrap="none" rtlCol="0">
              <a:spAutoFit/>
            </a:bodyPr>
            <a:lstStyle/>
            <a:p>
              <a:pPr>
                <a:lnSpc>
                  <a:spcPct val="130000"/>
                </a:lnSpc>
              </a:pPr>
              <a:r>
                <a:rPr lang="zh-TW" altLang="en-US" sz="2400" dirty="0">
                  <a:latin typeface="標楷體" pitchFamily="65" charset="-120"/>
                  <a:ea typeface="標楷體" pitchFamily="65" charset="-120"/>
                </a:rPr>
                <a:t>次數感測器</a:t>
              </a:r>
            </a:p>
          </p:txBody>
        </p:sp>
      </p:grpSp>
      <p:grpSp>
        <p:nvGrpSpPr>
          <p:cNvPr id="15" name="群組 14">
            <a:extLst>
              <a:ext uri="{FF2B5EF4-FFF2-40B4-BE49-F238E27FC236}">
                <a16:creationId xmlns="" xmlns:a16="http://schemas.microsoft.com/office/drawing/2014/main" id="{B8F60CF6-DCDC-4E1D-9107-25BB2F65C857}"/>
              </a:ext>
            </a:extLst>
          </p:cNvPr>
          <p:cNvGrpSpPr/>
          <p:nvPr/>
        </p:nvGrpSpPr>
        <p:grpSpPr>
          <a:xfrm>
            <a:off x="9265524" y="1617641"/>
            <a:ext cx="2086520" cy="1926731"/>
            <a:chOff x="9429205" y="1715246"/>
            <a:chExt cx="2086520" cy="1926731"/>
          </a:xfrm>
        </p:grpSpPr>
        <p:pic>
          <p:nvPicPr>
            <p:cNvPr id="5" name="Picture 3"/>
            <p:cNvPicPr>
              <a:picLocks noChangeAspect="1" noChangeArrowheads="1"/>
            </p:cNvPicPr>
            <p:nvPr/>
          </p:nvPicPr>
          <p:blipFill>
            <a:blip r:embed="rId6" cstate="print"/>
            <a:srcRect t="19505" r="56145" b="49292"/>
            <a:stretch>
              <a:fillRect/>
            </a:stretch>
          </p:blipFill>
          <p:spPr bwMode="auto">
            <a:xfrm>
              <a:off x="9429205" y="1715246"/>
              <a:ext cx="2086520" cy="1212591"/>
            </a:xfrm>
            <a:prstGeom prst="rect">
              <a:avLst/>
            </a:prstGeom>
            <a:noFill/>
            <a:ln w="9525">
              <a:noFill/>
              <a:miter lim="800000"/>
              <a:headEnd/>
              <a:tailEnd/>
            </a:ln>
          </p:spPr>
        </p:pic>
        <p:sp>
          <p:nvSpPr>
            <p:cNvPr id="20" name="文字方塊 19"/>
            <p:cNvSpPr txBox="1"/>
            <p:nvPr/>
          </p:nvSpPr>
          <p:spPr>
            <a:xfrm>
              <a:off x="9621727" y="3116961"/>
              <a:ext cx="1723549" cy="525016"/>
            </a:xfrm>
            <a:prstGeom prst="rect">
              <a:avLst/>
            </a:prstGeom>
            <a:noFill/>
          </p:spPr>
          <p:txBody>
            <a:bodyPr wrap="none" rtlCol="0">
              <a:spAutoFit/>
            </a:bodyPr>
            <a:lstStyle/>
            <a:p>
              <a:pPr>
                <a:lnSpc>
                  <a:spcPct val="130000"/>
                </a:lnSpc>
              </a:pPr>
              <a:r>
                <a:rPr lang="zh-TW" altLang="en-US" sz="2400" b="1" dirty="0">
                  <a:latin typeface="標楷體" pitchFamily="65" charset="-120"/>
                  <a:ea typeface="標楷體" pitchFamily="65" charset="-120"/>
                </a:rPr>
                <a:t>電流感測器</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標題 1">
            <a:extLst>
              <a:ext uri="{FF2B5EF4-FFF2-40B4-BE49-F238E27FC236}">
                <a16:creationId xmlns="" xmlns:a16="http://schemas.microsoft.com/office/drawing/2014/main" id="{9BC23674-5364-4688-B3F0-57DA712B61A1}"/>
              </a:ext>
            </a:extLst>
          </p:cNvPr>
          <p:cNvSpPr txBox="1">
            <a:spLocks/>
          </p:cNvSpPr>
          <p:nvPr/>
        </p:nvSpPr>
        <p:spPr>
          <a:xfrm>
            <a:off x="0" y="-391885"/>
            <a:ext cx="12192000" cy="1254034"/>
          </a:xfrm>
          <a:prstGeom prst="rect">
            <a:avLst/>
          </a:prstGeom>
        </p:spPr>
        <p:txBody>
          <a:bodyPr/>
          <a:lstStyle>
            <a:lvl1pPr algn="l" defTabSz="685800" rtl="0" eaLnBrk="1" latinLnBrk="0" hangingPunct="1">
              <a:lnSpc>
                <a:spcPct val="90000"/>
              </a:lnSpc>
              <a:spcBef>
                <a:spcPct val="0"/>
              </a:spcBef>
              <a:buNone/>
              <a:defRPr sz="3600" b="1" i="0" kern="1200" baseline="0">
                <a:gradFill>
                  <a:gsLst>
                    <a:gs pos="0">
                      <a:schemeClr val="accent3"/>
                    </a:gs>
                    <a:gs pos="29000">
                      <a:schemeClr val="accent1">
                        <a:shade val="67500"/>
                        <a:satMod val="115000"/>
                      </a:schemeClr>
                    </a:gs>
                    <a:gs pos="100000">
                      <a:schemeClr val="accent6"/>
                    </a:gs>
                  </a:gsLst>
                  <a:lin ang="10800000" scaled="1"/>
                </a:gradFill>
                <a:effectLst/>
                <a:latin typeface="+mj-ea"/>
                <a:ea typeface="+mj-ea"/>
                <a:cs typeface="+mj-cs"/>
              </a:defRPr>
            </a:lvl1pPr>
          </a:lstStyle>
          <a:p>
            <a:pPr algn="ctr"/>
            <a:endParaRPr lang="en-US" altLang="zh-TW" sz="4800" dirty="0" smtClean="0">
              <a:latin typeface="標楷體" pitchFamily="65" charset="-120"/>
              <a:ea typeface="標楷體" pitchFamily="65" charset="-120"/>
            </a:endParaRPr>
          </a:p>
          <a:p>
            <a:pPr algn="ctr"/>
            <a:r>
              <a:rPr lang="zh-TW" altLang="en-US" sz="4800" dirty="0" smtClean="0">
                <a:latin typeface="標楷體" pitchFamily="65" charset="-120"/>
                <a:ea typeface="標楷體" pitchFamily="65" charset="-120"/>
              </a:rPr>
              <a:t>專題架構圖</a:t>
            </a:r>
            <a:endParaRPr lang="zh-TW" altLang="en-US" sz="4800" dirty="0">
              <a:latin typeface="標楷體" pitchFamily="65" charset="-120"/>
              <a:ea typeface="標楷體" pitchFamily="65" charset="-120"/>
            </a:endParaRPr>
          </a:p>
        </p:txBody>
      </p:sp>
      <p:grpSp>
        <p:nvGrpSpPr>
          <p:cNvPr id="31" name="群組 30"/>
          <p:cNvGrpSpPr/>
          <p:nvPr/>
        </p:nvGrpSpPr>
        <p:grpSpPr>
          <a:xfrm>
            <a:off x="4505697" y="1000667"/>
            <a:ext cx="3325470" cy="1966607"/>
            <a:chOff x="4503493" y="3733913"/>
            <a:chExt cx="3538288" cy="2133675"/>
          </a:xfrm>
        </p:grpSpPr>
        <p:pic>
          <p:nvPicPr>
            <p:cNvPr id="32" name="Picture 2" descr="ãé²ç«¯ãçåçæå°çµæ"/>
            <p:cNvPicPr>
              <a:picLocks noChangeAspect="1" noChangeArrowheads="1"/>
            </p:cNvPicPr>
            <p:nvPr/>
          </p:nvPicPr>
          <p:blipFill>
            <a:blip r:embed="rId2" cstate="print">
              <a:extLst>
                <a:ext uri="{BEBA8EAE-BF5A-486C-A8C5-ECC9F3942E4B}">
                  <a14:imgProps xmlns:a14="http://schemas.microsoft.com/office/drawing/2010/main" xmlns="">
                    <a14:imgLayer r:embed="rId6">
                      <a14:imgEffect>
                        <a14:backgroundRemoval t="5833" b="100000" l="3167" r="98667">
                          <a14:foregroundMark x1="13167" y1="86944" x2="13167" y2="86944"/>
                          <a14:foregroundMark x1="14500" y1="82778" x2="12500" y2="81667"/>
                          <a14:foregroundMark x1="14167" y1="81111" x2="14167" y2="81111"/>
                          <a14:foregroundMark x1="24333" y1="90278" x2="28000" y2="90556"/>
                          <a14:foregroundMark x1="35000" y1="91111" x2="36000" y2="91667"/>
                          <a14:foregroundMark x1="35333" y1="91667" x2="35333" y2="91667"/>
                          <a14:foregroundMark x1="31500" y1="93889" x2="30500" y2="94444"/>
                          <a14:foregroundMark x1="33000" y1="94444" x2="38500" y2="93333"/>
                          <a14:foregroundMark x1="62500" y1="93333" x2="85833" y2="93333"/>
                        </a14:backgroundRemoval>
                      </a14:imgEffect>
                    </a14:imgLayer>
                  </a14:imgProps>
                </a:ext>
                <a:ext uri="{28A0092B-C50C-407E-A947-70E740481C1C}">
                  <a14:useLocalDpi xmlns:a14="http://schemas.microsoft.com/office/drawing/2010/main" xmlns="" val="0"/>
                </a:ext>
              </a:extLst>
            </a:blip>
            <a:srcRect/>
            <a:stretch>
              <a:fillRect/>
            </a:stretch>
          </p:blipFill>
          <p:spPr bwMode="auto">
            <a:xfrm>
              <a:off x="5746165" y="3733913"/>
              <a:ext cx="2295616" cy="1377370"/>
            </a:xfrm>
            <a:prstGeom prst="rect">
              <a:avLst/>
            </a:prstGeom>
            <a:noFill/>
            <a:extLst>
              <a:ext uri="{909E8E84-426E-40DD-AFC4-6F175D3DCCD1}">
                <a14:hiddenFill xmlns:a14="http://schemas.microsoft.com/office/drawing/2010/main" xmlns="">
                  <a:solidFill>
                    <a:srgbClr val="FFFFFF"/>
                  </a:solidFill>
                </a14:hiddenFill>
              </a:ext>
            </a:extLst>
          </p:spPr>
        </p:pic>
        <p:sp>
          <p:nvSpPr>
            <p:cNvPr id="33" name="圓角矩形 32"/>
            <p:cNvSpPr/>
            <p:nvPr/>
          </p:nvSpPr>
          <p:spPr>
            <a:xfrm>
              <a:off x="5146586" y="5348316"/>
              <a:ext cx="2118982" cy="5192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400" b="1" dirty="0" smtClean="0">
                  <a:solidFill>
                    <a:schemeClr val="bg1"/>
                  </a:solidFill>
                  <a:latin typeface="微軟正黑體"/>
                  <a:ea typeface="微軟正黑體"/>
                  <a:cs typeface="微軟正黑體"/>
                </a:rPr>
                <a:t>公司伺服主機</a:t>
              </a:r>
              <a:endParaRPr kumimoji="1" lang="en-US" altLang="zh-TW" sz="1400" b="1" dirty="0" smtClean="0">
                <a:solidFill>
                  <a:schemeClr val="bg1"/>
                </a:solidFill>
                <a:latin typeface="微軟正黑體"/>
                <a:ea typeface="微軟正黑體"/>
                <a:cs typeface="微軟正黑體"/>
              </a:endParaRPr>
            </a:p>
            <a:p>
              <a:pPr algn="ctr"/>
              <a:r>
                <a:rPr kumimoji="1" lang="en-US" altLang="zh-TW" sz="1400" b="1" dirty="0" smtClean="0">
                  <a:solidFill>
                    <a:schemeClr val="bg1"/>
                  </a:solidFill>
                  <a:latin typeface="微軟正黑體"/>
                  <a:ea typeface="微軟正黑體"/>
                  <a:cs typeface="微軟正黑體"/>
                </a:rPr>
                <a:t>(</a:t>
              </a:r>
              <a:r>
                <a:rPr kumimoji="1" lang="zh-TW" altLang="en-US" sz="1400" b="1" dirty="0" smtClean="0">
                  <a:solidFill>
                    <a:schemeClr val="bg1"/>
                  </a:solidFill>
                  <a:latin typeface="微軟正黑體"/>
                  <a:ea typeface="微軟正黑體"/>
                  <a:cs typeface="微軟正黑體"/>
                </a:rPr>
                <a:t>公有雲或私有雲</a:t>
              </a:r>
              <a:r>
                <a:rPr kumimoji="1" lang="en-US" altLang="zh-TW" sz="1400" b="1" dirty="0" smtClean="0">
                  <a:solidFill>
                    <a:schemeClr val="bg1"/>
                  </a:solidFill>
                  <a:latin typeface="微軟正黑體"/>
                  <a:ea typeface="微軟正黑體"/>
                  <a:cs typeface="微軟正黑體"/>
                </a:rPr>
                <a:t>)</a:t>
              </a:r>
              <a:endParaRPr kumimoji="1" lang="zh-TW" altLang="en-US" sz="1400" b="1" dirty="0">
                <a:solidFill>
                  <a:schemeClr val="bg1"/>
                </a:solidFill>
                <a:latin typeface="微軟正黑體"/>
                <a:ea typeface="微軟正黑體"/>
                <a:cs typeface="微軟正黑體"/>
              </a:endParaRPr>
            </a:p>
          </p:txBody>
        </p:sp>
        <p:pic>
          <p:nvPicPr>
            <p:cNvPr id="34" name="Picture 14" descr="ãä¼ºæå¨ãçåçæå°çµæ"/>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4503493" y="3746589"/>
              <a:ext cx="1397057" cy="142200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6" name="群組 35"/>
          <p:cNvGrpSpPr/>
          <p:nvPr/>
        </p:nvGrpSpPr>
        <p:grpSpPr>
          <a:xfrm>
            <a:off x="8814945" y="3448780"/>
            <a:ext cx="3377055" cy="2624421"/>
            <a:chOff x="9650110" y="561317"/>
            <a:chExt cx="3377055" cy="2624421"/>
          </a:xfrm>
        </p:grpSpPr>
        <p:pic>
          <p:nvPicPr>
            <p:cNvPr id="37" name="Picture 10" descr="ãå¹³æ¿ãçåçæå°çµæ"/>
            <p:cNvPicPr>
              <a:picLocks noChangeAspect="1" noChangeArrowheads="1"/>
            </p:cNvPicPr>
            <p:nvPr/>
          </p:nvPicPr>
          <p:blipFill>
            <a:blip r:embed="rId8" cstate="print">
              <a:clrChange>
                <a:clrFrom>
                  <a:srgbClr val="FDFEF9"/>
                </a:clrFrom>
                <a:clrTo>
                  <a:srgbClr val="FDFEF9">
                    <a:alpha val="0"/>
                  </a:srgbClr>
                </a:clrTo>
              </a:clrChange>
              <a:extLst>
                <a:ext uri="{28A0092B-C50C-407E-A947-70E740481C1C}">
                  <a14:useLocalDpi xmlns:a14="http://schemas.microsoft.com/office/drawing/2010/main" xmlns="" val="0"/>
                </a:ext>
              </a:extLst>
            </a:blip>
            <a:srcRect/>
            <a:stretch>
              <a:fillRect/>
            </a:stretch>
          </p:blipFill>
          <p:spPr bwMode="auto">
            <a:xfrm>
              <a:off x="11937928" y="604213"/>
              <a:ext cx="1089237" cy="726158"/>
            </a:xfrm>
            <a:prstGeom prst="rect">
              <a:avLst/>
            </a:prstGeom>
            <a:noFill/>
            <a:extLst>
              <a:ext uri="{909E8E84-426E-40DD-AFC4-6F175D3DCCD1}">
                <a14:hiddenFill xmlns:a14="http://schemas.microsoft.com/office/drawing/2010/main" xmlns="">
                  <a:solidFill>
                    <a:srgbClr val="FFFFFF"/>
                  </a:solidFill>
                </a14:hiddenFill>
              </a:ext>
            </a:extLst>
          </p:spPr>
        </p:pic>
        <p:pic>
          <p:nvPicPr>
            <p:cNvPr id="38" name="圖片 37"/>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9650110" y="561317"/>
              <a:ext cx="2199923" cy="1905827"/>
            </a:xfrm>
            <a:prstGeom prst="rect">
              <a:avLst/>
            </a:prstGeom>
          </p:spPr>
        </p:pic>
        <p:sp>
          <p:nvSpPr>
            <p:cNvPr id="39" name="圓角矩形 38"/>
            <p:cNvSpPr/>
            <p:nvPr/>
          </p:nvSpPr>
          <p:spPr>
            <a:xfrm>
              <a:off x="10332391" y="2666466"/>
              <a:ext cx="2118982" cy="5192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400" b="1" dirty="0" smtClean="0">
                  <a:solidFill>
                    <a:schemeClr val="bg1"/>
                  </a:solidFill>
                  <a:latin typeface="微軟正黑體"/>
                  <a:ea typeface="微軟正黑體"/>
                  <a:cs typeface="微軟正黑體"/>
                </a:rPr>
                <a:t>生產可視化</a:t>
              </a:r>
              <a:endParaRPr kumimoji="1" lang="en-US" altLang="zh-TW" sz="1400" b="1" dirty="0" smtClean="0">
                <a:solidFill>
                  <a:schemeClr val="bg1"/>
                </a:solidFill>
                <a:latin typeface="微軟正黑體"/>
                <a:ea typeface="微軟正黑體"/>
                <a:cs typeface="微軟正黑體"/>
              </a:endParaRPr>
            </a:p>
            <a:p>
              <a:pPr algn="ctr"/>
              <a:r>
                <a:rPr kumimoji="1" lang="en-US" altLang="zh-TW" sz="1400" b="1" dirty="0" smtClean="0">
                  <a:solidFill>
                    <a:schemeClr val="bg1"/>
                  </a:solidFill>
                  <a:latin typeface="微軟正黑體"/>
                  <a:ea typeface="微軟正黑體"/>
                  <a:cs typeface="微軟正黑體"/>
                </a:rPr>
                <a:t>(</a:t>
              </a:r>
              <a:r>
                <a:rPr kumimoji="1" lang="zh-TW" altLang="en-US" sz="1400" b="1" dirty="0" smtClean="0">
                  <a:solidFill>
                    <a:schemeClr val="bg1"/>
                  </a:solidFill>
                  <a:latin typeface="微軟正黑體"/>
                  <a:ea typeface="微軟正黑體"/>
                  <a:cs typeface="微軟正黑體"/>
                </a:rPr>
                <a:t>生產看板、行動裝置</a:t>
              </a:r>
              <a:r>
                <a:rPr kumimoji="1" lang="en-US" altLang="zh-TW" sz="1400" b="1" dirty="0" smtClean="0">
                  <a:solidFill>
                    <a:schemeClr val="bg1"/>
                  </a:solidFill>
                  <a:latin typeface="微軟正黑體"/>
                  <a:ea typeface="微軟正黑體"/>
                  <a:cs typeface="微軟正黑體"/>
                </a:rPr>
                <a:t>)</a:t>
              </a:r>
              <a:endParaRPr kumimoji="1" lang="zh-TW" altLang="en-US" sz="1400" b="1" dirty="0">
                <a:solidFill>
                  <a:schemeClr val="bg1"/>
                </a:solidFill>
                <a:latin typeface="微軟正黑體"/>
                <a:ea typeface="微軟正黑體"/>
                <a:cs typeface="微軟正黑體"/>
              </a:endParaRPr>
            </a:p>
          </p:txBody>
        </p:sp>
      </p:grpSp>
      <p:pic>
        <p:nvPicPr>
          <p:cNvPr id="41" name="Picture 2" descr="ãå·¥ç¨å¸«  å¡éäººç©ãçåçæå°çµæ"/>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478712" y="3777317"/>
            <a:ext cx="1188256" cy="1765627"/>
          </a:xfrm>
          <a:prstGeom prst="rect">
            <a:avLst/>
          </a:prstGeom>
          <a:noFill/>
          <a:extLst>
            <a:ext uri="{909E8E84-426E-40DD-AFC4-6F175D3DCCD1}">
              <a14:hiddenFill xmlns:a14="http://schemas.microsoft.com/office/drawing/2010/main" xmlns="">
                <a:solidFill>
                  <a:srgbClr val="FFFFFF"/>
                </a:solidFill>
              </a14:hiddenFill>
            </a:ext>
          </a:extLst>
        </p:spPr>
      </p:pic>
      <p:pic>
        <p:nvPicPr>
          <p:cNvPr id="42" name="Picture 16" descr="ãæ¥­åãçåçæå°çµæ"/>
          <p:cNvPicPr>
            <a:picLocks noChangeAspect="1" noChangeArrowheads="1"/>
          </p:cNvPicPr>
          <p:nvPr/>
        </p:nvPicPr>
        <p:blipFill>
          <a:blip r:embed="rId11" cstate="print">
            <a:clrChange>
              <a:clrFrom>
                <a:srgbClr val="F6F6F6"/>
              </a:clrFrom>
              <a:clrTo>
                <a:srgbClr val="F6F6F6">
                  <a:alpha val="0"/>
                </a:srgbClr>
              </a:clrTo>
            </a:clrChange>
            <a:extLst>
              <a:ext uri="{28A0092B-C50C-407E-A947-70E740481C1C}">
                <a14:useLocalDpi xmlns:a14="http://schemas.microsoft.com/office/drawing/2010/main" xmlns="" val="0"/>
              </a:ext>
            </a:extLst>
          </a:blip>
          <a:srcRect/>
          <a:stretch>
            <a:fillRect/>
          </a:stretch>
        </p:blipFill>
        <p:spPr bwMode="auto">
          <a:xfrm>
            <a:off x="7379585" y="3913038"/>
            <a:ext cx="1213214" cy="1476388"/>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圓角矩形 43"/>
          <p:cNvSpPr/>
          <p:nvPr/>
        </p:nvSpPr>
        <p:spPr>
          <a:xfrm>
            <a:off x="6417433" y="5569071"/>
            <a:ext cx="2335186" cy="5192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400" b="1" dirty="0" smtClean="0">
                <a:solidFill>
                  <a:schemeClr val="bg1"/>
                </a:solidFill>
                <a:latin typeface="微軟正黑體"/>
                <a:ea typeface="微軟正黑體"/>
                <a:cs typeface="微軟正黑體"/>
              </a:rPr>
              <a:t>工廠外出人員、行銷業務</a:t>
            </a:r>
            <a:endParaRPr kumimoji="1" lang="en-US" altLang="zh-TW" sz="1400" b="1" dirty="0" smtClean="0">
              <a:solidFill>
                <a:schemeClr val="bg1"/>
              </a:solidFill>
              <a:latin typeface="微軟正黑體"/>
              <a:ea typeface="微軟正黑體"/>
              <a:cs typeface="微軟正黑體"/>
            </a:endParaRPr>
          </a:p>
        </p:txBody>
      </p:sp>
      <p:pic>
        <p:nvPicPr>
          <p:cNvPr id="45" name="圖片 44"/>
          <p:cNvPicPr>
            <a:picLocks noChangeAspect="1"/>
          </p:cNvPicPr>
          <p:nvPr/>
        </p:nvPicPr>
        <p:blipFill>
          <a:blip r:embed="rId12" cstate="print"/>
          <a:stretch>
            <a:fillRect/>
          </a:stretch>
        </p:blipFill>
        <p:spPr>
          <a:xfrm>
            <a:off x="4089917" y="4265681"/>
            <a:ext cx="2002861" cy="1075547"/>
          </a:xfrm>
          <a:prstGeom prst="rect">
            <a:avLst/>
          </a:prstGeom>
        </p:spPr>
      </p:pic>
      <p:sp>
        <p:nvSpPr>
          <p:cNvPr id="46" name="圓角矩形 45"/>
          <p:cNvSpPr/>
          <p:nvPr/>
        </p:nvSpPr>
        <p:spPr>
          <a:xfrm>
            <a:off x="4055455" y="5558143"/>
            <a:ext cx="2118982" cy="5192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400" b="1" dirty="0" smtClean="0">
                <a:solidFill>
                  <a:schemeClr val="bg1"/>
                </a:solidFill>
                <a:latin typeface="微軟正黑體"/>
                <a:ea typeface="微軟正黑體"/>
                <a:cs typeface="微軟正黑體"/>
              </a:rPr>
              <a:t>企業</a:t>
            </a:r>
            <a:r>
              <a:rPr kumimoji="1" lang="en-US" altLang="zh-TW" sz="1400" b="1" dirty="0" smtClean="0">
                <a:solidFill>
                  <a:schemeClr val="bg1"/>
                </a:solidFill>
                <a:latin typeface="微軟正黑體"/>
                <a:ea typeface="微軟正黑體"/>
                <a:cs typeface="微軟正黑體"/>
              </a:rPr>
              <a:t>ERP</a:t>
            </a:r>
            <a:r>
              <a:rPr kumimoji="1" lang="zh-TW" altLang="en-US" sz="1400" b="1" dirty="0" smtClean="0">
                <a:solidFill>
                  <a:schemeClr val="bg1"/>
                </a:solidFill>
                <a:latin typeface="微軟正黑體"/>
                <a:ea typeface="微軟正黑體"/>
                <a:cs typeface="微軟正黑體"/>
              </a:rPr>
              <a:t>管理系統</a:t>
            </a:r>
            <a:endParaRPr kumimoji="1" lang="zh-TW" altLang="en-US" sz="1400" b="1" dirty="0">
              <a:solidFill>
                <a:schemeClr val="bg1"/>
              </a:solidFill>
              <a:latin typeface="微軟正黑體"/>
              <a:ea typeface="微軟正黑體"/>
              <a:cs typeface="微軟正黑體"/>
            </a:endParaRPr>
          </a:p>
        </p:txBody>
      </p:sp>
      <p:pic>
        <p:nvPicPr>
          <p:cNvPr id="4098" name="Picture 2" descr="C:\Users\boyo\Desktop\532786-1-3FLFW.jpg"/>
          <p:cNvPicPr>
            <a:picLocks noChangeAspect="1" noChangeArrowheads="1"/>
          </p:cNvPicPr>
          <p:nvPr/>
        </p:nvPicPr>
        <p:blipFill>
          <a:blip r:embed="rId13" cstate="print"/>
          <a:srcRect/>
          <a:stretch>
            <a:fillRect/>
          </a:stretch>
        </p:blipFill>
        <p:spPr bwMode="auto">
          <a:xfrm>
            <a:off x="209005" y="1218325"/>
            <a:ext cx="3239589" cy="3379799"/>
          </a:xfrm>
          <a:prstGeom prst="ellipse">
            <a:avLst/>
          </a:prstGeom>
          <a:ln>
            <a:noFill/>
          </a:ln>
          <a:effectLst>
            <a:softEdge rad="112500"/>
          </a:effectLst>
        </p:spPr>
      </p:pic>
      <p:sp>
        <p:nvSpPr>
          <p:cNvPr id="47" name="圓角矩形 46"/>
          <p:cNvSpPr/>
          <p:nvPr/>
        </p:nvSpPr>
        <p:spPr>
          <a:xfrm>
            <a:off x="759261" y="4809207"/>
            <a:ext cx="2118982" cy="51927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400" b="1" dirty="0" smtClean="0">
                <a:solidFill>
                  <a:schemeClr val="bg1"/>
                </a:solidFill>
                <a:latin typeface="微軟正黑體"/>
                <a:ea typeface="微軟正黑體"/>
                <a:cs typeface="微軟正黑體"/>
              </a:rPr>
              <a:t>實際工廠示意圖</a:t>
            </a:r>
            <a:endParaRPr kumimoji="1" lang="en-US" altLang="zh-TW" sz="1400" b="1" dirty="0" smtClean="0">
              <a:solidFill>
                <a:schemeClr val="bg1"/>
              </a:solidFill>
              <a:latin typeface="微軟正黑體"/>
              <a:ea typeface="微軟正黑體"/>
              <a:cs typeface="微軟正黑體"/>
            </a:endParaRPr>
          </a:p>
        </p:txBody>
      </p:sp>
      <p:cxnSp>
        <p:nvCxnSpPr>
          <p:cNvPr id="57" name="肘形接點 56"/>
          <p:cNvCxnSpPr/>
          <p:nvPr/>
        </p:nvCxnSpPr>
        <p:spPr>
          <a:xfrm flipV="1">
            <a:off x="2756263" y="1619794"/>
            <a:ext cx="1645920" cy="666206"/>
          </a:xfrm>
          <a:prstGeom prst="bentConnector3">
            <a:avLst>
              <a:gd name="adj1" fmla="val 50000"/>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4963886" y="2913017"/>
            <a:ext cx="0" cy="1214846"/>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7498080" y="2873829"/>
            <a:ext cx="0" cy="118872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cxnSp>
        <p:nvCxnSpPr>
          <p:cNvPr id="67" name="弧形接點 66"/>
          <p:cNvCxnSpPr/>
          <p:nvPr/>
        </p:nvCxnSpPr>
        <p:spPr>
          <a:xfrm>
            <a:off x="8059783" y="2011680"/>
            <a:ext cx="1554480" cy="1449978"/>
          </a:xfrm>
          <a:prstGeom prst="curvedConnector3">
            <a:avLst>
              <a:gd name="adj1" fmla="val 50000"/>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033873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5761"/>
            <a:ext cx="12192000" cy="1423851"/>
          </a:xfrm>
        </p:spPr>
        <p:txBody>
          <a:bodyPr>
            <a:normAutofit/>
          </a:bodyPr>
          <a:lstStyle/>
          <a:p>
            <a:pPr algn="ctr"/>
            <a:r>
              <a:rPr lang="zh-TW" altLang="en-US" sz="4800" dirty="0" smtClean="0">
                <a:latin typeface="標楷體" pitchFamily="65" charset="-120"/>
                <a:ea typeface="標楷體" pitchFamily="65" charset="-120"/>
              </a:rPr>
              <a:t>工作區域展示圖</a:t>
            </a:r>
            <a:endParaRPr lang="zh-TW" altLang="en-US" sz="4800" dirty="0">
              <a:latin typeface="標楷體" pitchFamily="65" charset="-120"/>
              <a:ea typeface="標楷體" pitchFamily="65" charset="-120"/>
            </a:endParaRPr>
          </a:p>
        </p:txBody>
      </p:sp>
      <p:pic>
        <p:nvPicPr>
          <p:cNvPr id="2050" name="Picture 2" descr="C:\Users\boyo\Desktop\IMAG0536.jpg"/>
          <p:cNvPicPr>
            <a:picLocks noChangeAspect="1" noChangeArrowheads="1"/>
          </p:cNvPicPr>
          <p:nvPr/>
        </p:nvPicPr>
        <p:blipFill>
          <a:blip r:embed="rId2" cstate="print"/>
          <a:srcRect/>
          <a:stretch>
            <a:fillRect/>
          </a:stretch>
        </p:blipFill>
        <p:spPr bwMode="auto">
          <a:xfrm>
            <a:off x="431074" y="1411093"/>
            <a:ext cx="7197634" cy="4568111"/>
          </a:xfrm>
          <a:prstGeom prst="rect">
            <a:avLst/>
          </a:prstGeom>
          <a:noFill/>
        </p:spPr>
      </p:pic>
      <p:sp>
        <p:nvSpPr>
          <p:cNvPr id="5" name="文字方塊 4"/>
          <p:cNvSpPr txBox="1"/>
          <p:nvPr/>
        </p:nvSpPr>
        <p:spPr>
          <a:xfrm>
            <a:off x="7641771" y="1972490"/>
            <a:ext cx="4550229" cy="2054152"/>
          </a:xfrm>
          <a:prstGeom prst="rect">
            <a:avLst/>
          </a:prstGeom>
          <a:noFill/>
        </p:spPr>
        <p:txBody>
          <a:bodyPr wrap="square" rtlCol="0">
            <a:spAutoFit/>
          </a:bodyPr>
          <a:lstStyle/>
          <a:p>
            <a:pPr>
              <a:lnSpc>
                <a:spcPct val="130000"/>
              </a:lnSpc>
            </a:pPr>
            <a:r>
              <a:rPr lang="zh-TW" altLang="en-US" sz="2000" dirty="0" smtClean="0">
                <a:latin typeface="標楷體" pitchFamily="65" charset="-120"/>
                <a:ea typeface="標楷體" pitchFamily="65" charset="-120"/>
              </a:rPr>
              <a:t>左圖為智慧機上盒所使用到的各種感測元件，為了方便各位能夠清楚知道我們是使用何種感測器以及看到其運作方式，我們將智慧機上盒設計成方便他人觀看的樣子進行呈現。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548640"/>
            <a:ext cx="12192000" cy="1606732"/>
          </a:xfrm>
        </p:spPr>
        <p:txBody>
          <a:bodyPr>
            <a:normAutofit/>
          </a:bodyPr>
          <a:lstStyle/>
          <a:p>
            <a:pPr algn="ctr"/>
            <a:r>
              <a:rPr lang="zh-TW" altLang="en-US" sz="4800" dirty="0" smtClean="0">
                <a:latin typeface="標楷體" pitchFamily="65" charset="-120"/>
                <a:ea typeface="標楷體" pitchFamily="65" charset="-120"/>
              </a:rPr>
              <a:t>實體展示</a:t>
            </a:r>
            <a:r>
              <a:rPr lang="zh-TW" altLang="en-US" sz="4800" dirty="0">
                <a:latin typeface="標楷體" pitchFamily="65" charset="-120"/>
                <a:ea typeface="標楷體" pitchFamily="65" charset="-120"/>
              </a:rPr>
              <a:t>圖</a:t>
            </a:r>
          </a:p>
        </p:txBody>
      </p:sp>
      <p:pic>
        <p:nvPicPr>
          <p:cNvPr id="3074" name="Picture 2" descr="C:\Users\boyo\Desktop\61880.jpg"/>
          <p:cNvPicPr>
            <a:picLocks noChangeAspect="1" noChangeArrowheads="1"/>
          </p:cNvPicPr>
          <p:nvPr/>
        </p:nvPicPr>
        <p:blipFill>
          <a:blip r:embed="rId2" cstate="print"/>
          <a:srcRect/>
          <a:stretch>
            <a:fillRect/>
          </a:stretch>
        </p:blipFill>
        <p:spPr bwMode="auto">
          <a:xfrm>
            <a:off x="3004458" y="927464"/>
            <a:ext cx="6152604" cy="527739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22070"/>
            <a:ext cx="12192000" cy="1240971"/>
          </a:xfrm>
        </p:spPr>
        <p:txBody>
          <a:bodyPr>
            <a:normAutofit/>
          </a:bodyPr>
          <a:lstStyle/>
          <a:p>
            <a:pPr algn="ctr"/>
            <a:r>
              <a:rPr lang="en-US" altLang="zh-TW" sz="4400" dirty="0" smtClean="0">
                <a:latin typeface="標楷體" pitchFamily="65" charset="-120"/>
                <a:ea typeface="標楷體" pitchFamily="65" charset="-120"/>
              </a:rPr>
              <a:t>C#</a:t>
            </a:r>
            <a:r>
              <a:rPr lang="zh-TW" altLang="en-US" sz="4400" dirty="0" smtClean="0">
                <a:latin typeface="標楷體" pitchFamily="65" charset="-120"/>
                <a:ea typeface="標楷體" pitchFamily="65" charset="-120"/>
              </a:rPr>
              <a:t>管理者介面示意圖</a:t>
            </a:r>
            <a:endParaRPr lang="zh-TW" altLang="en-US" sz="4400" dirty="0">
              <a:latin typeface="標楷體" pitchFamily="65" charset="-120"/>
              <a:ea typeface="標楷體" pitchFamily="65" charset="-120"/>
            </a:endParaRPr>
          </a:p>
        </p:txBody>
      </p:sp>
      <p:pic>
        <p:nvPicPr>
          <p:cNvPr id="1026" name="Picture 2" descr="C:\Users\boyo\Desktop\未命名.png"/>
          <p:cNvPicPr>
            <a:picLocks noChangeAspect="1" noChangeArrowheads="1"/>
          </p:cNvPicPr>
          <p:nvPr/>
        </p:nvPicPr>
        <p:blipFill>
          <a:blip r:embed="rId2" cstate="print"/>
          <a:srcRect/>
          <a:stretch>
            <a:fillRect/>
          </a:stretch>
        </p:blipFill>
        <p:spPr bwMode="auto">
          <a:xfrm>
            <a:off x="-1" y="963075"/>
            <a:ext cx="12192001" cy="528097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000120140530A99PPBG">
  <a:themeElements>
    <a:clrScheme name="自定义 74">
      <a:dk1>
        <a:srgbClr val="47494B"/>
      </a:dk1>
      <a:lt1>
        <a:srgbClr val="FFFFFF"/>
      </a:lt1>
      <a:dk2>
        <a:srgbClr val="454749"/>
      </a:dk2>
      <a:lt2>
        <a:srgbClr val="EAF5FC"/>
      </a:lt2>
      <a:accent1>
        <a:srgbClr val="28ACC6"/>
      </a:accent1>
      <a:accent2>
        <a:srgbClr val="2CB695"/>
      </a:accent2>
      <a:accent3>
        <a:srgbClr val="81BA34"/>
      </a:accent3>
      <a:accent4>
        <a:srgbClr val="6F9FDF"/>
      </a:accent4>
      <a:accent5>
        <a:srgbClr val="9D9394"/>
      </a:accent5>
      <a:accent6>
        <a:srgbClr val="FFC000"/>
      </a:accent6>
      <a:hlink>
        <a:srgbClr val="00B0F0"/>
      </a:hlink>
      <a:folHlink>
        <a:srgbClr val="AFB2B4"/>
      </a:folHlink>
    </a:clrScheme>
    <a:fontScheme name="自定义 36">
      <a:majorFont>
        <a:latin typeface="Arial"/>
        <a:ea typeface="华文中宋"/>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A000120150508A04KPBG</Template>
  <TotalTime>1092</TotalTime>
  <Words>263</Words>
  <Application>Microsoft Office PowerPoint</Application>
  <PresentationFormat>自訂</PresentationFormat>
  <Paragraphs>121</Paragraphs>
  <Slides>14</Slides>
  <Notes>0</Notes>
  <HiddenSlides>0</HiddenSlides>
  <MMClips>0</MMClips>
  <ScaleCrop>false</ScaleCrop>
  <HeadingPairs>
    <vt:vector size="4" baseType="variant">
      <vt:variant>
        <vt:lpstr>佈景主題</vt:lpstr>
      </vt:variant>
      <vt:variant>
        <vt:i4>2</vt:i4>
      </vt:variant>
      <vt:variant>
        <vt:lpstr>投影片標題</vt:lpstr>
      </vt:variant>
      <vt:variant>
        <vt:i4>14</vt:i4>
      </vt:variant>
    </vt:vector>
  </HeadingPairs>
  <TitlesOfParts>
    <vt:vector size="16" baseType="lpstr">
      <vt:lpstr>A000120140530A99PPBG</vt:lpstr>
      <vt:lpstr>自訂設計</vt:lpstr>
      <vt:lpstr>  　　　　　　　　　　　　　　　107年專題製作 　　　　　　　　　　智慧機上盒研製與應用</vt:lpstr>
      <vt:lpstr>目錄</vt:lpstr>
      <vt:lpstr>前言</vt:lpstr>
      <vt:lpstr>智慧機上盒運用</vt:lpstr>
      <vt:lpstr>元件示意圖</vt:lpstr>
      <vt:lpstr>投影片 6</vt:lpstr>
      <vt:lpstr>工作區域展示圖</vt:lpstr>
      <vt:lpstr>實體展示圖</vt:lpstr>
      <vt:lpstr>C#管理者介面示意圖</vt:lpstr>
      <vt:lpstr>製作過程示意圖</vt:lpstr>
      <vt:lpstr>實際操作示意圖</vt:lpstr>
      <vt:lpstr>專題時間表</vt:lpstr>
      <vt:lpstr>參考資料</vt:lpstr>
      <vt:lpstr>報告結束</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单击此处添加您的标题文字</dc:title>
  <dc:creator>kan</dc:creator>
  <cp:lastModifiedBy>boyo</cp:lastModifiedBy>
  <cp:revision>109</cp:revision>
  <dcterms:created xsi:type="dcterms:W3CDTF">2015-07-05T12:53:29Z</dcterms:created>
  <dcterms:modified xsi:type="dcterms:W3CDTF">2019-04-30T09:33:30Z</dcterms:modified>
</cp:coreProperties>
</file>