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86800" cy="30314900"/>
  <p:notesSz cx="6858000" cy="9144000"/>
  <p:defaultTextStyle>
    <a:defPPr>
      <a:defRPr lang="zh-TW"/>
    </a:defPPr>
    <a:lvl1pPr marL="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7167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4335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31502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867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5837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63005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40172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1734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66" autoAdjust="0"/>
    <p:restoredTop sz="94580" autoAdjust="0"/>
  </p:normalViewPr>
  <p:slideViewPr>
    <p:cSldViewPr>
      <p:cViewPr>
        <p:scale>
          <a:sx n="33" d="100"/>
          <a:sy n="33" d="100"/>
        </p:scale>
        <p:origin x="974" y="-274"/>
      </p:cViewPr>
      <p:guideLst>
        <p:guide orient="horz" pos="9548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17270"/>
            <a:ext cx="18178780" cy="64980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78443"/>
            <a:ext cx="14970760" cy="7747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31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5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6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40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1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68268"/>
            <a:ext cx="11254060" cy="1143334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68268"/>
            <a:ext cx="33405737" cy="11433348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7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80132"/>
            <a:ext cx="18178780" cy="602087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48750"/>
            <a:ext cx="18178780" cy="663138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716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433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315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86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58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6300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401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173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269260"/>
            <a:ext cx="22329898" cy="8843249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269260"/>
            <a:ext cx="22329898" cy="8843249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8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4002"/>
            <a:ext cx="19248120" cy="505248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85768"/>
            <a:ext cx="9449551" cy="282798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167" indent="0">
              <a:buNone/>
              <a:defRPr sz="6500" b="1"/>
            </a:lvl2pPr>
            <a:lvl3pPr marL="2954335" indent="0">
              <a:buNone/>
              <a:defRPr sz="5800" b="1"/>
            </a:lvl3pPr>
            <a:lvl4pPr marL="4431502" indent="0">
              <a:buNone/>
              <a:defRPr sz="5200" b="1"/>
            </a:lvl4pPr>
            <a:lvl5pPr marL="5908670" indent="0">
              <a:buNone/>
              <a:defRPr sz="5200" b="1"/>
            </a:lvl5pPr>
            <a:lvl6pPr marL="7385837" indent="0">
              <a:buNone/>
              <a:defRPr sz="5200" b="1"/>
            </a:lvl6pPr>
            <a:lvl7pPr marL="8863005" indent="0">
              <a:buNone/>
              <a:defRPr sz="5200" b="1"/>
            </a:lvl7pPr>
            <a:lvl8pPr marL="10340172" indent="0">
              <a:buNone/>
              <a:defRPr sz="5200" b="1"/>
            </a:lvl8pPr>
            <a:lvl9pPr marL="11817340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13753"/>
            <a:ext cx="9449551" cy="1746615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85768"/>
            <a:ext cx="9453263" cy="282798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167" indent="0">
              <a:buNone/>
              <a:defRPr sz="6500" b="1"/>
            </a:lvl2pPr>
            <a:lvl3pPr marL="2954335" indent="0">
              <a:buNone/>
              <a:defRPr sz="5800" b="1"/>
            </a:lvl3pPr>
            <a:lvl4pPr marL="4431502" indent="0">
              <a:buNone/>
              <a:defRPr sz="5200" b="1"/>
            </a:lvl4pPr>
            <a:lvl5pPr marL="5908670" indent="0">
              <a:buNone/>
              <a:defRPr sz="5200" b="1"/>
            </a:lvl5pPr>
            <a:lvl6pPr marL="7385837" indent="0">
              <a:buNone/>
              <a:defRPr sz="5200" b="1"/>
            </a:lvl6pPr>
            <a:lvl7pPr marL="8863005" indent="0">
              <a:buNone/>
              <a:defRPr sz="5200" b="1"/>
            </a:lvl7pPr>
            <a:lvl8pPr marL="10340172" indent="0">
              <a:buNone/>
              <a:defRPr sz="5200" b="1"/>
            </a:lvl8pPr>
            <a:lvl9pPr marL="11817340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13753"/>
            <a:ext cx="9453263" cy="1746615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0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6982"/>
            <a:ext cx="7036110" cy="513669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6984"/>
            <a:ext cx="11955815" cy="25872927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43676"/>
            <a:ext cx="7036110" cy="20736236"/>
          </a:xfrm>
        </p:spPr>
        <p:txBody>
          <a:bodyPr/>
          <a:lstStyle>
            <a:lvl1pPr marL="0" indent="0">
              <a:buNone/>
              <a:defRPr sz="4500"/>
            </a:lvl1pPr>
            <a:lvl2pPr marL="1477167" indent="0">
              <a:buNone/>
              <a:defRPr sz="3900"/>
            </a:lvl2pPr>
            <a:lvl3pPr marL="2954335" indent="0">
              <a:buNone/>
              <a:defRPr sz="3200"/>
            </a:lvl3pPr>
            <a:lvl4pPr marL="4431502" indent="0">
              <a:buNone/>
              <a:defRPr sz="2900"/>
            </a:lvl4pPr>
            <a:lvl5pPr marL="5908670" indent="0">
              <a:buNone/>
              <a:defRPr sz="2900"/>
            </a:lvl5pPr>
            <a:lvl6pPr marL="7385837" indent="0">
              <a:buNone/>
              <a:defRPr sz="2900"/>
            </a:lvl6pPr>
            <a:lvl7pPr marL="8863005" indent="0">
              <a:buNone/>
              <a:defRPr sz="2900"/>
            </a:lvl7pPr>
            <a:lvl8pPr marL="10340172" indent="0">
              <a:buNone/>
              <a:defRPr sz="2900"/>
            </a:lvl8pPr>
            <a:lvl9pPr marL="11817340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220430"/>
            <a:ext cx="12832080" cy="250519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8692"/>
            <a:ext cx="12832080" cy="18188940"/>
          </a:xfrm>
        </p:spPr>
        <p:txBody>
          <a:bodyPr/>
          <a:lstStyle>
            <a:lvl1pPr marL="0" indent="0">
              <a:buNone/>
              <a:defRPr sz="10300"/>
            </a:lvl1pPr>
            <a:lvl2pPr marL="1477167" indent="0">
              <a:buNone/>
              <a:defRPr sz="9000"/>
            </a:lvl2pPr>
            <a:lvl3pPr marL="2954335" indent="0">
              <a:buNone/>
              <a:defRPr sz="7800"/>
            </a:lvl3pPr>
            <a:lvl4pPr marL="4431502" indent="0">
              <a:buNone/>
              <a:defRPr sz="6500"/>
            </a:lvl4pPr>
            <a:lvl5pPr marL="5908670" indent="0">
              <a:buNone/>
              <a:defRPr sz="6500"/>
            </a:lvl5pPr>
            <a:lvl6pPr marL="7385837" indent="0">
              <a:buNone/>
              <a:defRPr sz="6500"/>
            </a:lvl6pPr>
            <a:lvl7pPr marL="8863005" indent="0">
              <a:buNone/>
              <a:defRPr sz="6500"/>
            </a:lvl7pPr>
            <a:lvl8pPr marL="10340172" indent="0">
              <a:buNone/>
              <a:defRPr sz="6500"/>
            </a:lvl8pPr>
            <a:lvl9pPr marL="11817340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725622"/>
            <a:ext cx="12832080" cy="3557788"/>
          </a:xfrm>
        </p:spPr>
        <p:txBody>
          <a:bodyPr/>
          <a:lstStyle>
            <a:lvl1pPr marL="0" indent="0">
              <a:buNone/>
              <a:defRPr sz="4500"/>
            </a:lvl1pPr>
            <a:lvl2pPr marL="1477167" indent="0">
              <a:buNone/>
              <a:defRPr sz="3900"/>
            </a:lvl2pPr>
            <a:lvl3pPr marL="2954335" indent="0">
              <a:buNone/>
              <a:defRPr sz="3200"/>
            </a:lvl3pPr>
            <a:lvl4pPr marL="4431502" indent="0">
              <a:buNone/>
              <a:defRPr sz="2900"/>
            </a:lvl4pPr>
            <a:lvl5pPr marL="5908670" indent="0">
              <a:buNone/>
              <a:defRPr sz="2900"/>
            </a:lvl5pPr>
            <a:lvl6pPr marL="7385837" indent="0">
              <a:buNone/>
              <a:defRPr sz="2900"/>
            </a:lvl6pPr>
            <a:lvl7pPr marL="8863005" indent="0">
              <a:buNone/>
              <a:defRPr sz="2900"/>
            </a:lvl7pPr>
            <a:lvl8pPr marL="10340172" indent="0">
              <a:buNone/>
              <a:defRPr sz="2900"/>
            </a:lvl8pPr>
            <a:lvl9pPr marL="11817340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4002"/>
            <a:ext cx="19248120" cy="5052483"/>
          </a:xfrm>
          <a:prstGeom prst="rect">
            <a:avLst/>
          </a:prstGeom>
        </p:spPr>
        <p:txBody>
          <a:bodyPr vert="horz" lIns="295433" tIns="147717" rIns="295433" bIns="14771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73479"/>
            <a:ext cx="19248120" cy="20006433"/>
          </a:xfrm>
          <a:prstGeom prst="rect">
            <a:avLst/>
          </a:prstGeom>
        </p:spPr>
        <p:txBody>
          <a:bodyPr vert="horz" lIns="295433" tIns="147717" rIns="295433" bIns="14771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97423"/>
            <a:ext cx="4990253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3616-2E16-4E98-98B5-5EA09FEBCE13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97423"/>
            <a:ext cx="6772487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97423"/>
            <a:ext cx="4990253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4335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876" indent="-1107876" algn="l" defTabSz="2954335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97" indent="-923230" algn="l" defTabSz="2954335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2919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0086" indent="-738584" algn="l" defTabSz="2954335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7254" indent="-738584" algn="l" defTabSz="2954335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4421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589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8756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5924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7167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4335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31502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867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5837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63005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40172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734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6903" cy="3035682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498485" y="3276130"/>
            <a:ext cx="12598741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參賽題目</a:t>
            </a:r>
            <a:r>
              <a:rPr lang="en-US" altLang="zh-TW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智慧工廠機台監控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25033" y="3276130"/>
            <a:ext cx="7778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隊伍</a:t>
            </a:r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編號</a:t>
            </a:r>
            <a:r>
              <a:rPr lang="en-US" altLang="zh-TW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:A15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77176" y="5292354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作品摘要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00153" y="6565411"/>
            <a:ext cx="1710510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   現今台灣的企業還是以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中小企業為主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，如果運用到智慧型</a:t>
            </a:r>
            <a:r>
              <a:rPr lang="zh-TW" altLang="zh-TW" sz="3600" b="1" dirty="0" smtClean="0">
                <a:latin typeface="標楷體" pitchFamily="65" charset="-120"/>
                <a:ea typeface="標楷體" pitchFamily="65" charset="-120"/>
              </a:rPr>
              <a:t>要考量</a:t>
            </a:r>
            <a:r>
              <a:rPr lang="zh-TW" altLang="zh-TW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軟硬體設備與資通信系統整合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，所以本作品智慧機上盒於體積的優勢，在各個機台上外掛感應器，可依照需求有所改變，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即可直接從感測器擷取資料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，無論何時何地都可透過專用軟體介面，掌握產線機台稼動率與能源耗損等運作情況，</a:t>
            </a:r>
            <a:r>
              <a:rPr lang="zh-TW" altLang="zh-TW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將即時資料傳送至雲端平台</a:t>
            </a:r>
            <a:r>
              <a:rPr lang="zh-TW" altLang="zh-TW" sz="3600" b="1" dirty="0" smtClean="0">
                <a:latin typeface="標楷體" pitchFamily="65" charset="-120"/>
                <a:ea typeface="標楷體" pitchFamily="65" charset="-120"/>
              </a:rPr>
              <a:t>，讓外部電腦或手可以即時連接，監控此一系統。</a:t>
            </a:r>
            <a:endParaRPr lang="zh-TW" altLang="en-US" sz="3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28926" y="9717421"/>
            <a:ext cx="3672408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作品架構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64808" y="16165562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動作說明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80432" y="17314415"/>
            <a:ext cx="9939312" cy="6101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機台電源電流感測，雲端監控與紀錄機台開關電源的時間，並做統計分析機台長期使用的狀況。機台的動作次數，提供管理者掌握機台的生產數據與產出效能。</a:t>
            </a:r>
          </a:p>
          <a:p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機台監控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PLC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執行進程，掌握機台順序控制的現況，並記錄操作狀況與異常警示。針對需要監控溫度，震動的設備，可作機台即時性的溫度或震動資料查詢與異常警示。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將各感測資料及數據透過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Lora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Ethernet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將資料收集至工廠主控台，作即時監控管理，也將各項資料整合至本機資料庫，作為歷史資料的查詢與分析，並透過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將即時的機台資訊傳送至雲端，提供工廠人員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可視化界面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、提供外出人員或業務可以對場內資料作查詢。</a:t>
            </a:r>
          </a:p>
          <a:p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4005768" y="9612834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操作狀況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752" y="23510378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硬體展示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boyo\Desktop\826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57077" y="11476974"/>
            <a:ext cx="3528713" cy="2647132"/>
          </a:xfrm>
          <a:prstGeom prst="rect">
            <a:avLst/>
          </a:prstGeom>
          <a:noFill/>
        </p:spPr>
      </p:pic>
      <p:pic>
        <p:nvPicPr>
          <p:cNvPr id="1029" name="Picture 5" descr="C:\Users\boyo\Desktop\8266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97951" y="11537678"/>
            <a:ext cx="3554537" cy="2666504"/>
          </a:xfrm>
          <a:prstGeom prst="rect">
            <a:avLst/>
          </a:prstGeom>
          <a:noFill/>
        </p:spPr>
      </p:pic>
      <p:sp>
        <p:nvSpPr>
          <p:cNvPr id="43" name="文字方塊 42"/>
          <p:cNvSpPr txBox="1"/>
          <p:nvPr/>
        </p:nvSpPr>
        <p:spPr>
          <a:xfrm>
            <a:off x="16777478" y="10798514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PC</a:t>
            </a:r>
            <a:r>
              <a:rPr lang="zh-TW" altLang="en-US" sz="3200" b="1" dirty="0" smtClean="0"/>
              <a:t>端控制測試</a:t>
            </a:r>
            <a:endParaRPr lang="en-US" altLang="zh-TW" sz="3200" b="1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12879490" y="10854602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硬體製作過程</a:t>
            </a:r>
            <a:endParaRPr lang="en-US" altLang="zh-TW" sz="3200" b="1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14649238" y="14381215"/>
            <a:ext cx="34563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截取機台資料畫面</a:t>
            </a:r>
            <a:endParaRPr lang="en-US" altLang="zh-TW" sz="32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420" y="15840554"/>
            <a:ext cx="3456671" cy="240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 descr="C:\Users\boyo\Desktop\PLC示意圖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4369" y="15868700"/>
            <a:ext cx="3450558" cy="2312470"/>
          </a:xfrm>
          <a:prstGeom prst="rect">
            <a:avLst/>
          </a:prstGeom>
          <a:noFill/>
        </p:spPr>
      </p:pic>
      <p:sp>
        <p:nvSpPr>
          <p:cNvPr id="48" name="文字方塊 47"/>
          <p:cNvSpPr txBox="1"/>
          <p:nvPr/>
        </p:nvSpPr>
        <p:spPr>
          <a:xfrm>
            <a:off x="13933760" y="21845483"/>
            <a:ext cx="34563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截取機台資料畫面</a:t>
            </a:r>
            <a:endParaRPr lang="en-US" altLang="zh-TW" sz="3200" b="1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519" y="22630170"/>
            <a:ext cx="6459314" cy="30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745" y="25805870"/>
            <a:ext cx="6910094" cy="332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9989" y="10991443"/>
            <a:ext cx="10029825" cy="501015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62918" y="18372322"/>
            <a:ext cx="2683173" cy="3349072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03033" y="18400620"/>
            <a:ext cx="2781894" cy="33908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023378" y="15150865"/>
            <a:ext cx="23036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電腦主控台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485729" y="15173438"/>
            <a:ext cx="291953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plc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通訊測試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314415" y="18739851"/>
            <a:ext cx="615553" cy="29553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外出人員查詢畫面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949984" y="18739851"/>
            <a:ext cx="615553" cy="2905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手機即時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Picture 3" descr="C:\Users\boyo\Desktop\S__7315464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6496" y="25310578"/>
            <a:ext cx="4378612" cy="3282477"/>
          </a:xfrm>
          <a:prstGeom prst="rect">
            <a:avLst/>
          </a:prstGeom>
          <a:noFill/>
        </p:spPr>
      </p:pic>
      <p:pic>
        <p:nvPicPr>
          <p:cNvPr id="17" name="Picture 4" descr="C:\Users\boyo\Desktop\S__731546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3000" y="25310578"/>
            <a:ext cx="3114468" cy="4154498"/>
          </a:xfrm>
          <a:prstGeom prst="rect">
            <a:avLst/>
          </a:prstGeom>
          <a:noFill/>
        </p:spPr>
      </p:pic>
      <p:sp>
        <p:nvSpPr>
          <p:cNvPr id="37" name="文字方塊 36"/>
          <p:cNvSpPr txBox="1"/>
          <p:nvPr/>
        </p:nvSpPr>
        <p:spPr>
          <a:xfrm>
            <a:off x="3966589" y="24632801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智慧工廠機台監控模擬展示板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7552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350</Words>
  <Application>Microsoft Office PowerPoint</Application>
  <PresentationFormat>自訂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B217-1</dc:creator>
  <cp:lastModifiedBy>user</cp:lastModifiedBy>
  <cp:revision>38</cp:revision>
  <dcterms:created xsi:type="dcterms:W3CDTF">2019-05-02T09:02:18Z</dcterms:created>
  <dcterms:modified xsi:type="dcterms:W3CDTF">2019-05-08T13:18:43Z</dcterms:modified>
</cp:coreProperties>
</file>