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1386800" cy="30314900"/>
  <p:notesSz cx="6858000" cy="9144000"/>
  <p:defaultTextStyle>
    <a:defPPr>
      <a:defRPr lang="zh-TW"/>
    </a:defPPr>
    <a:lvl1pPr marL="0" algn="l" defTabSz="295433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7167" algn="l" defTabSz="295433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4335" algn="l" defTabSz="295433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31502" algn="l" defTabSz="295433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8670" algn="l" defTabSz="295433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5837" algn="l" defTabSz="295433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63005" algn="l" defTabSz="295433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40172" algn="l" defTabSz="295433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17340" algn="l" defTabSz="295433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8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66" autoAdjust="0"/>
    <p:restoredTop sz="94580" autoAdjust="0"/>
  </p:normalViewPr>
  <p:slideViewPr>
    <p:cSldViewPr>
      <p:cViewPr>
        <p:scale>
          <a:sx n="50" d="100"/>
          <a:sy n="50" d="100"/>
        </p:scale>
        <p:origin x="154" y="-3859"/>
      </p:cViewPr>
      <p:guideLst>
        <p:guide orient="horz" pos="9548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4010" y="9417270"/>
            <a:ext cx="18178780" cy="649805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08020" y="17178443"/>
            <a:ext cx="14970760" cy="77471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4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31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8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5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63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40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1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57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76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6264736" y="5368268"/>
            <a:ext cx="11254060" cy="11433348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2553" y="5368268"/>
            <a:ext cx="33405737" cy="11433348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8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7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410" y="19480132"/>
            <a:ext cx="18178780" cy="602087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410" y="12848750"/>
            <a:ext cx="18178780" cy="663138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716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4335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3150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86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583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6300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401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173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06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2554" y="31269260"/>
            <a:ext cx="22329898" cy="8843249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88899" y="31269260"/>
            <a:ext cx="22329898" cy="8843249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98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4002"/>
            <a:ext cx="19248120" cy="505248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6785768"/>
            <a:ext cx="9449551" cy="2827985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7167" indent="0">
              <a:buNone/>
              <a:defRPr sz="6500" b="1"/>
            </a:lvl2pPr>
            <a:lvl3pPr marL="2954335" indent="0">
              <a:buNone/>
              <a:defRPr sz="5800" b="1"/>
            </a:lvl3pPr>
            <a:lvl4pPr marL="4431502" indent="0">
              <a:buNone/>
              <a:defRPr sz="5200" b="1"/>
            </a:lvl4pPr>
            <a:lvl5pPr marL="5908670" indent="0">
              <a:buNone/>
              <a:defRPr sz="5200" b="1"/>
            </a:lvl5pPr>
            <a:lvl6pPr marL="7385837" indent="0">
              <a:buNone/>
              <a:defRPr sz="5200" b="1"/>
            </a:lvl6pPr>
            <a:lvl7pPr marL="8863005" indent="0">
              <a:buNone/>
              <a:defRPr sz="5200" b="1"/>
            </a:lvl7pPr>
            <a:lvl8pPr marL="10340172" indent="0">
              <a:buNone/>
              <a:defRPr sz="5200" b="1"/>
            </a:lvl8pPr>
            <a:lvl9pPr marL="11817340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340" y="9613753"/>
            <a:ext cx="9449551" cy="17466156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64198" y="6785768"/>
            <a:ext cx="9453263" cy="2827985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7167" indent="0">
              <a:buNone/>
              <a:defRPr sz="6500" b="1"/>
            </a:lvl2pPr>
            <a:lvl3pPr marL="2954335" indent="0">
              <a:buNone/>
              <a:defRPr sz="5800" b="1"/>
            </a:lvl3pPr>
            <a:lvl4pPr marL="4431502" indent="0">
              <a:buNone/>
              <a:defRPr sz="5200" b="1"/>
            </a:lvl4pPr>
            <a:lvl5pPr marL="5908670" indent="0">
              <a:buNone/>
              <a:defRPr sz="5200" b="1"/>
            </a:lvl5pPr>
            <a:lvl6pPr marL="7385837" indent="0">
              <a:buNone/>
              <a:defRPr sz="5200" b="1"/>
            </a:lvl6pPr>
            <a:lvl7pPr marL="8863005" indent="0">
              <a:buNone/>
              <a:defRPr sz="5200" b="1"/>
            </a:lvl7pPr>
            <a:lvl8pPr marL="10340172" indent="0">
              <a:buNone/>
              <a:defRPr sz="5200" b="1"/>
            </a:lvl8pPr>
            <a:lvl9pPr marL="11817340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64198" y="9613753"/>
            <a:ext cx="9453263" cy="17466156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01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05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2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1" y="1206982"/>
            <a:ext cx="7036110" cy="513669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61645" y="1206984"/>
            <a:ext cx="11955815" cy="25872927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9341" y="6343676"/>
            <a:ext cx="7036110" cy="20736236"/>
          </a:xfrm>
        </p:spPr>
        <p:txBody>
          <a:bodyPr/>
          <a:lstStyle>
            <a:lvl1pPr marL="0" indent="0">
              <a:buNone/>
              <a:defRPr sz="4500"/>
            </a:lvl1pPr>
            <a:lvl2pPr marL="1477167" indent="0">
              <a:buNone/>
              <a:defRPr sz="3900"/>
            </a:lvl2pPr>
            <a:lvl3pPr marL="2954335" indent="0">
              <a:buNone/>
              <a:defRPr sz="3200"/>
            </a:lvl3pPr>
            <a:lvl4pPr marL="4431502" indent="0">
              <a:buNone/>
              <a:defRPr sz="2900"/>
            </a:lvl4pPr>
            <a:lvl5pPr marL="5908670" indent="0">
              <a:buNone/>
              <a:defRPr sz="2900"/>
            </a:lvl5pPr>
            <a:lvl6pPr marL="7385837" indent="0">
              <a:buNone/>
              <a:defRPr sz="2900"/>
            </a:lvl6pPr>
            <a:lvl7pPr marL="8863005" indent="0">
              <a:buNone/>
              <a:defRPr sz="2900"/>
            </a:lvl7pPr>
            <a:lvl8pPr marL="10340172" indent="0">
              <a:buNone/>
              <a:defRPr sz="2900"/>
            </a:lvl8pPr>
            <a:lvl9pPr marL="11817340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66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962" y="21220430"/>
            <a:ext cx="12832080" cy="2505192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1962" y="2708692"/>
            <a:ext cx="12832080" cy="18188940"/>
          </a:xfrm>
        </p:spPr>
        <p:txBody>
          <a:bodyPr/>
          <a:lstStyle>
            <a:lvl1pPr marL="0" indent="0">
              <a:buNone/>
              <a:defRPr sz="10300"/>
            </a:lvl1pPr>
            <a:lvl2pPr marL="1477167" indent="0">
              <a:buNone/>
              <a:defRPr sz="9000"/>
            </a:lvl2pPr>
            <a:lvl3pPr marL="2954335" indent="0">
              <a:buNone/>
              <a:defRPr sz="7800"/>
            </a:lvl3pPr>
            <a:lvl4pPr marL="4431502" indent="0">
              <a:buNone/>
              <a:defRPr sz="6500"/>
            </a:lvl4pPr>
            <a:lvl5pPr marL="5908670" indent="0">
              <a:buNone/>
              <a:defRPr sz="6500"/>
            </a:lvl5pPr>
            <a:lvl6pPr marL="7385837" indent="0">
              <a:buNone/>
              <a:defRPr sz="6500"/>
            </a:lvl6pPr>
            <a:lvl7pPr marL="8863005" indent="0">
              <a:buNone/>
              <a:defRPr sz="6500"/>
            </a:lvl7pPr>
            <a:lvl8pPr marL="10340172" indent="0">
              <a:buNone/>
              <a:defRPr sz="6500"/>
            </a:lvl8pPr>
            <a:lvl9pPr marL="11817340" indent="0">
              <a:buNone/>
              <a:defRPr sz="6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1962" y="23725622"/>
            <a:ext cx="12832080" cy="3557788"/>
          </a:xfrm>
        </p:spPr>
        <p:txBody>
          <a:bodyPr/>
          <a:lstStyle>
            <a:lvl1pPr marL="0" indent="0">
              <a:buNone/>
              <a:defRPr sz="4500"/>
            </a:lvl1pPr>
            <a:lvl2pPr marL="1477167" indent="0">
              <a:buNone/>
              <a:defRPr sz="3900"/>
            </a:lvl2pPr>
            <a:lvl3pPr marL="2954335" indent="0">
              <a:buNone/>
              <a:defRPr sz="3200"/>
            </a:lvl3pPr>
            <a:lvl4pPr marL="4431502" indent="0">
              <a:buNone/>
              <a:defRPr sz="2900"/>
            </a:lvl4pPr>
            <a:lvl5pPr marL="5908670" indent="0">
              <a:buNone/>
              <a:defRPr sz="2900"/>
            </a:lvl5pPr>
            <a:lvl6pPr marL="7385837" indent="0">
              <a:buNone/>
              <a:defRPr sz="2900"/>
            </a:lvl6pPr>
            <a:lvl7pPr marL="8863005" indent="0">
              <a:buNone/>
              <a:defRPr sz="2900"/>
            </a:lvl7pPr>
            <a:lvl8pPr marL="10340172" indent="0">
              <a:buNone/>
              <a:defRPr sz="2900"/>
            </a:lvl8pPr>
            <a:lvl9pPr marL="11817340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3616-2E16-4E98-98B5-5EA09FEBCE13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3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9340" y="1214002"/>
            <a:ext cx="19248120" cy="5052483"/>
          </a:xfrm>
          <a:prstGeom prst="rect">
            <a:avLst/>
          </a:prstGeom>
        </p:spPr>
        <p:txBody>
          <a:bodyPr vert="horz" lIns="295433" tIns="147717" rIns="295433" bIns="147717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7073479"/>
            <a:ext cx="19248120" cy="20006433"/>
          </a:xfrm>
          <a:prstGeom prst="rect">
            <a:avLst/>
          </a:prstGeom>
        </p:spPr>
        <p:txBody>
          <a:bodyPr vert="horz" lIns="295433" tIns="147717" rIns="295433" bIns="147717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69340" y="28097423"/>
            <a:ext cx="4990253" cy="1613988"/>
          </a:xfrm>
          <a:prstGeom prst="rect">
            <a:avLst/>
          </a:prstGeom>
        </p:spPr>
        <p:txBody>
          <a:bodyPr vert="horz" lIns="295433" tIns="147717" rIns="295433" bIns="14771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33616-2E16-4E98-98B5-5EA09FEBCE13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07157" y="28097423"/>
            <a:ext cx="6772487" cy="1613988"/>
          </a:xfrm>
          <a:prstGeom prst="rect">
            <a:avLst/>
          </a:prstGeom>
        </p:spPr>
        <p:txBody>
          <a:bodyPr vert="horz" lIns="295433" tIns="147717" rIns="295433" bIns="14771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27207" y="28097423"/>
            <a:ext cx="4990253" cy="1613988"/>
          </a:xfrm>
          <a:prstGeom prst="rect">
            <a:avLst/>
          </a:prstGeom>
        </p:spPr>
        <p:txBody>
          <a:bodyPr vert="horz" lIns="295433" tIns="147717" rIns="295433" bIns="14771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560CB-ED71-443D-BC78-9D8B7DF1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69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4335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876" indent="-1107876" algn="l" defTabSz="2954335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97" indent="-923230" algn="l" defTabSz="2954335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2919" indent="-738584" algn="l" defTabSz="2954335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0086" indent="-738584" algn="l" defTabSz="2954335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7254" indent="-738584" algn="l" defTabSz="2954335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24421" indent="-738584" algn="l" defTabSz="2954335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589" indent="-738584" algn="l" defTabSz="2954335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8756" indent="-738584" algn="l" defTabSz="2954335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55924" indent="-738584" algn="l" defTabSz="2954335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95433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7167" algn="l" defTabSz="295433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4335" algn="l" defTabSz="295433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31502" algn="l" defTabSz="295433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8670" algn="l" defTabSz="295433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5837" algn="l" defTabSz="295433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63005" algn="l" defTabSz="295433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40172" algn="l" defTabSz="295433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17340" algn="l" defTabSz="295433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832" y="0"/>
            <a:ext cx="22610512" cy="303149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112267" y="3276130"/>
            <a:ext cx="12598741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參賽題目</a:t>
            </a:r>
            <a:r>
              <a:rPr lang="en-US" altLang="zh-TW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智慧工廠機台監控</a:t>
            </a:r>
            <a:endParaRPr lang="zh-TW" altLang="en-US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925033" y="3276130"/>
            <a:ext cx="77782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隊伍</a:t>
            </a:r>
            <a:r>
              <a:rPr lang="zh-TW" altLang="en-US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編號</a:t>
            </a:r>
            <a:r>
              <a:rPr lang="en-US" altLang="zh-TW" b="1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:A15</a:t>
            </a:r>
            <a:endParaRPr lang="zh-TW" altLang="en-US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677176" y="5292354"/>
            <a:ext cx="3888432" cy="9848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作品摘要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08424" y="6588498"/>
            <a:ext cx="18074008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itchFamily="65" charset="-120"/>
                <a:ea typeface="標楷體" pitchFamily="65" charset="-120"/>
              </a:rPr>
              <a:t>   現今台灣的企業還是以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中小企業為主</a:t>
            </a:r>
            <a:r>
              <a:rPr lang="zh-TW" altLang="en-US" sz="3600" b="1" dirty="0" smtClean="0">
                <a:latin typeface="標楷體" pitchFamily="65" charset="-120"/>
                <a:ea typeface="標楷體" pitchFamily="65" charset="-120"/>
              </a:rPr>
              <a:t>，如果運用到智慧型</a:t>
            </a:r>
            <a:r>
              <a:rPr lang="zh-TW" altLang="zh-TW" sz="3600" b="1" dirty="0" smtClean="0">
                <a:latin typeface="標楷體" pitchFamily="65" charset="-120"/>
                <a:ea typeface="標楷體" pitchFamily="65" charset="-120"/>
              </a:rPr>
              <a:t>要考量</a:t>
            </a:r>
            <a:r>
              <a:rPr lang="zh-TW" altLang="zh-TW" sz="3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軟硬體設備與資通信系統整合</a:t>
            </a:r>
            <a:r>
              <a:rPr lang="zh-TW" altLang="en-US" sz="3600" b="1" dirty="0" smtClean="0">
                <a:latin typeface="標楷體" pitchFamily="65" charset="-120"/>
                <a:ea typeface="標楷體" pitchFamily="65" charset="-120"/>
              </a:rPr>
              <a:t>，所以本作品智慧機上盒於體積的優勢，在各個機台上外掛感應器，可依照需求有所改變，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即可直接從感測器擷取資料</a:t>
            </a:r>
            <a:r>
              <a:rPr lang="zh-TW" altLang="en-US" sz="3600" b="1" dirty="0" smtClean="0">
                <a:latin typeface="標楷體" pitchFamily="65" charset="-120"/>
                <a:ea typeface="標楷體" pitchFamily="65" charset="-120"/>
              </a:rPr>
              <a:t>，無論何時何地都可透過專用軟體介面，掌握產線機台稼動率與能源耗損等運作情況，</a:t>
            </a:r>
            <a:r>
              <a:rPr lang="zh-TW" altLang="zh-TW" sz="3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將即時資料傳送至雲端平台</a:t>
            </a:r>
            <a:r>
              <a:rPr lang="zh-TW" altLang="zh-TW" sz="3600" b="1" dirty="0" smtClean="0">
                <a:latin typeface="標楷體" pitchFamily="65" charset="-120"/>
                <a:ea typeface="標楷體" pitchFamily="65" charset="-120"/>
              </a:rPr>
              <a:t>，讓外部電腦或手可以即時連接，監控此一系統。</a:t>
            </a:r>
            <a:endParaRPr lang="zh-TW" altLang="en-US" sz="3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36816" y="9540826"/>
            <a:ext cx="3672408" cy="9848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作品架構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364808" y="16165562"/>
            <a:ext cx="3888432" cy="9848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動作說明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692399" y="17291545"/>
            <a:ext cx="10227345" cy="61247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機台電源電流感測，雲端監控與紀錄機台開關電源的時間，並做統計分析機台長期使用的狀況。機台的動作次數，提供管理者掌握機台的生產數據與產出效能。</a:t>
            </a:r>
          </a:p>
          <a:p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機台監控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PLC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執行進程，掌握機台順序控制的現況，並記錄操作狀況與異常警示。針對需要監控溫度，震動的設備，可作機台即時性的溫度或震動資料查詢與異常警示。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將各感測資料及數據透過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Lora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Ethernet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將資料收集至工廠主控台，作即時監控管理，也將各項資料整合至本機資料庫，作為歷史資料的查詢與分析，並透過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MQTT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將即時的機台資訊傳送至雲端，提供工廠人員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可視化界面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、提供外出人員或業務可以對場內資料作查詢。</a:t>
            </a:r>
          </a:p>
          <a:p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4797856" y="9684842"/>
            <a:ext cx="3888432" cy="9848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操作狀況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830686" y="23882031"/>
            <a:ext cx="3888432" cy="9848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硬體展示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boyo\Desktop\6188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6893" y="25224319"/>
            <a:ext cx="2492065" cy="3322004"/>
          </a:xfrm>
          <a:prstGeom prst="rect">
            <a:avLst/>
          </a:prstGeom>
          <a:noFill/>
        </p:spPr>
      </p:pic>
      <p:pic>
        <p:nvPicPr>
          <p:cNvPr id="1027" name="Picture 3" descr="C:\Users\boyo\Desktop\專題\IMAG053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058102" y="25459640"/>
            <a:ext cx="4128458" cy="3096344"/>
          </a:xfrm>
          <a:prstGeom prst="rect">
            <a:avLst/>
          </a:prstGeom>
          <a:noFill/>
        </p:spPr>
      </p:pic>
      <p:pic>
        <p:nvPicPr>
          <p:cNvPr id="1028" name="Picture 4" descr="C:\Users\boyo\Desktop\8264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814080" y="11557050"/>
            <a:ext cx="3528713" cy="2647132"/>
          </a:xfrm>
          <a:prstGeom prst="rect">
            <a:avLst/>
          </a:prstGeom>
          <a:noFill/>
        </p:spPr>
      </p:pic>
      <p:pic>
        <p:nvPicPr>
          <p:cNvPr id="1029" name="Picture 5" descr="C:\Users\boyo\Desktop\8266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97656" y="11557050"/>
            <a:ext cx="3554537" cy="2666504"/>
          </a:xfrm>
          <a:prstGeom prst="rect">
            <a:avLst/>
          </a:prstGeom>
          <a:noFill/>
        </p:spPr>
      </p:pic>
      <p:sp>
        <p:nvSpPr>
          <p:cNvPr id="43" name="文字方塊 42"/>
          <p:cNvSpPr txBox="1"/>
          <p:nvPr/>
        </p:nvSpPr>
        <p:spPr>
          <a:xfrm>
            <a:off x="17174120" y="10836970"/>
            <a:ext cx="2808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PC</a:t>
            </a:r>
            <a:r>
              <a:rPr lang="zh-TW" altLang="en-US" sz="3200" b="1" dirty="0" smtClean="0"/>
              <a:t>端控制測試</a:t>
            </a:r>
            <a:endParaRPr lang="en-US" altLang="zh-TW" sz="3200" b="1" dirty="0" smtClean="0"/>
          </a:p>
        </p:txBody>
      </p:sp>
      <p:sp>
        <p:nvSpPr>
          <p:cNvPr id="44" name="文字方塊 43"/>
          <p:cNvSpPr txBox="1"/>
          <p:nvPr/>
        </p:nvSpPr>
        <p:spPr>
          <a:xfrm>
            <a:off x="13285688" y="10836970"/>
            <a:ext cx="2808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硬體製作過程</a:t>
            </a:r>
            <a:endParaRPr lang="en-US" altLang="zh-TW" sz="3200" b="1" dirty="0" smtClean="0"/>
          </a:p>
        </p:txBody>
      </p:sp>
      <p:sp>
        <p:nvSpPr>
          <p:cNvPr id="46" name="文字方塊 45"/>
          <p:cNvSpPr txBox="1"/>
          <p:nvPr/>
        </p:nvSpPr>
        <p:spPr>
          <a:xfrm>
            <a:off x="14941872" y="14437370"/>
            <a:ext cx="34563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截取機台資料畫面</a:t>
            </a:r>
            <a:endParaRPr lang="en-US" altLang="zh-TW" sz="32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57" y="15425409"/>
            <a:ext cx="403185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 descr="C:\Users\boyo\Desktop\PLC示意圖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317633" y="15425410"/>
            <a:ext cx="4190430" cy="2808312"/>
          </a:xfrm>
          <a:prstGeom prst="rect">
            <a:avLst/>
          </a:prstGeom>
          <a:noFill/>
        </p:spPr>
      </p:pic>
      <p:sp>
        <p:nvSpPr>
          <p:cNvPr id="48" name="文字方塊 47"/>
          <p:cNvSpPr txBox="1"/>
          <p:nvPr/>
        </p:nvSpPr>
        <p:spPr>
          <a:xfrm>
            <a:off x="13933760" y="21845483"/>
            <a:ext cx="34563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截取機台資料畫面</a:t>
            </a:r>
            <a:endParaRPr lang="en-US" altLang="zh-TW" sz="3200" b="1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097" y="22692876"/>
            <a:ext cx="6459314" cy="30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919" y="25842765"/>
            <a:ext cx="6838156" cy="335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橢圓 1"/>
          <p:cNvSpPr/>
          <p:nvPr/>
        </p:nvSpPr>
        <p:spPr>
          <a:xfrm>
            <a:off x="2925033" y="25459640"/>
            <a:ext cx="2511783" cy="2227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重拍</a:t>
            </a:r>
            <a:endParaRPr lang="zh-TW" altLang="en-US" dirty="0"/>
          </a:p>
        </p:txBody>
      </p:sp>
      <p:sp>
        <p:nvSpPr>
          <p:cNvPr id="49" name="橢圓 48"/>
          <p:cNvSpPr/>
          <p:nvPr/>
        </p:nvSpPr>
        <p:spPr>
          <a:xfrm>
            <a:off x="7671276" y="25894211"/>
            <a:ext cx="2511783" cy="2227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重拍</a:t>
            </a:r>
            <a:endParaRPr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59989" y="10991443"/>
            <a:ext cx="10029825" cy="501015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42608" y="18385518"/>
            <a:ext cx="2683173" cy="3349072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16933" y="18343770"/>
            <a:ext cx="2781894" cy="3390820"/>
          </a:xfrm>
          <a:prstGeom prst="rect">
            <a:avLst/>
          </a:prstGeom>
        </p:spPr>
      </p:pic>
      <p:sp>
        <p:nvSpPr>
          <p:cNvPr id="54" name="橢圓 53"/>
          <p:cNvSpPr/>
          <p:nvPr/>
        </p:nvSpPr>
        <p:spPr>
          <a:xfrm>
            <a:off x="12752083" y="18878818"/>
            <a:ext cx="2511783" cy="2227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加上註解</a:t>
            </a:r>
            <a:endParaRPr lang="zh-TW" altLang="en-US" dirty="0"/>
          </a:p>
        </p:txBody>
      </p:sp>
      <p:sp>
        <p:nvSpPr>
          <p:cNvPr id="55" name="橢圓 54"/>
          <p:cNvSpPr/>
          <p:nvPr/>
        </p:nvSpPr>
        <p:spPr>
          <a:xfrm>
            <a:off x="16154336" y="19030789"/>
            <a:ext cx="2511783" cy="2227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加上註解</a:t>
            </a:r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12891879" y="15480994"/>
            <a:ext cx="2511783" cy="2227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加上註解</a:t>
            </a:r>
            <a:endParaRPr lang="zh-TW" altLang="en-US" dirty="0"/>
          </a:p>
        </p:txBody>
      </p:sp>
      <p:sp>
        <p:nvSpPr>
          <p:cNvPr id="57" name="橢圓 56"/>
          <p:cNvSpPr/>
          <p:nvPr/>
        </p:nvSpPr>
        <p:spPr>
          <a:xfrm>
            <a:off x="16638845" y="15738560"/>
            <a:ext cx="2511783" cy="2227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加上註解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2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340</Words>
  <Application>Microsoft Office PowerPoint</Application>
  <PresentationFormat>自訂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標楷體</vt:lpstr>
      <vt:lpstr>Arial</vt:lpstr>
      <vt:lpstr>Calibri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B217-1</dc:creator>
  <cp:lastModifiedBy>user</cp:lastModifiedBy>
  <cp:revision>27</cp:revision>
  <dcterms:created xsi:type="dcterms:W3CDTF">2019-05-02T09:02:18Z</dcterms:created>
  <dcterms:modified xsi:type="dcterms:W3CDTF">2019-05-07T10:04:58Z</dcterms:modified>
</cp:coreProperties>
</file>