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8"/>
  </p:notesMasterIdLst>
  <p:handoutMasterIdLst>
    <p:handoutMasterId r:id="rId19"/>
  </p:handoutMasterIdLst>
  <p:sldIdLst>
    <p:sldId id="296" r:id="rId2"/>
    <p:sldId id="303" r:id="rId3"/>
    <p:sldId id="305" r:id="rId4"/>
    <p:sldId id="306" r:id="rId5"/>
    <p:sldId id="31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0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25" autoAdjust="0"/>
  </p:normalViewPr>
  <p:slideViewPr>
    <p:cSldViewPr snapToGrid="0">
      <p:cViewPr varScale="1">
        <p:scale>
          <a:sx n="108" d="100"/>
          <a:sy n="108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49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第十一次上課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字串類別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助教</a:t>
            </a:r>
            <a:r>
              <a:rPr lang="en-US" altLang="zh-TW" sz="2800" dirty="0">
                <a:latin typeface="+mj-ea"/>
                <a:ea typeface="+mj-ea"/>
              </a:rPr>
              <a:t>: </a:t>
            </a:r>
            <a:r>
              <a:rPr lang="zh-TW" altLang="en-US" sz="2800" dirty="0">
                <a:latin typeface="+mj-ea"/>
                <a:ea typeface="+mj-ea"/>
              </a:rPr>
              <a:t>何信昱</a:t>
            </a:r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0FD32-E377-4903-B122-02823B5F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取得字串切片</a:t>
            </a:r>
            <a:r>
              <a:rPr lang="en-US" altLang="zh-TW" dirty="0"/>
              <a:t>sub-string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1A9D3-98A3-44CA-8520-0242C48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我們稱將母字串中複製一部份的子字串成為新的字串，這個動作叫「切片」。</a:t>
            </a:r>
            <a:endParaRPr lang="en-US" altLang="zh-TW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substr</a:t>
            </a:r>
            <a:r>
              <a:rPr lang="en-US" altLang="zh-TW" dirty="0"/>
              <a:t>(</a:t>
            </a:r>
            <a:r>
              <a:rPr lang="zh-TW" altLang="en-US" dirty="0"/>
              <a:t>起始</a:t>
            </a:r>
            <a:r>
              <a:rPr lang="en-US" altLang="zh-TW" dirty="0"/>
              <a:t>index,</a:t>
            </a:r>
            <a:r>
              <a:rPr lang="zh-TW" altLang="en-US" dirty="0"/>
              <a:t> 切片長度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6D9045-1352-4BA2-8C16-91F2E091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116663"/>
            <a:ext cx="6791325" cy="2790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527B7F-D6EA-4A79-9619-3CC33923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1" y="6017672"/>
            <a:ext cx="4981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08542-1A77-4286-8049-087BD18A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字串變數</a:t>
            </a:r>
            <a:r>
              <a:rPr lang="en-US" altLang="zh-TW" dirty="0"/>
              <a:t>.</a:t>
            </a:r>
            <a:r>
              <a:rPr lang="en-US" altLang="zh-TW" dirty="0" err="1"/>
              <a:t>npos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FC80C-A8CC-4DEF-88D5-20637BB6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npos</a:t>
            </a:r>
            <a:r>
              <a:rPr lang="zh-TW" altLang="en-US" dirty="0"/>
              <a:t>有兩大功能：</a:t>
            </a:r>
            <a:endParaRPr lang="en-US" altLang="zh-TW" dirty="0"/>
          </a:p>
          <a:p>
            <a:pPr lvl="1"/>
            <a:r>
              <a:rPr lang="zh-TW" altLang="en-US" dirty="0"/>
              <a:t>代表沒有結果被配對到，可用於判斷式的根據。</a:t>
            </a:r>
            <a:endParaRPr lang="en-US" altLang="zh-TW" dirty="0"/>
          </a:p>
          <a:p>
            <a:pPr lvl="1"/>
            <a:r>
              <a:rPr lang="zh-TW" altLang="en-US" dirty="0"/>
              <a:t>字串長度的最大值，需要填長度為參數的預設參數為</a:t>
            </a:r>
            <a:r>
              <a:rPr lang="en-US" altLang="zh-TW" dirty="0" err="1"/>
              <a:t>npos</a:t>
            </a:r>
            <a:r>
              <a:rPr lang="zh-TW" altLang="en-US" dirty="0"/>
              <a:t>，意思是「直到字串結尾」。</a:t>
            </a:r>
          </a:p>
        </p:txBody>
      </p:sp>
    </p:spTree>
    <p:extLst>
      <p:ext uri="{BB962C8B-B14F-4D97-AF65-F5344CB8AC3E}">
        <p14:creationId xmlns:p14="http://schemas.microsoft.com/office/powerpoint/2010/main" val="199387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1A3F4-CBDA-4FAF-8528-EAB25639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尋找目標字串</a:t>
            </a:r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3D4D7-5FB2-4782-8888-DA968642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在母字串中尋找目標字串，如果有則回傳該目標字串的第一個字元在母字串的</a:t>
            </a:r>
            <a:r>
              <a:rPr lang="en-US" altLang="zh-TW" dirty="0"/>
              <a:t>index</a:t>
            </a:r>
            <a:r>
              <a:rPr lang="zh-TW" altLang="en-US" dirty="0"/>
              <a:t>，如果沒有則回傳上一頁講到的</a:t>
            </a:r>
            <a:r>
              <a:rPr lang="en-US" altLang="zh-TW" dirty="0" err="1"/>
              <a:t>npos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int find(</a:t>
            </a:r>
            <a:r>
              <a:rPr lang="zh-TW" altLang="en-US" dirty="0"/>
              <a:t>目標字串</a:t>
            </a:r>
            <a:r>
              <a:rPr lang="en-US" altLang="zh-TW" dirty="0"/>
              <a:t>, </a:t>
            </a:r>
            <a:r>
              <a:rPr lang="zh-TW" altLang="en-US" dirty="0"/>
              <a:t>起始尋找位址</a:t>
            </a:r>
            <a:r>
              <a:rPr lang="en-US" altLang="zh-TW" dirty="0"/>
              <a:t>)</a:t>
            </a:r>
            <a:r>
              <a:rPr lang="zh-TW" altLang="en-US" dirty="0"/>
              <a:t>，回傳第一個配對到的</a:t>
            </a:r>
            <a:r>
              <a:rPr lang="en-US" altLang="zh-TW" dirty="0"/>
              <a:t>index</a:t>
            </a:r>
            <a:r>
              <a:rPr lang="zh-TW" altLang="en-US" dirty="0"/>
              <a:t>，如果沒有則回傳</a:t>
            </a:r>
            <a:r>
              <a:rPr lang="en-US" altLang="zh-TW" dirty="0" err="1"/>
              <a:t>npos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65375A-28CB-421A-862C-DB1B49CA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88" y="3634310"/>
            <a:ext cx="3585747" cy="31260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C44901-3D95-4688-8AFC-97DA48EC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273" y="4809990"/>
            <a:ext cx="4381500" cy="7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8D267-2DFB-4E6A-A273-9EBFECBE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接入目標字串</a:t>
            </a:r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B2B5A-C23C-4824-ABB4-594A586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將目標字串接入我們母字串中我們指定的索引位置，原本位於該位置的字元會被放到目標字串的後面。</a:t>
            </a:r>
            <a:endParaRPr lang="en-US" altLang="zh-TW" dirty="0"/>
          </a:p>
          <a:p>
            <a:r>
              <a:rPr lang="en-US" altLang="zh-TW" dirty="0"/>
              <a:t>void insert(</a:t>
            </a:r>
            <a:r>
              <a:rPr lang="zh-TW" altLang="en-US" dirty="0"/>
              <a:t>接入位置</a:t>
            </a:r>
            <a:r>
              <a:rPr lang="en-US" altLang="zh-TW" dirty="0"/>
              <a:t>, </a:t>
            </a:r>
            <a:r>
              <a:rPr lang="zh-TW" altLang="en-US" dirty="0"/>
              <a:t>目標字串</a:t>
            </a:r>
            <a:r>
              <a:rPr lang="en-US" altLang="zh-TW" dirty="0"/>
              <a:t>)</a:t>
            </a:r>
            <a:r>
              <a:rPr lang="zh-TW" altLang="en-US" dirty="0"/>
              <a:t>，母字串的內容會被改變， 因此不須回傳值。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F4ADCD-EA24-4414-983B-8EEC89E0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66856"/>
            <a:ext cx="3233995" cy="33150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5BD53C-6C7A-4C28-AC37-1B0840D19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314" y="4460659"/>
            <a:ext cx="4962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6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181F6-85FA-4177-BA4F-D5285250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跟目標字串比較</a:t>
            </a:r>
            <a:r>
              <a:rPr lang="en-US" altLang="zh-TW" dirty="0"/>
              <a:t>compare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F490A-A909-43FA-883B-96EA28B1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比較母字串與目標字串是否完全相同，如果完全相同回傳</a:t>
            </a:r>
            <a:r>
              <a:rPr lang="en-US" altLang="zh-TW" dirty="0"/>
              <a:t>0</a:t>
            </a:r>
            <a:r>
              <a:rPr lang="zh-TW" altLang="en-US" dirty="0"/>
              <a:t>，如果不完全相同，母字串遇到的「第一個不同字元的數值」較大的話就回傳「</a:t>
            </a:r>
            <a:r>
              <a:rPr lang="en-US" altLang="zh-TW" dirty="0"/>
              <a:t> +</a:t>
            </a:r>
            <a:r>
              <a:rPr lang="zh-TW" altLang="en-US" dirty="0"/>
              <a:t>該相異字元的</a:t>
            </a:r>
            <a:r>
              <a:rPr lang="en-US" altLang="zh-TW" dirty="0"/>
              <a:t>index</a:t>
            </a:r>
            <a:r>
              <a:rPr lang="zh-TW" altLang="en-US" dirty="0"/>
              <a:t>值」，目標字串較大的情況則回傳「</a:t>
            </a:r>
            <a:r>
              <a:rPr lang="en-US" altLang="zh-TW" dirty="0"/>
              <a:t> -</a:t>
            </a:r>
            <a:r>
              <a:rPr lang="zh-TW" altLang="en-US" dirty="0"/>
              <a:t>該相異字元的</a:t>
            </a:r>
            <a:r>
              <a:rPr lang="en-US" altLang="zh-TW" dirty="0"/>
              <a:t>index</a:t>
            </a:r>
            <a:r>
              <a:rPr lang="zh-TW" altLang="en-US" dirty="0"/>
              <a:t>值」 。</a:t>
            </a:r>
            <a:endParaRPr lang="en-US" altLang="zh-TW" dirty="0"/>
          </a:p>
          <a:p>
            <a:r>
              <a:rPr lang="en-US" altLang="zh-TW" dirty="0"/>
              <a:t>int </a:t>
            </a:r>
            <a:r>
              <a:rPr lang="zh-TW" altLang="en-US" dirty="0"/>
              <a:t>字串變數</a:t>
            </a:r>
            <a:r>
              <a:rPr lang="en-US" altLang="zh-TW" dirty="0"/>
              <a:t>.compare(</a:t>
            </a:r>
            <a:r>
              <a:rPr lang="zh-TW" altLang="en-US" dirty="0"/>
              <a:t>起始位址</a:t>
            </a:r>
            <a:r>
              <a:rPr lang="en-US" altLang="zh-TW" dirty="0"/>
              <a:t>, </a:t>
            </a:r>
            <a:r>
              <a:rPr lang="zh-TW" altLang="en-US" dirty="0"/>
              <a:t>母字串要比較的最大長度</a:t>
            </a:r>
            <a:r>
              <a:rPr lang="en-US" altLang="zh-TW" dirty="0"/>
              <a:t>, </a:t>
            </a:r>
            <a:r>
              <a:rPr lang="zh-TW" altLang="en-US" dirty="0"/>
              <a:t>目標字串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B79181-5A67-4878-BE18-10E65738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7" y="4124924"/>
            <a:ext cx="5275000" cy="2367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7C4384-AC03-41BD-8E29-7B969D7D8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68"/>
          <a:stretch/>
        </p:blipFill>
        <p:spPr>
          <a:xfrm>
            <a:off x="5609763" y="4977606"/>
            <a:ext cx="342049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CC4A0-74E5-4195-8444-DF1704C0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將母字串用目標字串取代</a:t>
            </a:r>
            <a:r>
              <a:rPr lang="en-US" altLang="zh-TW" dirty="0"/>
              <a:t>replace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14B69B-4A2D-4E57-B853-88C4AC93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將指定區段的母字串用目標字串來取代。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zh-TW" altLang="en-US" dirty="0"/>
              <a:t>字串變數</a:t>
            </a:r>
            <a:r>
              <a:rPr lang="en-US" altLang="zh-TW" dirty="0"/>
              <a:t>.replace(</a:t>
            </a:r>
            <a:r>
              <a:rPr lang="zh-TW" altLang="en-US" dirty="0"/>
              <a:t>被取代字串的起始點</a:t>
            </a:r>
            <a:r>
              <a:rPr lang="en-US" altLang="zh-TW" dirty="0"/>
              <a:t>, </a:t>
            </a:r>
            <a:r>
              <a:rPr lang="zh-TW" altLang="en-US" dirty="0"/>
              <a:t>被取代的字串長度</a:t>
            </a:r>
            <a:r>
              <a:rPr lang="en-US" altLang="zh-TW" dirty="0"/>
              <a:t>, </a:t>
            </a:r>
            <a:r>
              <a:rPr lang="zh-TW" altLang="en-US" dirty="0"/>
              <a:t>目標字串</a:t>
            </a:r>
            <a:r>
              <a:rPr lang="en-US" altLang="zh-TW" dirty="0"/>
              <a:t>)</a:t>
            </a:r>
            <a:r>
              <a:rPr lang="zh-TW" altLang="en-US" dirty="0"/>
              <a:t>，因為母字串會被改變，所以不需要回傳值。</a:t>
            </a:r>
            <a:endParaRPr lang="en-US" altLang="zh-TW" dirty="0"/>
          </a:p>
          <a:p>
            <a:r>
              <a:rPr lang="en-US" altLang="zh-TW" dirty="0"/>
              <a:t>replace</a:t>
            </a:r>
            <a:r>
              <a:rPr lang="zh-TW" altLang="en-US" dirty="0"/>
              <a:t>會先刪除指定段落的字串，再插入目標字串。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49FA1F-397E-452A-B881-A1A5D531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4" y="3838728"/>
            <a:ext cx="4895850" cy="2819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E9A49D-2606-425E-A6AF-5D1116DAA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76"/>
          <a:stretch/>
        </p:blipFill>
        <p:spPr>
          <a:xfrm>
            <a:off x="5322857" y="5098801"/>
            <a:ext cx="3679102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FCB08-BC1A-4330-B5E2-FABEEA5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AD59E-73AA-4DA7-8936-60FB6C63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CB67C-8DFE-4A93-958C-2D366B17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64F9A-3145-4B12-B06C-8EC44A48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字串類別</a:t>
            </a:r>
          </a:p>
        </p:txBody>
      </p:sp>
    </p:spTree>
    <p:extLst>
      <p:ext uri="{BB962C8B-B14F-4D97-AF65-F5344CB8AC3E}">
        <p14:creationId xmlns:p14="http://schemas.microsoft.com/office/powerpoint/2010/main" val="41185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CA5AC-B76A-49A4-8D1C-3C3E9B4C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字串類別</a:t>
            </a:r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B652E-46BD-4F11-A286-41E41685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由於字串這種資料型態本身是用陣列組成，在傳遞跟處理上有很多不方便的地方，在</a:t>
            </a:r>
            <a:r>
              <a:rPr lang="en-US" altLang="zh-TW" dirty="0"/>
              <a:t>C</a:t>
            </a:r>
            <a:r>
              <a:rPr lang="zh-TW" altLang="en-US" dirty="0"/>
              <a:t>語言裡面是獨立出一個</a:t>
            </a:r>
            <a:r>
              <a:rPr lang="en-US" altLang="zh-TW" dirty="0" err="1"/>
              <a:t>string.h</a:t>
            </a:r>
            <a:r>
              <a:rPr lang="zh-TW" altLang="en-US" dirty="0"/>
              <a:t>函式庫來提供處理字串的函式。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C++</a:t>
            </a:r>
            <a:r>
              <a:rPr lang="zh-TW" altLang="en-US" dirty="0"/>
              <a:t>帶入類別的概念後，字串就變成一個獨立的「類別」，換句話說，字串變成了一種資料型態，而非</a:t>
            </a:r>
            <a:r>
              <a:rPr lang="en-US" altLang="zh-TW" dirty="0"/>
              <a:t>C</a:t>
            </a:r>
            <a:r>
              <a:rPr lang="zh-TW" altLang="en-US" dirty="0"/>
              <a:t>語言的「字元陣列」。</a:t>
            </a:r>
            <a:endParaRPr lang="en-US" altLang="zh-TW" dirty="0"/>
          </a:p>
          <a:p>
            <a:r>
              <a:rPr lang="en-US" altLang="zh-TW" dirty="0"/>
              <a:t>string</a:t>
            </a:r>
            <a:r>
              <a:rPr lang="zh-TW" altLang="en-US" dirty="0"/>
              <a:t>類別本身仍然擁有字元陣列的部分性質，同時可以藉由「</a:t>
            </a:r>
            <a:r>
              <a:rPr lang="en-US" altLang="zh-TW" dirty="0"/>
              <a:t>.</a:t>
            </a:r>
            <a:r>
              <a:rPr lang="zh-TW" altLang="en-US" dirty="0"/>
              <a:t>」運算子來取出成員方法，如果是使用</a:t>
            </a:r>
            <a:r>
              <a:rPr lang="en-US" altLang="zh-TW" dirty="0"/>
              <a:t>C++</a:t>
            </a:r>
            <a:r>
              <a:rPr lang="zh-TW" altLang="en-US" dirty="0"/>
              <a:t>來開發，官方推薦使用</a:t>
            </a:r>
            <a:r>
              <a:rPr lang="en-US" altLang="zh-TW" dirty="0"/>
              <a:t>string</a:t>
            </a:r>
            <a:r>
              <a:rPr lang="zh-TW" altLang="en-US" dirty="0"/>
              <a:t>類別而非字元陣列。</a:t>
            </a:r>
          </a:p>
        </p:txBody>
      </p:sp>
    </p:spTree>
    <p:extLst>
      <p:ext uri="{BB962C8B-B14F-4D97-AF65-F5344CB8AC3E}">
        <p14:creationId xmlns:p14="http://schemas.microsoft.com/office/powerpoint/2010/main" val="338360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AA80-6543-440B-8F62-060B4A8E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類別的宣告與初始化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39BD85-DB3B-4F5F-96C2-772E6E24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908" y="2278931"/>
            <a:ext cx="5994184" cy="3235128"/>
          </a:xfrm>
        </p:spPr>
      </p:pic>
    </p:spTree>
    <p:extLst>
      <p:ext uri="{BB962C8B-B14F-4D97-AF65-F5344CB8AC3E}">
        <p14:creationId xmlns:p14="http://schemas.microsoft.com/office/powerpoint/2010/main" val="189415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4DE46-C20C-41C4-BAE5-022C90D3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類別的加法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CD546-DD55-4B3A-A885-DC28A7E6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我們可以使用「</a:t>
            </a:r>
            <a:r>
              <a:rPr lang="en-US" altLang="zh-TW" dirty="0"/>
              <a:t>+</a:t>
            </a:r>
            <a:r>
              <a:rPr lang="zh-TW" altLang="en-US" dirty="0"/>
              <a:t>」運算子來讓兩字串串接後得到新的字串。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1E4C81-1EA3-4CD2-B171-4BA4A3B0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3" y="2887185"/>
            <a:ext cx="4486275" cy="3143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69635E-C340-4333-896A-DA662CDC2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98"/>
          <a:stretch/>
        </p:blipFill>
        <p:spPr>
          <a:xfrm>
            <a:off x="4847208" y="4249869"/>
            <a:ext cx="4058759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93991-CF8F-4BC9-9EC4-04D91CD6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類別的輸入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C21503-B753-4ABA-8ABA-B0D4E4B4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cin</a:t>
            </a:r>
            <a:r>
              <a:rPr lang="en-US" altLang="zh-TW" dirty="0"/>
              <a:t>:</a:t>
            </a:r>
            <a:r>
              <a:rPr lang="zh-TW" altLang="en-US" dirty="0"/>
              <a:t> 用於「不包含</a:t>
            </a:r>
            <a:r>
              <a:rPr lang="en-US" altLang="zh-TW" dirty="0"/>
              <a:t>‘\n’</a:t>
            </a:r>
            <a:r>
              <a:rPr lang="zh-TW" altLang="en-US" dirty="0"/>
              <a:t>、</a:t>
            </a:r>
            <a:r>
              <a:rPr lang="en-US" altLang="zh-TW" dirty="0"/>
              <a:t>’\t’</a:t>
            </a:r>
            <a:r>
              <a:rPr lang="zh-TW" altLang="en-US" dirty="0"/>
              <a:t>、空白鍵字元」的字串，可用空白鍵來分隔不同輸入。</a:t>
            </a:r>
            <a:endParaRPr lang="en-US" altLang="zh-TW" dirty="0"/>
          </a:p>
          <a:p>
            <a:r>
              <a:rPr lang="en-US" altLang="zh-TW" dirty="0" err="1"/>
              <a:t>getline</a:t>
            </a:r>
            <a:r>
              <a:rPr lang="en-US" altLang="zh-TW" dirty="0"/>
              <a:t>(</a:t>
            </a:r>
            <a:r>
              <a:rPr lang="zh-TW" altLang="en-US" dirty="0"/>
              <a:t>來源</a:t>
            </a:r>
            <a:r>
              <a:rPr lang="en-US" altLang="zh-TW" dirty="0"/>
              <a:t>, </a:t>
            </a:r>
            <a:r>
              <a:rPr lang="zh-TW" altLang="en-US" dirty="0"/>
              <a:t>目標字串變數</a:t>
            </a:r>
            <a:r>
              <a:rPr lang="en-US" altLang="zh-TW" dirty="0"/>
              <a:t>):</a:t>
            </a:r>
            <a:r>
              <a:rPr lang="zh-TW" altLang="en-US" dirty="0"/>
              <a:t> 用於「包含空白鍵字元、</a:t>
            </a:r>
            <a:r>
              <a:rPr lang="en-US" altLang="zh-TW" dirty="0"/>
              <a:t>‘\t’ </a:t>
            </a:r>
            <a:r>
              <a:rPr lang="zh-TW" altLang="en-US" dirty="0"/>
              <a:t>」的字串，只能用換行鍵來分隔不同輸入。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C1E18-97E7-4DB9-8E79-F684FFB0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9" y="3840718"/>
            <a:ext cx="3982355" cy="1880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232D74-FE91-4C57-A861-E2654166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18" y="3783544"/>
            <a:ext cx="3836683" cy="199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909A1-654C-4CCE-B0D4-18A89060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cin</a:t>
            </a:r>
            <a:r>
              <a:rPr lang="zh-TW" altLang="en-US" dirty="0"/>
              <a:t>與</a:t>
            </a:r>
            <a:r>
              <a:rPr lang="en-US" altLang="zh-TW" dirty="0" err="1"/>
              <a:t>getline</a:t>
            </a:r>
            <a:r>
              <a:rPr lang="zh-TW" altLang="en-US" dirty="0"/>
              <a:t>的混用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F3AE48-D141-42DB-B991-906DF4E9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 err="1"/>
              <a:t>cin</a:t>
            </a:r>
            <a:r>
              <a:rPr lang="zh-TW" altLang="en-US" dirty="0"/>
              <a:t>背後的運作原理，如果先呼叫</a:t>
            </a:r>
            <a:r>
              <a:rPr lang="en-US" altLang="zh-TW" dirty="0" err="1"/>
              <a:t>cin</a:t>
            </a:r>
            <a:r>
              <a:rPr lang="zh-TW" altLang="en-US" dirty="0"/>
              <a:t>，再呼叫</a:t>
            </a:r>
            <a:r>
              <a:rPr lang="en-US" altLang="zh-TW" dirty="0" err="1"/>
              <a:t>getline</a:t>
            </a:r>
            <a:r>
              <a:rPr lang="zh-TW" altLang="en-US" dirty="0"/>
              <a:t>時，會發生執行</a:t>
            </a:r>
            <a:r>
              <a:rPr lang="en-US" altLang="zh-TW" dirty="0" err="1"/>
              <a:t>getline</a:t>
            </a:r>
            <a:r>
              <a:rPr lang="zh-TW" altLang="en-US" dirty="0"/>
              <a:t>的指令不會使系統停在等待輸入的畫面而直接忽略，進而產生非預期的結果。</a:t>
            </a:r>
            <a:endParaRPr lang="en-US" altLang="zh-TW" dirty="0"/>
          </a:p>
          <a:p>
            <a:r>
              <a:rPr lang="zh-TW" altLang="en-US" dirty="0"/>
              <a:t>因此我們要在呼叫完</a:t>
            </a:r>
            <a:r>
              <a:rPr lang="en-US" altLang="zh-TW" dirty="0" err="1"/>
              <a:t>cin</a:t>
            </a:r>
            <a:r>
              <a:rPr lang="zh-TW" altLang="en-US" dirty="0"/>
              <a:t>的下一行執行一次</a:t>
            </a:r>
            <a:r>
              <a:rPr lang="en-US" altLang="zh-TW" dirty="0" err="1"/>
              <a:t>cin.ignore</a:t>
            </a:r>
            <a:r>
              <a:rPr lang="en-US" altLang="zh-TW" dirty="0"/>
              <a:t>()</a:t>
            </a:r>
            <a:r>
              <a:rPr lang="zh-TW" altLang="en-US" dirty="0"/>
              <a:t>，這個指令會把暫存區清空，給</a:t>
            </a:r>
            <a:r>
              <a:rPr lang="en-US" altLang="zh-TW" dirty="0" err="1"/>
              <a:t>getline</a:t>
            </a:r>
            <a:r>
              <a:rPr lang="zh-TW" altLang="en-US" dirty="0"/>
              <a:t>乾淨的暫存區來使用。</a:t>
            </a:r>
            <a:endParaRPr lang="en-US" altLang="zh-TW" dirty="0"/>
          </a:p>
          <a:p>
            <a:r>
              <a:rPr lang="zh-TW" altLang="en-US" dirty="0"/>
              <a:t>為了不要產生</a:t>
            </a:r>
            <a:r>
              <a:rPr lang="en-US" altLang="zh-TW" dirty="0"/>
              <a:t>bug</a:t>
            </a:r>
            <a:r>
              <a:rPr lang="zh-TW" altLang="en-US" dirty="0"/>
              <a:t>，有同時使用</a:t>
            </a:r>
            <a:r>
              <a:rPr lang="en-US" altLang="zh-TW" dirty="0" err="1"/>
              <a:t>cin</a:t>
            </a:r>
            <a:r>
              <a:rPr lang="zh-TW" altLang="en-US" dirty="0"/>
              <a:t>跟</a:t>
            </a:r>
            <a:r>
              <a:rPr lang="en-US" altLang="zh-TW" dirty="0" err="1"/>
              <a:t>getline</a:t>
            </a:r>
            <a:r>
              <a:rPr lang="zh-TW" altLang="en-US" dirty="0"/>
              <a:t>的場合，習慣性在</a:t>
            </a:r>
            <a:r>
              <a:rPr lang="en-US" altLang="zh-TW" dirty="0" err="1"/>
              <a:t>cin</a:t>
            </a:r>
            <a:r>
              <a:rPr lang="zh-TW" altLang="en-US" dirty="0"/>
              <a:t>後面都接</a:t>
            </a:r>
            <a:r>
              <a:rPr lang="en-US" altLang="zh-TW" dirty="0" err="1"/>
              <a:t>cin.ignore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228CB6-E6AE-490F-9BCD-1996BD93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24" y="4903109"/>
            <a:ext cx="5029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5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DF141-AAC7-4B55-BE91-5490A013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類別的陣列性質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53864-4CD7-44C3-B2F2-A8779C4D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類別被設計成可以使用「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」來存取字串中的字元，跟當初的字元陣列一樣。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9ED08B5-6386-4A54-B6F8-00488346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81" y="2566062"/>
            <a:ext cx="3876675" cy="30575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AC3C88E-C5E8-4283-A4E4-654E1852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76" y="5786438"/>
            <a:ext cx="4905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2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8C0B6-6056-4F99-AB78-71BF5AA6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取得字串的長度</a:t>
            </a:r>
            <a:r>
              <a:rPr lang="en-US" altLang="zh-TW" dirty="0"/>
              <a:t>length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D2AF8-4082-4B29-AECF-F59F8C0D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如同</a:t>
            </a:r>
            <a:r>
              <a:rPr lang="en-US" altLang="zh-TW" dirty="0" err="1"/>
              <a:t>string.h</a:t>
            </a:r>
            <a:r>
              <a:rPr lang="zh-TW" altLang="en-US" dirty="0"/>
              <a:t>的</a:t>
            </a:r>
            <a:r>
              <a:rPr lang="en-US" altLang="zh-TW" dirty="0" err="1"/>
              <a:t>strlen</a:t>
            </a:r>
            <a:r>
              <a:rPr lang="zh-TW" altLang="en-US" dirty="0"/>
              <a:t>函式，</a:t>
            </a:r>
            <a:r>
              <a:rPr lang="en-US" altLang="zh-TW" dirty="0"/>
              <a:t>string</a:t>
            </a:r>
            <a:r>
              <a:rPr lang="zh-TW" altLang="en-US" dirty="0"/>
              <a:t>類別提供了</a:t>
            </a:r>
            <a:r>
              <a:rPr lang="en-US" altLang="zh-TW" dirty="0"/>
              <a:t>length</a:t>
            </a:r>
            <a:r>
              <a:rPr lang="zh-TW" altLang="en-US" dirty="0"/>
              <a:t>方法來回傳物件本身是由幾個字元組成，不包含結尾字元。</a:t>
            </a:r>
            <a:endParaRPr lang="en-US" altLang="zh-TW" dirty="0"/>
          </a:p>
          <a:p>
            <a:r>
              <a:rPr lang="en-US" altLang="zh-TW" dirty="0"/>
              <a:t>int length(void);</a:t>
            </a:r>
          </a:p>
          <a:p>
            <a:r>
              <a:rPr lang="zh-TW" altLang="en-US" dirty="0"/>
              <a:t>常用於迴圈的臨界值。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469934-DDD3-49D8-9BE7-BF7351F8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12" y="3460752"/>
            <a:ext cx="5343525" cy="2581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B39915-105B-487E-AF16-A30B3407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168" y="6176963"/>
            <a:ext cx="49625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7167</TotalTime>
  <Words>814</Words>
  <Application>Microsoft Office PowerPoint</Application>
  <PresentationFormat>如螢幕大小 (4:3)</PresentationFormat>
  <Paragraphs>49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微軟正黑體</vt:lpstr>
      <vt:lpstr>Arial</vt:lpstr>
      <vt:lpstr>Times New Roman</vt:lpstr>
      <vt:lpstr>Office 佈景主題</vt:lpstr>
      <vt:lpstr>計算機程式與應用實習</vt:lpstr>
      <vt:lpstr>大綱</vt:lpstr>
      <vt:lpstr>字串類別string</vt:lpstr>
      <vt:lpstr>string類別的宣告與初始化</vt:lpstr>
      <vt:lpstr>string類別的加法</vt:lpstr>
      <vt:lpstr>string類別的輸入</vt:lpstr>
      <vt:lpstr>cin與getline的混用</vt:lpstr>
      <vt:lpstr>string類別的陣列性質</vt:lpstr>
      <vt:lpstr>取得字串的長度length</vt:lpstr>
      <vt:lpstr>取得字串切片sub-string</vt:lpstr>
      <vt:lpstr>字串變數.npos</vt:lpstr>
      <vt:lpstr>尋找目標字串find</vt:lpstr>
      <vt:lpstr>接入目標字串insert</vt:lpstr>
      <vt:lpstr>跟目標字串比較compare</vt:lpstr>
      <vt:lpstr>將母字串用目標字串取代replace</vt:lpstr>
      <vt:lpstr>課後練習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others</cp:lastModifiedBy>
  <cp:revision>473</cp:revision>
  <dcterms:created xsi:type="dcterms:W3CDTF">2013-02-28T05:12:02Z</dcterms:created>
  <dcterms:modified xsi:type="dcterms:W3CDTF">2020-11-04T06:35:34Z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