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9"/>
  </p:notesMasterIdLst>
  <p:handoutMasterIdLst>
    <p:handoutMasterId r:id="rId20"/>
  </p:handoutMasterIdLst>
  <p:sldIdLst>
    <p:sldId id="296" r:id="rId2"/>
    <p:sldId id="303" r:id="rId3"/>
    <p:sldId id="304" r:id="rId4"/>
    <p:sldId id="318" r:id="rId5"/>
    <p:sldId id="306" r:id="rId6"/>
    <p:sldId id="307" r:id="rId7"/>
    <p:sldId id="310" r:id="rId8"/>
    <p:sldId id="308" r:id="rId9"/>
    <p:sldId id="309" r:id="rId10"/>
    <p:sldId id="311" r:id="rId11"/>
    <p:sldId id="315" r:id="rId12"/>
    <p:sldId id="312" r:id="rId13"/>
    <p:sldId id="313" r:id="rId14"/>
    <p:sldId id="314" r:id="rId15"/>
    <p:sldId id="316" r:id="rId16"/>
    <p:sldId id="317" r:id="rId17"/>
    <p:sldId id="30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25" autoAdjust="0"/>
  </p:normalViewPr>
  <p:slideViewPr>
    <p:cSldViewPr snapToGrid="0">
      <p:cViewPr varScale="1">
        <p:scale>
          <a:sx n="78" d="100"/>
          <a:sy n="78" d="100"/>
        </p:scale>
        <p:origin x="84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向量就是一種容器</a:t>
            </a:r>
            <a:endParaRPr lang="en-US" altLang="zh-TW" dirty="0"/>
          </a:p>
          <a:p>
            <a:r>
              <a:rPr lang="zh-TW" altLang="en-US" dirty="0"/>
              <a:t>容器就是一種用來儲存資料的方法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2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87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迭代器是一種資料形態，其意義為記憶空間位址，使用方法如指標。向量可使用迭代器來呼叫其元素迭代器是一種資料形態，其意義為記憶空間位址，使用方法如指標。向量可使用迭代器來呼叫其元素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宣告一整數向量迭代器</a:t>
            </a:r>
            <a:r>
              <a:rPr lang="en-US" altLang="zh-TW" dirty="0" err="1"/>
              <a:t>iter</a:t>
            </a:r>
            <a:endParaRPr lang="en-US" altLang="zh-TW" dirty="0"/>
          </a:p>
          <a:p>
            <a:r>
              <a:rPr lang="zh-TW" altLang="en-US" dirty="0"/>
              <a:t>取出 </a:t>
            </a:r>
            <a:r>
              <a:rPr lang="en-US" altLang="zh-TW" dirty="0"/>
              <a:t>vector</a:t>
            </a:r>
            <a:r>
              <a:rPr lang="zh-TW" altLang="en-US" dirty="0"/>
              <a:t>的</a:t>
            </a:r>
            <a:r>
              <a:rPr lang="en-US" altLang="zh-TW" dirty="0" err="1"/>
              <a:t>iter</a:t>
            </a:r>
            <a:r>
              <a:rPr lang="zh-TW" altLang="en-US" dirty="0"/>
              <a:t>成員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40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第十二次上課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向量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助教</a:t>
            </a:r>
            <a:r>
              <a:rPr lang="en-US" altLang="zh-TW" sz="2800" dirty="0">
                <a:latin typeface="+mj-ea"/>
                <a:ea typeface="+mj-ea"/>
              </a:rPr>
              <a:t>: </a:t>
            </a:r>
            <a:r>
              <a:rPr lang="zh-TW" altLang="en-US" sz="2800" dirty="0">
                <a:latin typeface="+mj-ea"/>
                <a:ea typeface="+mj-ea"/>
              </a:rPr>
              <a:t>何信昱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3624C-B61D-4F19-A881-89F90AF0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讀取向量的第一個與最後一個元素</a:t>
            </a:r>
            <a:r>
              <a:rPr lang="en-US" altLang="zh-TW" dirty="0"/>
              <a:t>front, 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6025C-4EBC-4DFC-BDBE-85515067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這兩個方法分別會回傳該向量的第一個元素與最後一個元素。</a:t>
            </a:r>
            <a:endParaRPr lang="en-US" altLang="zh-TW" dirty="0"/>
          </a:p>
          <a:p>
            <a:r>
              <a:rPr lang="zh-TW" altLang="en-US" dirty="0"/>
              <a:t>元素型態 向量名稱</a:t>
            </a:r>
            <a:r>
              <a:rPr lang="en-US" altLang="zh-TW" dirty="0"/>
              <a:t>.front(void);</a:t>
            </a:r>
          </a:p>
          <a:p>
            <a:r>
              <a:rPr lang="zh-TW" altLang="en-US" dirty="0"/>
              <a:t>元素型態 向量名稱</a:t>
            </a:r>
            <a:r>
              <a:rPr lang="en-US" altLang="zh-TW" dirty="0"/>
              <a:t>.back(void);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8D080E-1758-4ADF-BBFC-5F0A4C55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3730624"/>
            <a:ext cx="5695950" cy="2762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86ED42-733A-4012-8838-CD82299E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85" y="4835524"/>
            <a:ext cx="29527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C7C66-EC42-4432-90B9-B1B5B971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回傳向量的第一個元素位址與結尾位址</a:t>
            </a:r>
            <a:r>
              <a:rPr lang="en-US" altLang="zh-TW" dirty="0"/>
              <a:t>begin, 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8B726A-8D3F-4068-9141-D426AF60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向量名稱</a:t>
            </a:r>
            <a:r>
              <a:rPr lang="en-US" altLang="zh-TW" dirty="0"/>
              <a:t>.begin():</a:t>
            </a:r>
            <a:r>
              <a:rPr lang="zh-TW" altLang="en-US" dirty="0"/>
              <a:t> 會回傳第一個元素位址，我們可以用「*向量名稱</a:t>
            </a:r>
            <a:r>
              <a:rPr lang="en-US" altLang="zh-TW" dirty="0"/>
              <a:t>.begin()</a:t>
            </a:r>
            <a:r>
              <a:rPr lang="zh-TW" altLang="en-US" dirty="0"/>
              <a:t>」來存取到第一個元素。</a:t>
            </a:r>
            <a:endParaRPr lang="en-US" altLang="zh-TW" dirty="0"/>
          </a:p>
          <a:p>
            <a:r>
              <a:rPr lang="zh-TW" altLang="en-US" dirty="0"/>
              <a:t>向量名稱</a:t>
            </a:r>
            <a:r>
              <a:rPr lang="en-US" altLang="zh-TW" dirty="0"/>
              <a:t>.end():</a:t>
            </a:r>
            <a:r>
              <a:rPr lang="zh-TW" altLang="en-US" dirty="0"/>
              <a:t>會回傳向量的「結尾位址」，並不是最後一個元素的位址，這個角色很像字串的</a:t>
            </a:r>
            <a:r>
              <a:rPr lang="en-US" altLang="zh-TW" dirty="0"/>
              <a:t>‘\0’</a:t>
            </a:r>
            <a:r>
              <a:rPr lang="zh-TW" altLang="en-US" dirty="0"/>
              <a:t>，一旦讀取到向量</a:t>
            </a:r>
            <a:r>
              <a:rPr lang="en-US" altLang="zh-TW" dirty="0"/>
              <a:t>.end()</a:t>
            </a:r>
            <a:r>
              <a:rPr lang="zh-TW" altLang="en-US" dirty="0"/>
              <a:t>代表向量已經讀完了。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A6CBEB-AC97-44EB-B976-AA246FE9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" y="4101170"/>
            <a:ext cx="5441315" cy="23002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C0E11C-E5C7-478D-ACB6-E65C2E16C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57" b="3939"/>
          <a:stretch/>
        </p:blipFill>
        <p:spPr>
          <a:xfrm>
            <a:off x="5857240" y="4949359"/>
            <a:ext cx="2870200" cy="6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CB6B3-2CBD-4979-B672-1B4B34C9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迭代器</a:t>
            </a:r>
            <a:r>
              <a:rPr lang="en-US" altLang="zh-TW" dirty="0"/>
              <a:t>(</a:t>
            </a:r>
            <a:r>
              <a:rPr lang="zh-TW" altLang="en-US" dirty="0"/>
              <a:t>指位器</a:t>
            </a:r>
            <a:r>
              <a:rPr lang="en-US" altLang="zh-TW" dirty="0"/>
              <a:t>)iterator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9186D-F641-4880-8EDE-2C7D0263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迭代器是專門一種專門指向</a:t>
            </a:r>
            <a:r>
              <a:rPr lang="en-US" altLang="zh-TW" dirty="0"/>
              <a:t>C++</a:t>
            </a:r>
            <a:r>
              <a:rPr lang="zh-TW" altLang="en-US" dirty="0"/>
              <a:t>容器的「指標」，我們可以藉由函式存進迭代器的結果來做結果判讀。</a:t>
            </a:r>
            <a:endParaRPr lang="en-US" altLang="zh-TW" dirty="0"/>
          </a:p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vector&lt;</a:t>
            </a:r>
            <a:r>
              <a:rPr lang="zh-TW" altLang="en-US" dirty="0"/>
              <a:t>元素型態</a:t>
            </a:r>
            <a:r>
              <a:rPr lang="en-US" altLang="zh-TW" dirty="0"/>
              <a:t>&gt;::iterator </a:t>
            </a:r>
            <a:r>
              <a:rPr lang="zh-TW" altLang="en-US" dirty="0"/>
              <a:t>迭代器名稱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&lt;::&gt;</a:t>
            </a:r>
            <a:r>
              <a:rPr lang="zh-TW" altLang="en-US" dirty="0"/>
              <a:t> 取出成員的運算子 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498633C-4E85-4997-AD51-565E3F55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18" y="4127457"/>
            <a:ext cx="5746963" cy="1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E4D9F-9817-4168-BF5C-762A8FF8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15" y="19138"/>
            <a:ext cx="7886700" cy="1325563"/>
          </a:xfrm>
        </p:spPr>
        <p:txBody>
          <a:bodyPr/>
          <a:lstStyle/>
          <a:p>
            <a:r>
              <a:rPr lang="zh-TW" altLang="en-US" dirty="0"/>
              <a:t>尋找向量內的元素</a:t>
            </a:r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9FEC8-6087-461A-B255-214FC2D0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35" y="1344701"/>
            <a:ext cx="8508399" cy="501006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要使用</a:t>
            </a:r>
            <a:r>
              <a:rPr lang="en-US" altLang="zh-TW" dirty="0"/>
              <a:t>find</a:t>
            </a:r>
            <a:r>
              <a:rPr lang="zh-TW" altLang="en-US" dirty="0"/>
              <a:t>，必須先</a:t>
            </a:r>
            <a:r>
              <a:rPr lang="en-US" altLang="zh-TW" dirty="0"/>
              <a:t>#include&lt;algorithm&gt;</a:t>
            </a:r>
            <a:r>
              <a:rPr lang="zh-TW" altLang="en-US" dirty="0"/>
              <a:t>這個函式庫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尋找指定範圍內是否有指定的元素，如果有則回傳配對到的第一個元素的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&lt;</a:t>
            </a:r>
            <a:r>
              <a:rPr lang="zh-TW" altLang="en-US" dirty="0"/>
              <a:t>迭代器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find(</a:t>
            </a:r>
            <a:r>
              <a:rPr lang="zh-TW" altLang="en-US" dirty="0"/>
              <a:t>向量要尋找的起點位址</a:t>
            </a:r>
            <a:r>
              <a:rPr lang="en-US" altLang="zh-TW" dirty="0"/>
              <a:t>, </a:t>
            </a:r>
            <a:r>
              <a:rPr lang="zh-TW" altLang="en-US" dirty="0"/>
              <a:t>向量要尋找的終點位址</a:t>
            </a:r>
            <a:r>
              <a:rPr lang="en-US" altLang="zh-TW" dirty="0"/>
              <a:t>, </a:t>
            </a:r>
            <a:r>
              <a:rPr lang="zh-TW" altLang="en-US" dirty="0"/>
              <a:t>目標元素</a:t>
            </a:r>
            <a:r>
              <a:rPr lang="en-US" altLang="zh-TW" dirty="0"/>
              <a:t>)</a:t>
            </a:r>
            <a:r>
              <a:rPr lang="zh-TW" altLang="en-US" dirty="0"/>
              <a:t>，他會回傳範圍內配對到的元素位址給迭代器。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如果找不到任何配對的元素，則迭代器會等於「向量</a:t>
            </a:r>
            <a:r>
              <a:rPr lang="en-US" altLang="zh-TW" dirty="0"/>
              <a:t>.end()</a:t>
            </a:r>
            <a:r>
              <a:rPr lang="zh-TW" altLang="en-US" dirty="0"/>
              <a:t>」，我們可以用這個性質來做</a:t>
            </a:r>
            <a:r>
              <a:rPr lang="en-US" altLang="zh-TW" dirty="0"/>
              <a:t>if…else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如果有找到目標元素，則使用「</a:t>
            </a:r>
            <a:r>
              <a:rPr lang="en-US" altLang="zh-TW" dirty="0"/>
              <a:t>*</a:t>
            </a:r>
            <a:r>
              <a:rPr lang="zh-TW" altLang="en-US" dirty="0"/>
              <a:t>迭代器」來輸出該元素，要找出</a:t>
            </a:r>
            <a:r>
              <a:rPr lang="en-US" altLang="zh-TW" dirty="0"/>
              <a:t>index</a:t>
            </a:r>
            <a:r>
              <a:rPr lang="zh-TW" altLang="en-US" dirty="0"/>
              <a:t>值可以使用</a:t>
            </a:r>
            <a:r>
              <a:rPr lang="en-US" altLang="zh-TW" dirty="0"/>
              <a:t>distance(</a:t>
            </a:r>
            <a:r>
              <a:rPr lang="zh-TW" altLang="en-US" dirty="0"/>
              <a:t>向量起點位址</a:t>
            </a:r>
            <a:r>
              <a:rPr lang="en-US" altLang="zh-TW" dirty="0"/>
              <a:t>, iterator)</a:t>
            </a:r>
            <a:r>
              <a:rPr lang="zh-TW" altLang="en-US" dirty="0"/>
              <a:t>回傳配對到的結果的</a:t>
            </a:r>
            <a:r>
              <a:rPr lang="en-US" altLang="zh-TW" dirty="0"/>
              <a:t>index</a:t>
            </a:r>
            <a:r>
              <a:rPr lang="zh-TW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231250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B43C-F6CA-481F-96B5-21B5DAD0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28B5D-3810-4213-A72A-5530E3B8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A1AF92-F8A7-473B-9C20-F44A16BF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5" r="59083"/>
          <a:stretch/>
        </p:blipFill>
        <p:spPr>
          <a:xfrm>
            <a:off x="3079310" y="5205997"/>
            <a:ext cx="2985380" cy="6527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58ED8B-99EB-4429-B31C-413706B3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49043"/>
            <a:ext cx="7886700" cy="30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26CC9-E604-4AB8-9873-F140AEA1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刪除向量內任一個元素</a:t>
            </a:r>
            <a:r>
              <a:rPr lang="en-US" altLang="zh-TW" dirty="0"/>
              <a:t>erase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E00A1-9268-4055-ADF9-B71EAB25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刪除指定位址向量內的元素</a:t>
            </a:r>
            <a:endParaRPr lang="en-US" altLang="zh-TW" dirty="0"/>
          </a:p>
          <a:p>
            <a:r>
              <a:rPr lang="zh-TW" altLang="en-US" dirty="0"/>
              <a:t>向量名稱</a:t>
            </a:r>
            <a:r>
              <a:rPr lang="en-US" altLang="zh-TW" dirty="0"/>
              <a:t>.erase(</a:t>
            </a:r>
            <a:r>
              <a:rPr lang="zh-TW" altLang="en-US" dirty="0"/>
              <a:t>要被刪除的元素的位址</a:t>
            </a:r>
            <a:r>
              <a:rPr lang="en-US" altLang="zh-TW" dirty="0"/>
              <a:t>):</a:t>
            </a:r>
            <a:r>
              <a:rPr lang="zh-TW" altLang="en-US" dirty="0"/>
              <a:t> 向量內容會被改變。</a:t>
            </a:r>
            <a:endParaRPr lang="en-US" altLang="zh-TW" dirty="0"/>
          </a:p>
          <a:p>
            <a:r>
              <a:rPr lang="zh-TW" altLang="en-US" dirty="0"/>
              <a:t>被刪除的元素後面的元素會自動往前補，所以仍然是連續的。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ED4981-A1A8-44E8-85F2-CFBD0A11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3" y="3765931"/>
            <a:ext cx="3573776" cy="3003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8E68FA-7F15-4F83-AE2A-9C22315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4792481"/>
            <a:ext cx="3209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7BD7B-2F85-4026-8CFF-3A6515CE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插入向量內任一個元素</a:t>
            </a:r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714DB-AE47-46DE-9C15-8635B325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新增一個元素到指定的位置，原本該位址的元素會接在新的元素後面，所以向量仍然是連續的。</a:t>
            </a:r>
            <a:endParaRPr lang="en-US" altLang="zh-TW" dirty="0"/>
          </a:p>
          <a:p>
            <a:r>
              <a:rPr lang="zh-TW" altLang="en-US" dirty="0"/>
              <a:t>向量名稱</a:t>
            </a:r>
            <a:r>
              <a:rPr lang="en-US" altLang="zh-TW" dirty="0"/>
              <a:t>.insert(</a:t>
            </a:r>
            <a:r>
              <a:rPr lang="zh-TW" altLang="en-US" dirty="0"/>
              <a:t>要新增的元素的位置</a:t>
            </a:r>
            <a:r>
              <a:rPr lang="en-US" altLang="zh-TW" dirty="0"/>
              <a:t>, </a:t>
            </a:r>
            <a:r>
              <a:rPr lang="zh-TW" altLang="en-US" dirty="0"/>
              <a:t>要新增的元素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994131-7C12-4B77-A614-A6690CA9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39" y="3429000"/>
            <a:ext cx="4196461" cy="31896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E6541B-AC49-4C61-AFF3-FD9A31B1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35" y="4185602"/>
            <a:ext cx="3571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363C0-D9F2-461C-B90C-A0CCB391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2506F-8DA8-42AA-B9B0-7F0D7659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93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14734-58CD-46C4-A4F6-CED71ECE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8F3E9-46DF-492A-95C6-DF84A717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向量是一種同時有陣列與鏈結串列兩種性質的類別：</a:t>
            </a:r>
            <a:endParaRPr lang="en-US" altLang="zh-TW" dirty="0"/>
          </a:p>
          <a:p>
            <a:pPr lvl="1"/>
            <a:r>
              <a:rPr lang="zh-TW" altLang="en-US" dirty="0"/>
              <a:t>陣列性質</a:t>
            </a:r>
            <a:r>
              <a:rPr lang="en-US" altLang="zh-TW" dirty="0"/>
              <a:t>:</a:t>
            </a:r>
            <a:r>
              <a:rPr lang="zh-TW" altLang="en-US" dirty="0"/>
              <a:t> 每一個元素都是相同資料型態且連續，可以使用</a:t>
            </a:r>
            <a:r>
              <a:rPr lang="en-US" altLang="zh-TW" dirty="0"/>
              <a:t>index</a:t>
            </a:r>
            <a:r>
              <a:rPr lang="zh-TW" altLang="en-US" dirty="0"/>
              <a:t>值存取該位置的元素。</a:t>
            </a:r>
            <a:endParaRPr lang="en-US" altLang="zh-TW" dirty="0"/>
          </a:p>
          <a:p>
            <a:pPr lvl="1"/>
            <a:r>
              <a:rPr lang="zh-TW" altLang="en-US" dirty="0"/>
              <a:t>鏈結串列性質：向量的最大長度可以自由變化，不像陣列宣告時決定最大長度後就不能再改變了。</a:t>
            </a:r>
            <a:endParaRPr lang="en-US" altLang="zh-TW" dirty="0"/>
          </a:p>
          <a:p>
            <a:r>
              <a:rPr lang="zh-TW" altLang="en-US" dirty="0"/>
              <a:t>此外，該類別也提供相當豐富的方法來存取或修改向量的資料。</a:t>
            </a:r>
          </a:p>
        </p:txBody>
      </p:sp>
    </p:spTree>
    <p:extLst>
      <p:ext uri="{BB962C8B-B14F-4D97-AF65-F5344CB8AC3E}">
        <p14:creationId xmlns:p14="http://schemas.microsoft.com/office/powerpoint/2010/main" val="6159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F970E-971D-4333-B280-4496A0C2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使用向量前編譯器設定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42152" y="1534035"/>
            <a:ext cx="7886700" cy="4351338"/>
          </a:xfrm>
        </p:spPr>
        <p:txBody>
          <a:bodyPr/>
          <a:lstStyle/>
          <a:p>
            <a:r>
              <a:rPr lang="zh-TW" altLang="en-US" dirty="0"/>
              <a:t>要使用向量之前，請在</a:t>
            </a:r>
            <a:r>
              <a:rPr lang="en-US" altLang="zh-TW" dirty="0"/>
              <a:t>Dev-C++</a:t>
            </a:r>
            <a:r>
              <a:rPr lang="zh-TW" altLang="en-US" dirty="0"/>
              <a:t>的「編譯器參數」，新增「</a:t>
            </a:r>
            <a:r>
              <a:rPr lang="en-US" altLang="zh-TW" dirty="0"/>
              <a:t>-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c++</a:t>
            </a:r>
            <a:r>
              <a:rPr lang="en-US" altLang="zh-TW" dirty="0"/>
              <a:t>11</a:t>
            </a:r>
            <a:r>
              <a:rPr lang="zh-TW" altLang="en-US" dirty="0"/>
              <a:t>」，意思是使用</a:t>
            </a:r>
            <a:r>
              <a:rPr lang="en-US" altLang="zh-TW" dirty="0"/>
              <a:t>C++2011</a:t>
            </a:r>
            <a:r>
              <a:rPr lang="zh-TW" altLang="en-US" dirty="0"/>
              <a:t>年的標準。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6" y="2489335"/>
            <a:ext cx="2071174" cy="1404294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387AE151-CEE6-438F-95DF-7676F58BB1C6}"/>
              </a:ext>
            </a:extLst>
          </p:cNvPr>
          <p:cNvGrpSpPr/>
          <p:nvPr/>
        </p:nvGrpSpPr>
        <p:grpSpPr>
          <a:xfrm>
            <a:off x="4744994" y="4544302"/>
            <a:ext cx="3530624" cy="1948572"/>
            <a:chOff x="4093289" y="2939925"/>
            <a:chExt cx="4730723" cy="276088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289" y="2939925"/>
              <a:ext cx="4730723" cy="2760881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4555532" y="3743851"/>
              <a:ext cx="757382" cy="3663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904511" y="4045262"/>
              <a:ext cx="757382" cy="3663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794522" y="5320322"/>
              <a:ext cx="1029489" cy="380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3681F68-1EC1-4452-8B18-A6DFF58D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20922"/>
            <a:ext cx="2867025" cy="13906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89590-ED2D-46BA-BBBB-7484A15A0254}"/>
              </a:ext>
            </a:extLst>
          </p:cNvPr>
          <p:cNvSpPr txBox="1"/>
          <p:nvPr/>
        </p:nvSpPr>
        <p:spPr>
          <a:xfrm>
            <a:off x="568285" y="4072992"/>
            <a:ext cx="1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方法一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A59395-1CEA-44CD-97C8-757E51C353FE}"/>
              </a:ext>
            </a:extLst>
          </p:cNvPr>
          <p:cNvSpPr txBox="1"/>
          <p:nvPr/>
        </p:nvSpPr>
        <p:spPr>
          <a:xfrm>
            <a:off x="4367104" y="4072992"/>
            <a:ext cx="1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177668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F970E-971D-4333-B280-4496A0C2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向量的宣告與初始化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493C9-13C8-496F-93FF-32321405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vector&lt;</a:t>
            </a:r>
            <a:r>
              <a:rPr lang="zh-TW" altLang="en-US" dirty="0"/>
              <a:t>元素資料型態</a:t>
            </a:r>
            <a:r>
              <a:rPr lang="en-US" altLang="zh-TW" dirty="0"/>
              <a:t>&gt; </a:t>
            </a:r>
            <a:r>
              <a:rPr lang="zh-TW" altLang="en-US" dirty="0"/>
              <a:t>變數名稱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初始化</a:t>
            </a:r>
            <a:r>
              <a:rPr lang="en-US" altLang="zh-TW" dirty="0"/>
              <a:t>:</a:t>
            </a:r>
            <a:r>
              <a:rPr lang="zh-TW" altLang="en-US" dirty="0"/>
              <a:t> 變數名稱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元素</a:t>
            </a:r>
            <a:r>
              <a:rPr lang="en-US" altLang="zh-TW" dirty="0"/>
              <a:t>};</a:t>
            </a:r>
          </a:p>
          <a:p>
            <a:r>
              <a:rPr lang="zh-TW" altLang="en-US" dirty="0"/>
              <a:t>宣告並初始化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vector&lt;</a:t>
            </a:r>
            <a:r>
              <a:rPr lang="zh-TW" altLang="en-US" dirty="0"/>
              <a:t>元素資料型態</a:t>
            </a:r>
            <a:r>
              <a:rPr lang="en-US" altLang="zh-TW" dirty="0"/>
              <a:t>&gt; </a:t>
            </a:r>
            <a:r>
              <a:rPr lang="zh-TW" altLang="en-US" dirty="0"/>
              <a:t>變數名稱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zh-TW" altLang="en-US" dirty="0"/>
              <a:t>元素</a:t>
            </a:r>
            <a:r>
              <a:rPr lang="en-US" altLang="zh-TW" dirty="0"/>
              <a:t>};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4AF6D2-354E-4AA5-A461-8CEE0A80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0" y="4154805"/>
            <a:ext cx="6324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29D93-B099-4E5D-9937-7C173875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向量的陣列性質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18D1D-219F-4046-8856-66F13533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我們可以使用「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」來存取向量內每一個元素，就跟陣列一樣。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DF6BA-FE47-4F37-8DCC-6FBCA645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32" y="2596356"/>
            <a:ext cx="5667375" cy="2809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818B36-6DA7-4F48-8269-3E924080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891212"/>
            <a:ext cx="7410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F95AF-F4E7-4202-87D6-63EA4F8F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取得向量長度</a:t>
            </a:r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190FA-BE89-42AE-B672-6F74AA74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回傳該向量有幾個元素</a:t>
            </a:r>
            <a:endParaRPr lang="en-US" altLang="zh-TW" dirty="0"/>
          </a:p>
          <a:p>
            <a:r>
              <a:rPr lang="en-US" altLang="zh-TW" dirty="0"/>
              <a:t>int</a:t>
            </a:r>
            <a:r>
              <a:rPr lang="zh-TW" altLang="en-US" dirty="0"/>
              <a:t> 向量名稱</a:t>
            </a:r>
            <a:r>
              <a:rPr lang="en-US" altLang="zh-TW" dirty="0"/>
              <a:t>.size()</a:t>
            </a:r>
            <a:r>
              <a:rPr lang="zh-TW" altLang="en-US" dirty="0"/>
              <a:t>：常用於迴圈的臨界值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96671-1C6F-4DEE-993E-EB4B00F0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8" y="2990849"/>
            <a:ext cx="5781675" cy="3400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B7529F4-F935-48F5-9C32-91DDD64D3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77" b="1008"/>
          <a:stretch/>
        </p:blipFill>
        <p:spPr>
          <a:xfrm>
            <a:off x="6075045" y="4533265"/>
            <a:ext cx="2825115" cy="8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5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415A2-F9B6-44E0-BBE1-C0999A49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/>
              <a:t>將元素接入向量最尾端</a:t>
            </a:r>
            <a:r>
              <a:rPr lang="en-US" altLang="zh-TW"/>
              <a:t>push</a:t>
            </a:r>
            <a:r>
              <a:rPr lang="zh-TW" altLang="en-US"/>
              <a:t> </a:t>
            </a:r>
            <a:r>
              <a:rPr lang="en-US" altLang="zh-TW"/>
              <a:t>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62CF5-4556-4AA3-BADD-704E3893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將作為參數的元素接入該向量的「最尾端」，長度也隨之加一。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zh-TW" altLang="en-US" dirty="0"/>
              <a:t>向量變數</a:t>
            </a:r>
            <a:r>
              <a:rPr lang="en-US" altLang="zh-TW" dirty="0"/>
              <a:t>.</a:t>
            </a:r>
            <a:r>
              <a:rPr lang="en-US" altLang="zh-TW" dirty="0" err="1"/>
              <a:t>push_back</a:t>
            </a:r>
            <a:r>
              <a:rPr lang="en-US" altLang="zh-TW" dirty="0"/>
              <a:t>(</a:t>
            </a:r>
            <a:r>
              <a:rPr lang="zh-TW" altLang="en-US" dirty="0"/>
              <a:t>要接入的元素</a:t>
            </a:r>
            <a:r>
              <a:rPr lang="en-US" altLang="zh-TW" dirty="0"/>
              <a:t>)</a:t>
            </a:r>
            <a:r>
              <a:rPr lang="zh-TW" altLang="en-US" dirty="0"/>
              <a:t>，由於向量本身被改變。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D95018-1757-4123-AEB0-0662BA7D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83" r="36450" b="-1"/>
          <a:stretch/>
        </p:blipFill>
        <p:spPr>
          <a:xfrm>
            <a:off x="5362575" y="4470400"/>
            <a:ext cx="2887345" cy="8020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50C75B-929C-4585-A1B4-0F5319BF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3509610"/>
            <a:ext cx="4439920" cy="31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4333F-7424-45FD-BF13-D92AA19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將向量最尾端的元素回傳並刪除</a:t>
            </a:r>
            <a:r>
              <a:rPr lang="en-US" altLang="zh-TW" dirty="0"/>
              <a:t>pop 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76FC3D-1F64-4A94-B7B3-71363646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將向量最尾端的元素刪除，長度也隨之減一。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pop_back</a:t>
            </a:r>
            <a:r>
              <a:rPr lang="en-US" altLang="zh-TW" dirty="0"/>
              <a:t>(void)</a:t>
            </a:r>
            <a:r>
              <a:rPr lang="zh-TW" altLang="en-US" dirty="0"/>
              <a:t>： 函式刪除最後一個元素值，向量本身被改變。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EDAC20-6F2F-416A-9DE4-BD847D4F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1" y="3134766"/>
            <a:ext cx="4876799" cy="37232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C1E576-8D73-4CAE-97C9-0E61559DD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6" r="28310"/>
          <a:stretch/>
        </p:blipFill>
        <p:spPr>
          <a:xfrm>
            <a:off x="5579111" y="4271689"/>
            <a:ext cx="2936239" cy="7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7692</TotalTime>
  <Words>894</Words>
  <Application>Microsoft Office PowerPoint</Application>
  <PresentationFormat>如螢幕大小 (4:3)</PresentationFormat>
  <Paragraphs>69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DejaVu Sans</vt:lpstr>
      <vt:lpstr>微軟正黑體</vt:lpstr>
      <vt:lpstr>Arial</vt:lpstr>
      <vt:lpstr>Times New Roman</vt:lpstr>
      <vt:lpstr>Office 佈景主題</vt:lpstr>
      <vt:lpstr>計算機程式與應用實習</vt:lpstr>
      <vt:lpstr>大綱</vt:lpstr>
      <vt:lpstr>向量vector</vt:lpstr>
      <vt:lpstr>使用向量前編譯器設定</vt:lpstr>
      <vt:lpstr>向量的宣告與初始化</vt:lpstr>
      <vt:lpstr>向量的陣列性質</vt:lpstr>
      <vt:lpstr>取得向量長度size</vt:lpstr>
      <vt:lpstr>將元素接入向量最尾端push back</vt:lpstr>
      <vt:lpstr>將向量最尾端的元素回傳並刪除pop back</vt:lpstr>
      <vt:lpstr>讀取向量的第一個與最後一個元素front, back</vt:lpstr>
      <vt:lpstr>回傳向量的第一個元素位址與結尾位址begin, end</vt:lpstr>
      <vt:lpstr>迭代器(指位器)iterator</vt:lpstr>
      <vt:lpstr>尋找向量內的元素find</vt:lpstr>
      <vt:lpstr>PowerPoint 簡報</vt:lpstr>
      <vt:lpstr>刪除向量內任一個元素erase</vt:lpstr>
      <vt:lpstr>插入向量內任一個元素insert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m10807513@gapps.ntust.edu.tw</cp:lastModifiedBy>
  <cp:revision>475</cp:revision>
  <dcterms:created xsi:type="dcterms:W3CDTF">2013-02-28T05:12:02Z</dcterms:created>
  <dcterms:modified xsi:type="dcterms:W3CDTF">2020-11-06T13:54:38Z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