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6" r:id="rId1"/>
  </p:sldMasterIdLst>
  <p:notesMasterIdLst>
    <p:notesMasterId r:id="rId20"/>
  </p:notesMasterIdLst>
  <p:handoutMasterIdLst>
    <p:handoutMasterId r:id="rId21"/>
  </p:handoutMasterIdLst>
  <p:sldIdLst>
    <p:sldId id="296" r:id="rId2"/>
    <p:sldId id="313" r:id="rId3"/>
    <p:sldId id="315" r:id="rId4"/>
    <p:sldId id="316" r:id="rId5"/>
    <p:sldId id="314" r:id="rId6"/>
    <p:sldId id="498" r:id="rId7"/>
    <p:sldId id="499" r:id="rId8"/>
    <p:sldId id="500" r:id="rId9"/>
    <p:sldId id="501" r:id="rId10"/>
    <p:sldId id="317" r:id="rId11"/>
    <p:sldId id="318" r:id="rId12"/>
    <p:sldId id="320" r:id="rId13"/>
    <p:sldId id="322" r:id="rId14"/>
    <p:sldId id="323" r:id="rId15"/>
    <p:sldId id="324" r:id="rId16"/>
    <p:sldId id="325" r:id="rId17"/>
    <p:sldId id="502" r:id="rId18"/>
    <p:sldId id="503" r:id="rId1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5" autoAdjust="0"/>
    <p:restoredTop sz="94625" autoAdjust="0"/>
  </p:normalViewPr>
  <p:slideViewPr>
    <p:cSldViewPr snapToGrid="0">
      <p:cViewPr varScale="1">
        <p:scale>
          <a:sx n="63" d="100"/>
          <a:sy n="63" d="100"/>
        </p:scale>
        <p:origin x="1304" y="64"/>
      </p:cViewPr>
      <p:guideLst>
        <p:guide orient="horz" pos="2160"/>
        <p:guide pos="2880"/>
      </p:guideLst>
    </p:cSldViewPr>
  </p:slideViewPr>
  <p:notesTextViewPr>
    <p:cViewPr>
      <p:scale>
        <a:sx n="1" d="1"/>
        <a:sy n="1" d="1"/>
      </p:scale>
      <p:origin x="0" y="0"/>
    </p:cViewPr>
  </p:notesTextViewPr>
  <p:notesViewPr>
    <p:cSldViewPr snapToGrid="0">
      <p:cViewPr varScale="1">
        <p:scale>
          <a:sx n="51" d="100"/>
          <a:sy n="51" d="100"/>
        </p:scale>
        <p:origin x="2692"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A26EDE34-E0F6-4EB0-8414-A6D97E2D88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D7E96837-7D37-4C16-9F43-D40C2A6124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A28847-F206-4DB4-8EF5-5F2CB616DDEE}" type="datetimeFigureOut">
              <a:rPr lang="zh-TW" altLang="en-US" smtClean="0"/>
              <a:t>2020/10/6</a:t>
            </a:fld>
            <a:endParaRPr lang="zh-TW" altLang="en-US"/>
          </a:p>
        </p:txBody>
      </p:sp>
      <p:sp>
        <p:nvSpPr>
          <p:cNvPr id="4" name="頁尾版面配置區 3">
            <a:extLst>
              <a:ext uri="{FF2B5EF4-FFF2-40B4-BE49-F238E27FC236}">
                <a16:creationId xmlns:a16="http://schemas.microsoft.com/office/drawing/2014/main" id="{1B1DB69D-72B2-4C24-81B4-8A5C41187A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D04C6098-4DF4-42EB-9503-5010702FC50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394C23-DC7B-47F0-8626-FFB91B24A8AD}" type="slidenum">
              <a:rPr lang="zh-TW" altLang="en-US" smtClean="0"/>
              <a:t>‹#›</a:t>
            </a:fld>
            <a:endParaRPr lang="zh-TW" altLang="en-US"/>
          </a:p>
        </p:txBody>
      </p:sp>
    </p:spTree>
    <p:extLst>
      <p:ext uri="{BB962C8B-B14F-4D97-AF65-F5344CB8AC3E}">
        <p14:creationId xmlns:p14="http://schemas.microsoft.com/office/powerpoint/2010/main" val="27492646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7"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dirty="0">
                <a:latin typeface="Arial"/>
              </a:rPr>
              <a:t>請按這裡移動投影片</a:t>
            </a:r>
          </a:p>
        </p:txBody>
      </p:sp>
      <p:sp>
        <p:nvSpPr>
          <p:cNvPr id="158"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請按這裡編輯備註格式</a:t>
            </a:r>
          </a:p>
        </p:txBody>
      </p:sp>
      <p:sp>
        <p:nvSpPr>
          <p:cNvPr id="159"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dirty="0">
                <a:latin typeface="Times New Roman"/>
              </a:rPr>
              <a:t> </a:t>
            </a:r>
          </a:p>
        </p:txBody>
      </p:sp>
      <p:sp>
        <p:nvSpPr>
          <p:cNvPr id="160"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dirty="0">
                <a:latin typeface="Times New Roman"/>
              </a:rPr>
              <a:t> </a:t>
            </a:r>
          </a:p>
        </p:txBody>
      </p:sp>
      <p:sp>
        <p:nvSpPr>
          <p:cNvPr id="161"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dirty="0">
                <a:latin typeface="Times New Roman"/>
              </a:rPr>
              <a:t> </a:t>
            </a:r>
          </a:p>
        </p:txBody>
      </p:sp>
      <p:sp>
        <p:nvSpPr>
          <p:cNvPr id="162" name="PlaceHolder 6"/>
          <p:cNvSpPr>
            <a:spLocks noGrp="1"/>
          </p:cNvSpPr>
          <p:nvPr>
            <p:ph type="sldNum"/>
          </p:nvPr>
        </p:nvSpPr>
        <p:spPr>
          <a:xfrm>
            <a:off x="4278960" y="10157400"/>
            <a:ext cx="3280680" cy="534240"/>
          </a:xfrm>
          <a:prstGeom prst="rect">
            <a:avLst/>
          </a:prstGeom>
        </p:spPr>
        <p:txBody>
          <a:bodyPr lIns="0" tIns="0" rIns="0" bIns="0" anchor="b"/>
          <a:lstStyle/>
          <a:p>
            <a:pPr algn="r"/>
            <a:fld id="{571144F1-87B8-4908-9FEB-AF90D01DF8D9}" type="slidenum">
              <a:rPr lang="en-US" sz="1400" b="0" strike="noStrike" spc="-1">
                <a:latin typeface="Times New Roman"/>
              </a:rPr>
              <a:t>‹#›</a:t>
            </a:fld>
            <a:endParaRPr lang="en-US" sz="1400" b="0" strike="noStrike" spc="-1" dirty="0">
              <a:latin typeface="Times New Roman"/>
            </a:endParaRPr>
          </a:p>
        </p:txBody>
      </p:sp>
    </p:spTree>
    <p:extLst>
      <p:ext uri="{BB962C8B-B14F-4D97-AF65-F5344CB8AC3E}">
        <p14:creationId xmlns:p14="http://schemas.microsoft.com/office/powerpoint/2010/main" val="1564204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08075" y="812800"/>
            <a:ext cx="5343525" cy="4008438"/>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p:nvPr>
        </p:nvSpPr>
        <p:spPr/>
        <p:txBody>
          <a:bodyPr/>
          <a:lstStyle/>
          <a:p>
            <a:pPr algn="r"/>
            <a:fld id="{571144F1-87B8-4908-9FEB-AF90D01DF8D9}" type="slidenum">
              <a:rPr lang="en-US" sz="1400" b="0" strike="noStrike" spc="-1" smtClean="0">
                <a:latin typeface="Times New Roman"/>
              </a:rPr>
              <a:t>17</a:t>
            </a:fld>
            <a:endParaRPr lang="en-US" sz="1400" b="0" strike="noStrike" spc="-1" dirty="0">
              <a:latin typeface="Times New Roman"/>
            </a:endParaRPr>
          </a:p>
        </p:txBody>
      </p:sp>
    </p:spTree>
    <p:extLst>
      <p:ext uri="{BB962C8B-B14F-4D97-AF65-F5344CB8AC3E}">
        <p14:creationId xmlns:p14="http://schemas.microsoft.com/office/powerpoint/2010/main" val="3692978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9798E0-175D-416E-80FC-89BB1D123C50}"/>
              </a:ext>
            </a:extLst>
          </p:cNvPr>
          <p:cNvSpPr>
            <a:spLocks noGrp="1"/>
          </p:cNvSpPr>
          <p:nvPr>
            <p:ph type="ctrTitle"/>
          </p:nvPr>
        </p:nvSpPr>
        <p:spPr>
          <a:xfrm>
            <a:off x="1143000" y="1122363"/>
            <a:ext cx="6858000" cy="2387600"/>
          </a:xfrm>
        </p:spPr>
        <p:txBody>
          <a:bodyPr anchor="b"/>
          <a:lstStyle>
            <a:lvl1pPr algn="ctr">
              <a:defRPr sz="4500"/>
            </a:lvl1pPr>
          </a:lstStyle>
          <a:p>
            <a:r>
              <a:rPr lang="zh-TW" altLang="en-US"/>
              <a:t>按一下以編輯母片標題樣式</a:t>
            </a:r>
          </a:p>
        </p:txBody>
      </p:sp>
      <p:sp>
        <p:nvSpPr>
          <p:cNvPr id="3" name="副標題 2">
            <a:extLst>
              <a:ext uri="{FF2B5EF4-FFF2-40B4-BE49-F238E27FC236}">
                <a16:creationId xmlns:a16="http://schemas.microsoft.com/office/drawing/2014/main" id="{6FA105EB-69B0-4EC0-BB59-C25A7050D5D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8197D018-5BD1-47E2-80DA-06DE9B4BCB4E}"/>
              </a:ext>
            </a:extLst>
          </p:cNvPr>
          <p:cNvSpPr>
            <a:spLocks noGrp="1"/>
          </p:cNvSpPr>
          <p:nvPr>
            <p:ph type="dt" sz="half" idx="10"/>
          </p:nvPr>
        </p:nvSpPr>
        <p:spPr/>
        <p:txBody>
          <a:bodyPr/>
          <a:lstStyle/>
          <a:p>
            <a:fld id="{87DE6118-2437-4B30-8E3C-4D2BE6020583}" type="datetimeFigureOut">
              <a:rPr lang="en-US" smtClean="0"/>
              <a:pPr/>
              <a:t>10/6/2020</a:t>
            </a:fld>
            <a:endParaRPr lang="en-US" dirty="0"/>
          </a:p>
        </p:txBody>
      </p:sp>
      <p:sp>
        <p:nvSpPr>
          <p:cNvPr id="5" name="頁尾版面配置區 4">
            <a:extLst>
              <a:ext uri="{FF2B5EF4-FFF2-40B4-BE49-F238E27FC236}">
                <a16:creationId xmlns:a16="http://schemas.microsoft.com/office/drawing/2014/main" id="{A8F8B233-62AF-47FD-8A51-9D8642CF6778}"/>
              </a:ext>
            </a:extLst>
          </p:cNvPr>
          <p:cNvSpPr>
            <a:spLocks noGrp="1"/>
          </p:cNvSpPr>
          <p:nvPr>
            <p:ph type="ftr" sz="quarter" idx="11"/>
          </p:nvPr>
        </p:nvSpPr>
        <p:spPr/>
        <p:txBody>
          <a:bodyPr/>
          <a:lstStyle/>
          <a:p>
            <a:endParaRPr lang="en-US" dirty="0"/>
          </a:p>
        </p:txBody>
      </p:sp>
      <p:sp>
        <p:nvSpPr>
          <p:cNvPr id="6" name="投影片編號版面配置區 5">
            <a:extLst>
              <a:ext uri="{FF2B5EF4-FFF2-40B4-BE49-F238E27FC236}">
                <a16:creationId xmlns:a16="http://schemas.microsoft.com/office/drawing/2014/main" id="{6ACC5643-7D06-4FD6-BD75-774749B56687}"/>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1420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D1789A-9547-4C99-8DAD-F1CB1388845C}"/>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1F9DDE8E-87FD-473A-A624-B5995FFB3940}"/>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867D586-BF3B-4F62-BAD8-44B6664AFDA2}"/>
              </a:ext>
            </a:extLst>
          </p:cNvPr>
          <p:cNvSpPr>
            <a:spLocks noGrp="1"/>
          </p:cNvSpPr>
          <p:nvPr>
            <p:ph type="dt" sz="half" idx="10"/>
          </p:nvPr>
        </p:nvSpPr>
        <p:spPr/>
        <p:txBody>
          <a:bodyPr/>
          <a:lstStyle/>
          <a:p>
            <a:fld id="{87DE6118-2437-4B30-8E3C-4D2BE6020583}" type="datetimeFigureOut">
              <a:rPr lang="en-US" smtClean="0"/>
              <a:t>10/6/2020</a:t>
            </a:fld>
            <a:endParaRPr lang="en-US" dirty="0"/>
          </a:p>
        </p:txBody>
      </p:sp>
      <p:sp>
        <p:nvSpPr>
          <p:cNvPr id="5" name="頁尾版面配置區 4">
            <a:extLst>
              <a:ext uri="{FF2B5EF4-FFF2-40B4-BE49-F238E27FC236}">
                <a16:creationId xmlns:a16="http://schemas.microsoft.com/office/drawing/2014/main" id="{7ECF7FF2-6801-4384-84B9-BBE76C692E24}"/>
              </a:ext>
            </a:extLst>
          </p:cNvPr>
          <p:cNvSpPr>
            <a:spLocks noGrp="1"/>
          </p:cNvSpPr>
          <p:nvPr>
            <p:ph type="ftr" sz="quarter" idx="11"/>
          </p:nvPr>
        </p:nvSpPr>
        <p:spPr/>
        <p:txBody>
          <a:bodyPr/>
          <a:lstStyle/>
          <a:p>
            <a:endParaRPr lang="en-US" dirty="0"/>
          </a:p>
        </p:txBody>
      </p:sp>
      <p:sp>
        <p:nvSpPr>
          <p:cNvPr id="6" name="投影片編號版面配置區 5">
            <a:extLst>
              <a:ext uri="{FF2B5EF4-FFF2-40B4-BE49-F238E27FC236}">
                <a16:creationId xmlns:a16="http://schemas.microsoft.com/office/drawing/2014/main" id="{2CC7E487-C342-4AAE-BA71-1BB351B29AF2}"/>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133528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6E715DB0-6FFB-444A-A3A7-A255607C5E0D}"/>
              </a:ext>
            </a:extLst>
          </p:cNvPr>
          <p:cNvSpPr>
            <a:spLocks noGrp="1"/>
          </p:cNvSpPr>
          <p:nvPr>
            <p:ph type="title" orient="vert"/>
          </p:nvPr>
        </p:nvSpPr>
        <p:spPr>
          <a:xfrm>
            <a:off x="6543675" y="365125"/>
            <a:ext cx="1971675"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3B383BA5-219F-4349-B28D-F75909239EEC}"/>
              </a:ext>
            </a:extLst>
          </p:cNvPr>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BAD27E2-0DA9-4FFD-8BFD-95C346B3A5CA}"/>
              </a:ext>
            </a:extLst>
          </p:cNvPr>
          <p:cNvSpPr>
            <a:spLocks noGrp="1"/>
          </p:cNvSpPr>
          <p:nvPr>
            <p:ph type="dt" sz="half" idx="10"/>
          </p:nvPr>
        </p:nvSpPr>
        <p:spPr/>
        <p:txBody>
          <a:bodyPr/>
          <a:lstStyle/>
          <a:p>
            <a:fld id="{87DE6118-2437-4B30-8E3C-4D2BE6020583}" type="datetimeFigureOut">
              <a:rPr lang="en-US" smtClean="0"/>
              <a:t>10/6/2020</a:t>
            </a:fld>
            <a:endParaRPr lang="en-US" dirty="0"/>
          </a:p>
        </p:txBody>
      </p:sp>
      <p:sp>
        <p:nvSpPr>
          <p:cNvPr id="5" name="頁尾版面配置區 4">
            <a:extLst>
              <a:ext uri="{FF2B5EF4-FFF2-40B4-BE49-F238E27FC236}">
                <a16:creationId xmlns:a16="http://schemas.microsoft.com/office/drawing/2014/main" id="{0754627B-5CE1-45E8-B083-08999EB807EF}"/>
              </a:ext>
            </a:extLst>
          </p:cNvPr>
          <p:cNvSpPr>
            <a:spLocks noGrp="1"/>
          </p:cNvSpPr>
          <p:nvPr>
            <p:ph type="ftr" sz="quarter" idx="11"/>
          </p:nvPr>
        </p:nvSpPr>
        <p:spPr/>
        <p:txBody>
          <a:bodyPr/>
          <a:lstStyle/>
          <a:p>
            <a:endParaRPr lang="en-US" dirty="0"/>
          </a:p>
        </p:txBody>
      </p:sp>
      <p:sp>
        <p:nvSpPr>
          <p:cNvPr id="6" name="投影片編號版面配置區 5">
            <a:extLst>
              <a:ext uri="{FF2B5EF4-FFF2-40B4-BE49-F238E27FC236}">
                <a16:creationId xmlns:a16="http://schemas.microsoft.com/office/drawing/2014/main" id="{0D706A70-FDD1-47C2-8CCB-CC55A3F6A3C5}"/>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499285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B7E7E1-48E8-4A9B-9050-C1AE0C780E6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03B0D51-D0EC-4223-B54D-4DBCA85C44BA}"/>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9E25D97-80A6-4E5C-951F-FE2EC387698D}"/>
              </a:ext>
            </a:extLst>
          </p:cNvPr>
          <p:cNvSpPr>
            <a:spLocks noGrp="1"/>
          </p:cNvSpPr>
          <p:nvPr>
            <p:ph type="dt" sz="half" idx="10"/>
          </p:nvPr>
        </p:nvSpPr>
        <p:spPr/>
        <p:txBody>
          <a:bodyPr/>
          <a:lstStyle/>
          <a:p>
            <a:fld id="{87DE6118-2437-4B30-8E3C-4D2BE6020583}" type="datetimeFigureOut">
              <a:rPr lang="en-US" smtClean="0"/>
              <a:pPr/>
              <a:t>10/6/2020</a:t>
            </a:fld>
            <a:endParaRPr lang="en-US" dirty="0"/>
          </a:p>
        </p:txBody>
      </p:sp>
      <p:sp>
        <p:nvSpPr>
          <p:cNvPr id="5" name="頁尾版面配置區 4">
            <a:extLst>
              <a:ext uri="{FF2B5EF4-FFF2-40B4-BE49-F238E27FC236}">
                <a16:creationId xmlns:a16="http://schemas.microsoft.com/office/drawing/2014/main" id="{F8712799-92CE-4EA6-B347-5FC82FD65B2B}"/>
              </a:ext>
            </a:extLst>
          </p:cNvPr>
          <p:cNvSpPr>
            <a:spLocks noGrp="1"/>
          </p:cNvSpPr>
          <p:nvPr>
            <p:ph type="ftr" sz="quarter" idx="11"/>
          </p:nvPr>
        </p:nvSpPr>
        <p:spPr/>
        <p:txBody>
          <a:bodyPr/>
          <a:lstStyle/>
          <a:p>
            <a:endParaRPr lang="en-US" dirty="0"/>
          </a:p>
        </p:txBody>
      </p:sp>
      <p:sp>
        <p:nvSpPr>
          <p:cNvPr id="6" name="投影片編號版面配置區 5">
            <a:extLst>
              <a:ext uri="{FF2B5EF4-FFF2-40B4-BE49-F238E27FC236}">
                <a16:creationId xmlns:a16="http://schemas.microsoft.com/office/drawing/2014/main" id="{6BB8610C-20ED-4D45-A789-6D89A936F75D}"/>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730860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FCC7CF-9729-4C95-9B62-B3E248A5A0CA}"/>
              </a:ext>
            </a:extLst>
          </p:cNvPr>
          <p:cNvSpPr>
            <a:spLocks noGrp="1"/>
          </p:cNvSpPr>
          <p:nvPr>
            <p:ph type="title"/>
          </p:nvPr>
        </p:nvSpPr>
        <p:spPr>
          <a:xfrm>
            <a:off x="623888" y="1709739"/>
            <a:ext cx="7886700" cy="2852737"/>
          </a:xfrm>
        </p:spPr>
        <p:txBody>
          <a:bodyPr anchor="b"/>
          <a:lstStyle>
            <a:lvl1pPr>
              <a:defRPr sz="45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54D95058-F784-4195-9FFD-9668CFF4FA9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A4F5BA2E-0720-4AB2-B529-2B0210732431}"/>
              </a:ext>
            </a:extLst>
          </p:cNvPr>
          <p:cNvSpPr>
            <a:spLocks noGrp="1"/>
          </p:cNvSpPr>
          <p:nvPr>
            <p:ph type="dt" sz="half" idx="10"/>
          </p:nvPr>
        </p:nvSpPr>
        <p:spPr/>
        <p:txBody>
          <a:bodyPr/>
          <a:lstStyle/>
          <a:p>
            <a:fld id="{87DE6118-2437-4B30-8E3C-4D2BE6020583}" type="datetimeFigureOut">
              <a:rPr lang="en-US" smtClean="0"/>
              <a:pPr/>
              <a:t>10/6/2020</a:t>
            </a:fld>
            <a:endParaRPr lang="en-US" dirty="0"/>
          </a:p>
        </p:txBody>
      </p:sp>
      <p:sp>
        <p:nvSpPr>
          <p:cNvPr id="5" name="頁尾版面配置區 4">
            <a:extLst>
              <a:ext uri="{FF2B5EF4-FFF2-40B4-BE49-F238E27FC236}">
                <a16:creationId xmlns:a16="http://schemas.microsoft.com/office/drawing/2014/main" id="{2B4BF713-98C4-4682-AC35-966E38F8E293}"/>
              </a:ext>
            </a:extLst>
          </p:cNvPr>
          <p:cNvSpPr>
            <a:spLocks noGrp="1"/>
          </p:cNvSpPr>
          <p:nvPr>
            <p:ph type="ftr" sz="quarter" idx="11"/>
          </p:nvPr>
        </p:nvSpPr>
        <p:spPr/>
        <p:txBody>
          <a:bodyPr/>
          <a:lstStyle/>
          <a:p>
            <a:endParaRPr lang="en-US" dirty="0"/>
          </a:p>
        </p:txBody>
      </p:sp>
      <p:sp>
        <p:nvSpPr>
          <p:cNvPr id="6" name="投影片編號版面配置區 5">
            <a:extLst>
              <a:ext uri="{FF2B5EF4-FFF2-40B4-BE49-F238E27FC236}">
                <a16:creationId xmlns:a16="http://schemas.microsoft.com/office/drawing/2014/main" id="{F3DE6FD9-ADA0-4402-AFB3-6B73345CFB82}"/>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675497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9C6AA4-11FD-4ED1-8428-F647A86736F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2395AA0-FE1B-4D5E-8DC9-B8C7B3054408}"/>
              </a:ext>
            </a:extLst>
          </p:cNvPr>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B397AAEB-0E92-4275-9218-F9F05DE4453D}"/>
              </a:ext>
            </a:extLst>
          </p:cNvPr>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BC8DDF3E-9904-4A00-9044-E68A82381FC0}"/>
              </a:ext>
            </a:extLst>
          </p:cNvPr>
          <p:cNvSpPr>
            <a:spLocks noGrp="1"/>
          </p:cNvSpPr>
          <p:nvPr>
            <p:ph type="dt" sz="half" idx="10"/>
          </p:nvPr>
        </p:nvSpPr>
        <p:spPr/>
        <p:txBody>
          <a:bodyPr/>
          <a:lstStyle/>
          <a:p>
            <a:fld id="{87DE6118-2437-4B30-8E3C-4D2BE6020583}" type="datetimeFigureOut">
              <a:rPr lang="en-US" smtClean="0"/>
              <a:pPr/>
              <a:t>10/6/2020</a:t>
            </a:fld>
            <a:endParaRPr lang="en-US" dirty="0"/>
          </a:p>
        </p:txBody>
      </p:sp>
      <p:sp>
        <p:nvSpPr>
          <p:cNvPr id="6" name="頁尾版面配置區 5">
            <a:extLst>
              <a:ext uri="{FF2B5EF4-FFF2-40B4-BE49-F238E27FC236}">
                <a16:creationId xmlns:a16="http://schemas.microsoft.com/office/drawing/2014/main" id="{850DAE8C-51F6-4864-B183-9DECA6D49D62}"/>
              </a:ext>
            </a:extLst>
          </p:cNvPr>
          <p:cNvSpPr>
            <a:spLocks noGrp="1"/>
          </p:cNvSpPr>
          <p:nvPr>
            <p:ph type="ftr" sz="quarter" idx="11"/>
          </p:nvPr>
        </p:nvSpPr>
        <p:spPr/>
        <p:txBody>
          <a:bodyPr/>
          <a:lstStyle/>
          <a:p>
            <a:endParaRPr lang="en-US" dirty="0"/>
          </a:p>
        </p:txBody>
      </p:sp>
      <p:sp>
        <p:nvSpPr>
          <p:cNvPr id="7" name="投影片編號版面配置區 6">
            <a:extLst>
              <a:ext uri="{FF2B5EF4-FFF2-40B4-BE49-F238E27FC236}">
                <a16:creationId xmlns:a16="http://schemas.microsoft.com/office/drawing/2014/main" id="{0D474933-E5EC-4056-B11E-147AB16116C4}"/>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141021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BBBE8E-6759-4C10-88BC-0F155AD26ACD}"/>
              </a:ext>
            </a:extLst>
          </p:cNvPr>
          <p:cNvSpPr>
            <a:spLocks noGrp="1"/>
          </p:cNvSpPr>
          <p:nvPr>
            <p:ph type="title"/>
          </p:nvPr>
        </p:nvSpPr>
        <p:spPr>
          <a:xfrm>
            <a:off x="629841" y="365126"/>
            <a:ext cx="78867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7107FB3-ADBA-4289-8210-9D53BD337B9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31E973C1-3570-4F5F-A348-A2663AED5DDE}"/>
              </a:ext>
            </a:extLst>
          </p:cNvPr>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5408F2B0-B57A-47E8-A947-8FA58955CBAF}"/>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EA153197-4ED2-4C6F-8084-A3784D3D50B8}"/>
              </a:ext>
            </a:extLst>
          </p:cNvPr>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395CB086-69D2-4BF6-A620-9B35CF41724A}"/>
              </a:ext>
            </a:extLst>
          </p:cNvPr>
          <p:cNvSpPr>
            <a:spLocks noGrp="1"/>
          </p:cNvSpPr>
          <p:nvPr>
            <p:ph type="dt" sz="half" idx="10"/>
          </p:nvPr>
        </p:nvSpPr>
        <p:spPr/>
        <p:txBody>
          <a:bodyPr/>
          <a:lstStyle/>
          <a:p>
            <a:fld id="{87DE6118-2437-4B30-8E3C-4D2BE6020583}" type="datetimeFigureOut">
              <a:rPr lang="en-US" smtClean="0"/>
              <a:pPr/>
              <a:t>10/6/2020</a:t>
            </a:fld>
            <a:endParaRPr lang="en-US" dirty="0"/>
          </a:p>
        </p:txBody>
      </p:sp>
      <p:sp>
        <p:nvSpPr>
          <p:cNvPr id="8" name="頁尾版面配置區 7">
            <a:extLst>
              <a:ext uri="{FF2B5EF4-FFF2-40B4-BE49-F238E27FC236}">
                <a16:creationId xmlns:a16="http://schemas.microsoft.com/office/drawing/2014/main" id="{7D530159-7773-402D-B4C7-2A7B346E2F43}"/>
              </a:ext>
            </a:extLst>
          </p:cNvPr>
          <p:cNvSpPr>
            <a:spLocks noGrp="1"/>
          </p:cNvSpPr>
          <p:nvPr>
            <p:ph type="ftr" sz="quarter" idx="11"/>
          </p:nvPr>
        </p:nvSpPr>
        <p:spPr/>
        <p:txBody>
          <a:bodyPr/>
          <a:lstStyle/>
          <a:p>
            <a:endParaRPr lang="en-US" dirty="0"/>
          </a:p>
        </p:txBody>
      </p:sp>
      <p:sp>
        <p:nvSpPr>
          <p:cNvPr id="9" name="投影片編號版面配置區 8">
            <a:extLst>
              <a:ext uri="{FF2B5EF4-FFF2-40B4-BE49-F238E27FC236}">
                <a16:creationId xmlns:a16="http://schemas.microsoft.com/office/drawing/2014/main" id="{24F1B3E3-A6F1-4A25-BCB4-E2648B47439F}"/>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874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2EEA90-3103-4F7A-8115-F4AA6233D470}"/>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D0019B4F-2A80-416C-BF77-396450CC6B2E}"/>
              </a:ext>
            </a:extLst>
          </p:cNvPr>
          <p:cNvSpPr>
            <a:spLocks noGrp="1"/>
          </p:cNvSpPr>
          <p:nvPr>
            <p:ph type="dt" sz="half" idx="10"/>
          </p:nvPr>
        </p:nvSpPr>
        <p:spPr/>
        <p:txBody>
          <a:bodyPr/>
          <a:lstStyle/>
          <a:p>
            <a:fld id="{87DE6118-2437-4B30-8E3C-4D2BE6020583}" type="datetimeFigureOut">
              <a:rPr lang="en-US" smtClean="0"/>
              <a:t>10/6/2020</a:t>
            </a:fld>
            <a:endParaRPr lang="en-US" dirty="0"/>
          </a:p>
        </p:txBody>
      </p:sp>
      <p:sp>
        <p:nvSpPr>
          <p:cNvPr id="4" name="頁尾版面配置區 3">
            <a:extLst>
              <a:ext uri="{FF2B5EF4-FFF2-40B4-BE49-F238E27FC236}">
                <a16:creationId xmlns:a16="http://schemas.microsoft.com/office/drawing/2014/main" id="{844EA2F3-BC99-4C6A-B8F4-A4CCD0544126}"/>
              </a:ext>
            </a:extLst>
          </p:cNvPr>
          <p:cNvSpPr>
            <a:spLocks noGrp="1"/>
          </p:cNvSpPr>
          <p:nvPr>
            <p:ph type="ftr" sz="quarter" idx="11"/>
          </p:nvPr>
        </p:nvSpPr>
        <p:spPr/>
        <p:txBody>
          <a:bodyPr/>
          <a:lstStyle/>
          <a:p>
            <a:endParaRPr lang="en-US" dirty="0"/>
          </a:p>
        </p:txBody>
      </p:sp>
      <p:sp>
        <p:nvSpPr>
          <p:cNvPr id="5" name="投影片編號版面配置區 4">
            <a:extLst>
              <a:ext uri="{FF2B5EF4-FFF2-40B4-BE49-F238E27FC236}">
                <a16:creationId xmlns:a16="http://schemas.microsoft.com/office/drawing/2014/main" id="{38BA54EA-4750-438A-9BCD-E7288BC7E194}"/>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714740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841FBEF-5DBC-4C2F-ACAB-12C8201B12AB}"/>
              </a:ext>
            </a:extLst>
          </p:cNvPr>
          <p:cNvSpPr>
            <a:spLocks noGrp="1"/>
          </p:cNvSpPr>
          <p:nvPr>
            <p:ph type="dt" sz="half" idx="10"/>
          </p:nvPr>
        </p:nvSpPr>
        <p:spPr/>
        <p:txBody>
          <a:bodyPr/>
          <a:lstStyle/>
          <a:p>
            <a:fld id="{87DE6118-2437-4B30-8E3C-4D2BE6020583}" type="datetimeFigureOut">
              <a:rPr lang="en-US" smtClean="0"/>
              <a:t>10/6/2020</a:t>
            </a:fld>
            <a:endParaRPr lang="en-US" dirty="0"/>
          </a:p>
        </p:txBody>
      </p:sp>
      <p:sp>
        <p:nvSpPr>
          <p:cNvPr id="3" name="頁尾版面配置區 2">
            <a:extLst>
              <a:ext uri="{FF2B5EF4-FFF2-40B4-BE49-F238E27FC236}">
                <a16:creationId xmlns:a16="http://schemas.microsoft.com/office/drawing/2014/main" id="{2557BA4A-F6D0-4C69-92BB-B10431906C50}"/>
              </a:ext>
            </a:extLst>
          </p:cNvPr>
          <p:cNvSpPr>
            <a:spLocks noGrp="1"/>
          </p:cNvSpPr>
          <p:nvPr>
            <p:ph type="ftr" sz="quarter" idx="11"/>
          </p:nvPr>
        </p:nvSpPr>
        <p:spPr/>
        <p:txBody>
          <a:bodyPr/>
          <a:lstStyle/>
          <a:p>
            <a:endParaRPr lang="en-US" dirty="0"/>
          </a:p>
        </p:txBody>
      </p:sp>
      <p:sp>
        <p:nvSpPr>
          <p:cNvPr id="4" name="投影片編號版面配置區 3">
            <a:extLst>
              <a:ext uri="{FF2B5EF4-FFF2-40B4-BE49-F238E27FC236}">
                <a16:creationId xmlns:a16="http://schemas.microsoft.com/office/drawing/2014/main" id="{F6A371AC-3DC7-4BEE-8841-6095B6136520}"/>
              </a:ext>
            </a:extLst>
          </p:cNvPr>
          <p:cNvSpPr>
            <a:spLocks noGrp="1"/>
          </p:cNvSpPr>
          <p:nvPr>
            <p:ph type="sldNum" sz="quarter" idx="12"/>
          </p:nvPr>
        </p:nvSpPr>
        <p:spPr/>
        <p:txBody>
          <a:bodyPr/>
          <a:lstStyle>
            <a:lvl1pPr>
              <a:defRPr sz="1200"/>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97095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3A8DFC-ED99-48B8-A5F5-B2F77A72AE64}"/>
              </a:ext>
            </a:extLst>
          </p:cNvPr>
          <p:cNvSpPr>
            <a:spLocks noGrp="1"/>
          </p:cNvSpPr>
          <p:nvPr>
            <p:ph type="title"/>
          </p:nvPr>
        </p:nvSpPr>
        <p:spPr>
          <a:xfrm>
            <a:off x="629841" y="457200"/>
            <a:ext cx="2949178" cy="1600200"/>
          </a:xfrm>
        </p:spPr>
        <p:txBody>
          <a:bodyPr anchor="b"/>
          <a:lstStyle>
            <a:lvl1pPr>
              <a:defRPr sz="24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682AEC44-B4D3-40B7-B2E7-4D01E833330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937E1760-7F32-468C-83B3-435E3C3657A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編輯母片文字樣式</a:t>
            </a:r>
          </a:p>
        </p:txBody>
      </p:sp>
      <p:sp>
        <p:nvSpPr>
          <p:cNvPr id="5" name="日期版面配置區 4">
            <a:extLst>
              <a:ext uri="{FF2B5EF4-FFF2-40B4-BE49-F238E27FC236}">
                <a16:creationId xmlns:a16="http://schemas.microsoft.com/office/drawing/2014/main" id="{B77119FE-6959-49F9-B304-8FF9E483A00B}"/>
              </a:ext>
            </a:extLst>
          </p:cNvPr>
          <p:cNvSpPr>
            <a:spLocks noGrp="1"/>
          </p:cNvSpPr>
          <p:nvPr>
            <p:ph type="dt" sz="half" idx="10"/>
          </p:nvPr>
        </p:nvSpPr>
        <p:spPr/>
        <p:txBody>
          <a:bodyPr/>
          <a:lstStyle/>
          <a:p>
            <a:fld id="{87DE6118-2437-4B30-8E3C-4D2BE6020583}" type="datetimeFigureOut">
              <a:rPr lang="en-US" smtClean="0"/>
              <a:pPr/>
              <a:t>10/6/2020</a:t>
            </a:fld>
            <a:endParaRPr lang="en-US" dirty="0"/>
          </a:p>
        </p:txBody>
      </p:sp>
      <p:sp>
        <p:nvSpPr>
          <p:cNvPr id="6" name="頁尾版面配置區 5">
            <a:extLst>
              <a:ext uri="{FF2B5EF4-FFF2-40B4-BE49-F238E27FC236}">
                <a16:creationId xmlns:a16="http://schemas.microsoft.com/office/drawing/2014/main" id="{772962F0-0515-4ED4-813E-463A9DEEC3C6}"/>
              </a:ext>
            </a:extLst>
          </p:cNvPr>
          <p:cNvSpPr>
            <a:spLocks noGrp="1"/>
          </p:cNvSpPr>
          <p:nvPr>
            <p:ph type="ftr" sz="quarter" idx="11"/>
          </p:nvPr>
        </p:nvSpPr>
        <p:spPr/>
        <p:txBody>
          <a:bodyPr/>
          <a:lstStyle/>
          <a:p>
            <a:endParaRPr lang="en-US" dirty="0"/>
          </a:p>
        </p:txBody>
      </p:sp>
      <p:sp>
        <p:nvSpPr>
          <p:cNvPr id="7" name="投影片編號版面配置區 6">
            <a:extLst>
              <a:ext uri="{FF2B5EF4-FFF2-40B4-BE49-F238E27FC236}">
                <a16:creationId xmlns:a16="http://schemas.microsoft.com/office/drawing/2014/main" id="{81C0FAC3-6B8C-46D2-AB94-1996AFE684AB}"/>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29031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509A43-D695-45AE-B128-FE0C9FFAE293}"/>
              </a:ext>
            </a:extLst>
          </p:cNvPr>
          <p:cNvSpPr>
            <a:spLocks noGrp="1"/>
          </p:cNvSpPr>
          <p:nvPr>
            <p:ph type="title"/>
          </p:nvPr>
        </p:nvSpPr>
        <p:spPr>
          <a:xfrm>
            <a:off x="629841" y="457200"/>
            <a:ext cx="2949178" cy="1600200"/>
          </a:xfrm>
        </p:spPr>
        <p:txBody>
          <a:bodyPr anchor="b"/>
          <a:lstStyle>
            <a:lvl1pPr>
              <a:defRPr sz="24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109453E4-A02D-4BAC-9154-2D6BD6826A2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TW" altLang="en-US"/>
          </a:p>
        </p:txBody>
      </p:sp>
      <p:sp>
        <p:nvSpPr>
          <p:cNvPr id="4" name="文字版面配置區 3">
            <a:extLst>
              <a:ext uri="{FF2B5EF4-FFF2-40B4-BE49-F238E27FC236}">
                <a16:creationId xmlns:a16="http://schemas.microsoft.com/office/drawing/2014/main" id="{A9D6CF64-1D39-4ED4-B12A-5793A90DFF0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編輯母片文字樣式</a:t>
            </a:r>
          </a:p>
        </p:txBody>
      </p:sp>
      <p:sp>
        <p:nvSpPr>
          <p:cNvPr id="5" name="日期版面配置區 4">
            <a:extLst>
              <a:ext uri="{FF2B5EF4-FFF2-40B4-BE49-F238E27FC236}">
                <a16:creationId xmlns:a16="http://schemas.microsoft.com/office/drawing/2014/main" id="{EA4FA29B-50F0-4043-BDD8-55E352ED0368}"/>
              </a:ext>
            </a:extLst>
          </p:cNvPr>
          <p:cNvSpPr>
            <a:spLocks noGrp="1"/>
          </p:cNvSpPr>
          <p:nvPr>
            <p:ph type="dt" sz="half" idx="10"/>
          </p:nvPr>
        </p:nvSpPr>
        <p:spPr/>
        <p:txBody>
          <a:bodyPr/>
          <a:lstStyle/>
          <a:p>
            <a:fld id="{87DE6118-2437-4B30-8E3C-4D2BE6020583}" type="datetimeFigureOut">
              <a:rPr lang="en-US" smtClean="0"/>
              <a:pPr/>
              <a:t>10/6/2020</a:t>
            </a:fld>
            <a:endParaRPr lang="en-US" dirty="0"/>
          </a:p>
        </p:txBody>
      </p:sp>
      <p:sp>
        <p:nvSpPr>
          <p:cNvPr id="6" name="頁尾版面配置區 5">
            <a:extLst>
              <a:ext uri="{FF2B5EF4-FFF2-40B4-BE49-F238E27FC236}">
                <a16:creationId xmlns:a16="http://schemas.microsoft.com/office/drawing/2014/main" id="{AAE5617E-2839-4369-B7AF-F9CCDD3E37D7}"/>
              </a:ext>
            </a:extLst>
          </p:cNvPr>
          <p:cNvSpPr>
            <a:spLocks noGrp="1"/>
          </p:cNvSpPr>
          <p:nvPr>
            <p:ph type="ftr" sz="quarter" idx="11"/>
          </p:nvPr>
        </p:nvSpPr>
        <p:spPr/>
        <p:txBody>
          <a:bodyPr/>
          <a:lstStyle/>
          <a:p>
            <a:endParaRPr lang="en-US" dirty="0"/>
          </a:p>
        </p:txBody>
      </p:sp>
      <p:sp>
        <p:nvSpPr>
          <p:cNvPr id="7" name="投影片編號版面配置區 6">
            <a:extLst>
              <a:ext uri="{FF2B5EF4-FFF2-40B4-BE49-F238E27FC236}">
                <a16:creationId xmlns:a16="http://schemas.microsoft.com/office/drawing/2014/main" id="{719F78C5-BB98-46D6-A07E-6CDF919C0F34}"/>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92726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050ED96F-B55A-44E8-9DDC-7E805E51864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D3EF5D11-E695-40D6-AB81-57B3C3CF744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4FAEF51-9EEC-4076-81EB-390476B033E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7DE6118-2437-4B30-8E3C-4D2BE6020583}" type="datetimeFigureOut">
              <a:rPr lang="en-US" smtClean="0"/>
              <a:pPr/>
              <a:t>10/6/2020</a:t>
            </a:fld>
            <a:endParaRPr lang="en-US" dirty="0"/>
          </a:p>
        </p:txBody>
      </p:sp>
      <p:sp>
        <p:nvSpPr>
          <p:cNvPr id="5" name="頁尾版面配置區 4">
            <a:extLst>
              <a:ext uri="{FF2B5EF4-FFF2-40B4-BE49-F238E27FC236}">
                <a16:creationId xmlns:a16="http://schemas.microsoft.com/office/drawing/2014/main" id="{B35CC541-BAB2-434E-8351-887FA37C32D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投影片編號版面配置區 5">
            <a:extLst>
              <a:ext uri="{FF2B5EF4-FFF2-40B4-BE49-F238E27FC236}">
                <a16:creationId xmlns:a16="http://schemas.microsoft.com/office/drawing/2014/main" id="{618B3D38-E0A4-436A-BD12-56D1D3DEC20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85514535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A315AF0-DED6-48CC-A771-382BC87AD9D1}"/>
              </a:ext>
            </a:extLst>
          </p:cNvPr>
          <p:cNvSpPr>
            <a:spLocks noGrp="1"/>
          </p:cNvSpPr>
          <p:nvPr>
            <p:ph type="ctrTitle"/>
          </p:nvPr>
        </p:nvSpPr>
        <p:spPr/>
        <p:txBody>
          <a:bodyPr/>
          <a:lstStyle/>
          <a:p>
            <a:r>
              <a:rPr lang="en-US" altLang="zh-TW" sz="4400" cap="all" spc="-1" dirty="0">
                <a:solidFill>
                  <a:srgbClr val="000000"/>
                </a:solidFill>
                <a:latin typeface="微軟正黑體" panose="020B0604030504040204" pitchFamily="34" charset="-120"/>
              </a:rPr>
              <a:t>計算機程式與應用實習</a:t>
            </a:r>
            <a:endParaRPr lang="zh-TW" altLang="en-US" dirty="0"/>
          </a:p>
        </p:txBody>
      </p:sp>
      <p:sp>
        <p:nvSpPr>
          <p:cNvPr id="5" name="副標題 4">
            <a:extLst>
              <a:ext uri="{FF2B5EF4-FFF2-40B4-BE49-F238E27FC236}">
                <a16:creationId xmlns:a16="http://schemas.microsoft.com/office/drawing/2014/main" id="{7C101407-7FC3-4B2C-975E-67725C5ABED9}"/>
              </a:ext>
            </a:extLst>
          </p:cNvPr>
          <p:cNvSpPr>
            <a:spLocks noGrp="1"/>
          </p:cNvSpPr>
          <p:nvPr>
            <p:ph type="subTitle" idx="1"/>
          </p:nvPr>
        </p:nvSpPr>
        <p:spPr/>
        <p:txBody>
          <a:bodyPr>
            <a:normAutofit fontScale="92500" lnSpcReduction="20000"/>
          </a:bodyPr>
          <a:lstStyle/>
          <a:p>
            <a:r>
              <a:rPr lang="zh-TW" altLang="en-US" sz="2800" dirty="0">
                <a:latin typeface="+mj-ea"/>
                <a:ea typeface="+mj-ea"/>
              </a:rPr>
              <a:t>第五次上課</a:t>
            </a:r>
            <a:endParaRPr lang="en-US" altLang="zh-TW" sz="2800" dirty="0">
              <a:latin typeface="+mj-ea"/>
              <a:ea typeface="+mj-ea"/>
            </a:endParaRPr>
          </a:p>
          <a:p>
            <a:r>
              <a:rPr lang="zh-TW" altLang="en-US" sz="2800" dirty="0">
                <a:latin typeface="+mj-ea"/>
                <a:ea typeface="+mj-ea"/>
              </a:rPr>
              <a:t>陣列</a:t>
            </a:r>
            <a:endParaRPr lang="en-US" altLang="zh-TW" sz="2800" dirty="0">
              <a:latin typeface="+mj-ea"/>
              <a:ea typeface="+mj-ea"/>
            </a:endParaRPr>
          </a:p>
          <a:p>
            <a:r>
              <a:rPr lang="zh-TW" altLang="en-US" sz="2800" dirty="0">
                <a:latin typeface="+mj-ea"/>
                <a:ea typeface="+mj-ea"/>
              </a:rPr>
              <a:t>教授</a:t>
            </a:r>
            <a:r>
              <a:rPr lang="en-US" altLang="zh-TW" sz="2800" dirty="0">
                <a:latin typeface="+mj-ea"/>
                <a:ea typeface="+mj-ea"/>
              </a:rPr>
              <a:t>:</a:t>
            </a:r>
            <a:r>
              <a:rPr lang="zh-TW" altLang="en-US" sz="2800" dirty="0">
                <a:latin typeface="+mj-ea"/>
                <a:ea typeface="+mj-ea"/>
              </a:rPr>
              <a:t> 黎碧煌</a:t>
            </a:r>
            <a:endParaRPr lang="en-US" altLang="zh-TW" sz="2800" dirty="0">
              <a:latin typeface="+mj-ea"/>
              <a:ea typeface="+mj-ea"/>
            </a:endParaRPr>
          </a:p>
          <a:p>
            <a:r>
              <a:rPr lang="zh-TW" altLang="en-US" sz="2800" dirty="0">
                <a:latin typeface="+mj-ea"/>
                <a:ea typeface="+mj-ea"/>
              </a:rPr>
              <a:t>助教</a:t>
            </a:r>
            <a:r>
              <a:rPr lang="en-US" altLang="zh-TW" sz="2800" dirty="0">
                <a:latin typeface="+mj-ea"/>
                <a:ea typeface="+mj-ea"/>
              </a:rPr>
              <a:t>: </a:t>
            </a:r>
            <a:r>
              <a:rPr lang="zh-TW" altLang="en-US" sz="2800" dirty="0">
                <a:latin typeface="+mj-ea"/>
                <a:ea typeface="+mj-ea"/>
              </a:rPr>
              <a:t>何信昱</a:t>
            </a:r>
            <a:endParaRPr lang="en-US" altLang="zh-TW" sz="2800" dirty="0">
              <a:latin typeface="+mj-ea"/>
              <a:ea typeface="+mj-ea"/>
            </a:endParaRPr>
          </a:p>
          <a:p>
            <a:endParaRPr lang="zh-TW" altLang="en-US" dirty="0"/>
          </a:p>
        </p:txBody>
      </p:sp>
      <p:grpSp>
        <p:nvGrpSpPr>
          <p:cNvPr id="6" name="Group 3">
            <a:extLst>
              <a:ext uri="{FF2B5EF4-FFF2-40B4-BE49-F238E27FC236}">
                <a16:creationId xmlns:a16="http://schemas.microsoft.com/office/drawing/2014/main" id="{BBD8C2F1-54FD-4D35-9A3D-09C0E1E4E74A}"/>
              </a:ext>
            </a:extLst>
          </p:cNvPr>
          <p:cNvGrpSpPr/>
          <p:nvPr/>
        </p:nvGrpSpPr>
        <p:grpSpPr>
          <a:xfrm>
            <a:off x="611280" y="1298520"/>
            <a:ext cx="7846920" cy="1317600"/>
            <a:chOff x="611280" y="1270080"/>
            <a:chExt cx="7846920" cy="1317600"/>
          </a:xfrm>
        </p:grpSpPr>
        <p:pic>
          <p:nvPicPr>
            <p:cNvPr id="7" name="圖片 3">
              <a:extLst>
                <a:ext uri="{FF2B5EF4-FFF2-40B4-BE49-F238E27FC236}">
                  <a16:creationId xmlns:a16="http://schemas.microsoft.com/office/drawing/2014/main" id="{2AE6A245-EA17-47A0-9639-4FD312D4A92E}"/>
                </a:ext>
              </a:extLst>
            </p:cNvPr>
            <p:cNvPicPr/>
            <p:nvPr/>
          </p:nvPicPr>
          <p:blipFill>
            <a:blip r:embed="rId2"/>
            <a:stretch/>
          </p:blipFill>
          <p:spPr>
            <a:xfrm>
              <a:off x="611280" y="1270080"/>
              <a:ext cx="1268280" cy="1301760"/>
            </a:xfrm>
            <a:prstGeom prst="rect">
              <a:avLst/>
            </a:prstGeom>
            <a:ln w="9360">
              <a:noFill/>
            </a:ln>
          </p:spPr>
        </p:pic>
        <p:pic>
          <p:nvPicPr>
            <p:cNvPr id="8" name="圖片 4">
              <a:extLst>
                <a:ext uri="{FF2B5EF4-FFF2-40B4-BE49-F238E27FC236}">
                  <a16:creationId xmlns:a16="http://schemas.microsoft.com/office/drawing/2014/main" id="{A7D346EF-1702-4364-A858-01CC581EF74E}"/>
                </a:ext>
              </a:extLst>
            </p:cNvPr>
            <p:cNvPicPr/>
            <p:nvPr/>
          </p:nvPicPr>
          <p:blipFill>
            <a:blip r:embed="rId3"/>
            <a:stretch/>
          </p:blipFill>
          <p:spPr>
            <a:xfrm>
              <a:off x="2110680" y="1298520"/>
              <a:ext cx="6347520" cy="1289160"/>
            </a:xfrm>
            <a:prstGeom prst="rect">
              <a:avLst/>
            </a:prstGeom>
            <a:ln w="9360">
              <a:noFill/>
            </a:ln>
          </p:spPr>
        </p:pic>
      </p:grpSp>
    </p:spTree>
    <p:extLst>
      <p:ext uri="{BB962C8B-B14F-4D97-AF65-F5344CB8AC3E}">
        <p14:creationId xmlns:p14="http://schemas.microsoft.com/office/powerpoint/2010/main" val="2597909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4181E7-F405-426E-A0C4-CD9D036B78A7}"/>
              </a:ext>
            </a:extLst>
          </p:cNvPr>
          <p:cNvSpPr>
            <a:spLocks noGrp="1"/>
          </p:cNvSpPr>
          <p:nvPr>
            <p:ph type="title"/>
          </p:nvPr>
        </p:nvSpPr>
        <p:spPr>
          <a:xfrm>
            <a:off x="0" y="41593"/>
            <a:ext cx="7886700" cy="1325563"/>
          </a:xfrm>
        </p:spPr>
        <p:txBody>
          <a:bodyPr/>
          <a:lstStyle/>
          <a:p>
            <a:r>
              <a:rPr lang="en-US" altLang="zh-TW" dirty="0"/>
              <a:t>Ex: </a:t>
            </a:r>
            <a:r>
              <a:rPr lang="zh-TW" altLang="en-US" dirty="0"/>
              <a:t>宣告陣列與輸出陣列的變數名稱</a:t>
            </a:r>
          </a:p>
        </p:txBody>
      </p:sp>
      <p:sp>
        <p:nvSpPr>
          <p:cNvPr id="3" name="內容版面配置區 2">
            <a:extLst>
              <a:ext uri="{FF2B5EF4-FFF2-40B4-BE49-F238E27FC236}">
                <a16:creationId xmlns:a16="http://schemas.microsoft.com/office/drawing/2014/main" id="{04E6EC95-8444-497F-8BB7-2184243C2C90}"/>
              </a:ext>
            </a:extLst>
          </p:cNvPr>
          <p:cNvSpPr>
            <a:spLocks noGrp="1"/>
          </p:cNvSpPr>
          <p:nvPr>
            <p:ph idx="1"/>
          </p:nvPr>
        </p:nvSpPr>
        <p:spPr/>
        <p:txBody>
          <a:bodyPr/>
          <a:lstStyle/>
          <a:p>
            <a:r>
              <a:rPr lang="zh-TW" altLang="en-US" dirty="0"/>
              <a:t>這一段程式，我們宣告了元素個數為</a:t>
            </a:r>
            <a:r>
              <a:rPr lang="en-US" altLang="zh-TW" dirty="0"/>
              <a:t>10</a:t>
            </a:r>
            <a:r>
              <a:rPr lang="zh-TW" altLang="en-US" dirty="0"/>
              <a:t>個</a:t>
            </a:r>
            <a:r>
              <a:rPr lang="en-US" altLang="zh-TW" dirty="0"/>
              <a:t>int</a:t>
            </a:r>
            <a:r>
              <a:rPr lang="zh-TW" altLang="en-US" dirty="0"/>
              <a:t>的陣列，這個陣列名稱叫</a:t>
            </a:r>
            <a:r>
              <a:rPr lang="en-US" altLang="zh-TW" dirty="0"/>
              <a:t>”</a:t>
            </a:r>
            <a:r>
              <a:rPr lang="en-US" altLang="zh-TW" dirty="0" err="1"/>
              <a:t>arr</a:t>
            </a:r>
            <a:r>
              <a:rPr lang="en-US" altLang="zh-TW" dirty="0"/>
              <a:t>”</a:t>
            </a:r>
            <a:r>
              <a:rPr lang="zh-TW" altLang="en-US" dirty="0"/>
              <a:t>，藉由輸出它的變數名稱我們可以發現它的名稱代表的是一段記憶體地址。</a:t>
            </a:r>
          </a:p>
        </p:txBody>
      </p:sp>
      <p:pic>
        <p:nvPicPr>
          <p:cNvPr id="4" name="圖片 3">
            <a:extLst>
              <a:ext uri="{FF2B5EF4-FFF2-40B4-BE49-F238E27FC236}">
                <a16:creationId xmlns:a16="http://schemas.microsoft.com/office/drawing/2014/main" id="{10D1562E-5D37-426C-8351-A7C36B636BE6}"/>
              </a:ext>
            </a:extLst>
          </p:cNvPr>
          <p:cNvPicPr>
            <a:picLocks noChangeAspect="1"/>
          </p:cNvPicPr>
          <p:nvPr/>
        </p:nvPicPr>
        <p:blipFill>
          <a:blip r:embed="rId2"/>
          <a:stretch>
            <a:fillRect/>
          </a:stretch>
        </p:blipFill>
        <p:spPr>
          <a:xfrm>
            <a:off x="2724150" y="3205480"/>
            <a:ext cx="3695700" cy="1952625"/>
          </a:xfrm>
          <a:prstGeom prst="rect">
            <a:avLst/>
          </a:prstGeom>
        </p:spPr>
      </p:pic>
      <p:pic>
        <p:nvPicPr>
          <p:cNvPr id="6" name="圖片 5">
            <a:extLst>
              <a:ext uri="{FF2B5EF4-FFF2-40B4-BE49-F238E27FC236}">
                <a16:creationId xmlns:a16="http://schemas.microsoft.com/office/drawing/2014/main" id="{C8F47B75-232A-4AF0-AA29-EE980CCFBC9E}"/>
              </a:ext>
            </a:extLst>
          </p:cNvPr>
          <p:cNvPicPr>
            <a:picLocks noChangeAspect="1"/>
          </p:cNvPicPr>
          <p:nvPr/>
        </p:nvPicPr>
        <p:blipFill>
          <a:blip r:embed="rId3"/>
          <a:stretch>
            <a:fillRect/>
          </a:stretch>
        </p:blipFill>
        <p:spPr>
          <a:xfrm>
            <a:off x="1514475" y="5616574"/>
            <a:ext cx="6115050" cy="695325"/>
          </a:xfrm>
          <a:prstGeom prst="rect">
            <a:avLst/>
          </a:prstGeom>
        </p:spPr>
      </p:pic>
    </p:spTree>
    <p:extLst>
      <p:ext uri="{BB962C8B-B14F-4D97-AF65-F5344CB8AC3E}">
        <p14:creationId xmlns:p14="http://schemas.microsoft.com/office/powerpoint/2010/main" val="2837115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BB8CC-C803-4368-907E-B0E7E3B14E7B}"/>
              </a:ext>
            </a:extLst>
          </p:cNvPr>
          <p:cNvSpPr>
            <a:spLocks noGrp="1"/>
          </p:cNvSpPr>
          <p:nvPr>
            <p:ph type="title"/>
          </p:nvPr>
        </p:nvSpPr>
        <p:spPr>
          <a:xfrm>
            <a:off x="0" y="-143987"/>
            <a:ext cx="7886700" cy="1325563"/>
          </a:xfrm>
        </p:spPr>
        <p:txBody>
          <a:bodyPr/>
          <a:lstStyle/>
          <a:p>
            <a:r>
              <a:rPr lang="en-US" altLang="zh-TW" dirty="0"/>
              <a:t>Ex: </a:t>
            </a:r>
            <a:r>
              <a:rPr lang="zh-TW" altLang="en-US" dirty="0"/>
              <a:t>將資料存進陣列並取出</a:t>
            </a:r>
          </a:p>
        </p:txBody>
      </p:sp>
      <p:sp>
        <p:nvSpPr>
          <p:cNvPr id="3" name="內容版面配置區 2">
            <a:extLst>
              <a:ext uri="{FF2B5EF4-FFF2-40B4-BE49-F238E27FC236}">
                <a16:creationId xmlns:a16="http://schemas.microsoft.com/office/drawing/2014/main" id="{6AB81C51-5AB4-4705-8139-B5B751532E7E}"/>
              </a:ext>
            </a:extLst>
          </p:cNvPr>
          <p:cNvSpPr>
            <a:spLocks noGrp="1"/>
          </p:cNvSpPr>
          <p:nvPr>
            <p:ph idx="1"/>
          </p:nvPr>
        </p:nvSpPr>
        <p:spPr/>
        <p:txBody>
          <a:bodyPr/>
          <a:lstStyle/>
          <a:p>
            <a:r>
              <a:rPr lang="zh-TW" altLang="en-US" dirty="0"/>
              <a:t>使用中括號接在名稱後面表是第幾個元素，陣列第一個元素是從</a:t>
            </a:r>
            <a:r>
              <a:rPr lang="en-US" altLang="zh-TW" dirty="0"/>
              <a:t>0</a:t>
            </a:r>
            <a:r>
              <a:rPr lang="zh-TW" altLang="en-US" dirty="0"/>
              <a:t>開始的。</a:t>
            </a:r>
          </a:p>
        </p:txBody>
      </p:sp>
      <p:pic>
        <p:nvPicPr>
          <p:cNvPr id="4" name="圖片 3">
            <a:extLst>
              <a:ext uri="{FF2B5EF4-FFF2-40B4-BE49-F238E27FC236}">
                <a16:creationId xmlns:a16="http://schemas.microsoft.com/office/drawing/2014/main" id="{B5E22B77-2D45-4C56-AF81-0C83D684B3FB}"/>
              </a:ext>
            </a:extLst>
          </p:cNvPr>
          <p:cNvPicPr>
            <a:picLocks noChangeAspect="1"/>
          </p:cNvPicPr>
          <p:nvPr/>
        </p:nvPicPr>
        <p:blipFill>
          <a:blip r:embed="rId2"/>
          <a:stretch>
            <a:fillRect/>
          </a:stretch>
        </p:blipFill>
        <p:spPr>
          <a:xfrm>
            <a:off x="1471930" y="3113722"/>
            <a:ext cx="5753100" cy="2581275"/>
          </a:xfrm>
          <a:prstGeom prst="rect">
            <a:avLst/>
          </a:prstGeom>
        </p:spPr>
      </p:pic>
    </p:spTree>
    <p:extLst>
      <p:ext uri="{BB962C8B-B14F-4D97-AF65-F5344CB8AC3E}">
        <p14:creationId xmlns:p14="http://schemas.microsoft.com/office/powerpoint/2010/main" val="2251233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5979D3-B57B-4824-8BBA-87F2CB8042D7}"/>
              </a:ext>
            </a:extLst>
          </p:cNvPr>
          <p:cNvSpPr>
            <a:spLocks noGrp="1"/>
          </p:cNvSpPr>
          <p:nvPr>
            <p:ph type="title"/>
          </p:nvPr>
        </p:nvSpPr>
        <p:spPr>
          <a:xfrm>
            <a:off x="0" y="-82549"/>
            <a:ext cx="7886700" cy="1325563"/>
          </a:xfrm>
        </p:spPr>
        <p:txBody>
          <a:bodyPr/>
          <a:lstStyle/>
          <a:p>
            <a:r>
              <a:rPr lang="zh-TW" altLang="en-US" dirty="0"/>
              <a:t>使用迴圈來依序探訪陣列</a:t>
            </a:r>
          </a:p>
        </p:txBody>
      </p:sp>
      <p:sp>
        <p:nvSpPr>
          <p:cNvPr id="3" name="內容版面配置區 2">
            <a:extLst>
              <a:ext uri="{FF2B5EF4-FFF2-40B4-BE49-F238E27FC236}">
                <a16:creationId xmlns:a16="http://schemas.microsoft.com/office/drawing/2014/main" id="{58661384-AB4F-4062-9861-789F7336AF74}"/>
              </a:ext>
            </a:extLst>
          </p:cNvPr>
          <p:cNvSpPr>
            <a:spLocks noGrp="1"/>
          </p:cNvSpPr>
          <p:nvPr>
            <p:ph idx="1"/>
          </p:nvPr>
        </p:nvSpPr>
        <p:spPr/>
        <p:txBody>
          <a:bodyPr/>
          <a:lstStyle/>
          <a:p>
            <a:r>
              <a:rPr lang="zh-TW" altLang="en-US" dirty="0"/>
              <a:t>陣列的索引值可以填入變數，藉由這個特性我們就可以使用變數走訪一整個陣列。</a:t>
            </a:r>
          </a:p>
        </p:txBody>
      </p:sp>
      <p:pic>
        <p:nvPicPr>
          <p:cNvPr id="4" name="圖片 3">
            <a:extLst>
              <a:ext uri="{FF2B5EF4-FFF2-40B4-BE49-F238E27FC236}">
                <a16:creationId xmlns:a16="http://schemas.microsoft.com/office/drawing/2014/main" id="{384B1DE7-213A-4C1B-85D5-78F2D6B358B8}"/>
              </a:ext>
            </a:extLst>
          </p:cNvPr>
          <p:cNvPicPr>
            <a:picLocks noChangeAspect="1"/>
          </p:cNvPicPr>
          <p:nvPr/>
        </p:nvPicPr>
        <p:blipFill>
          <a:blip r:embed="rId2"/>
          <a:stretch>
            <a:fillRect/>
          </a:stretch>
        </p:blipFill>
        <p:spPr>
          <a:xfrm>
            <a:off x="2904172" y="2605088"/>
            <a:ext cx="3684035" cy="3571875"/>
          </a:xfrm>
          <a:prstGeom prst="rect">
            <a:avLst/>
          </a:prstGeom>
        </p:spPr>
      </p:pic>
      <p:pic>
        <p:nvPicPr>
          <p:cNvPr id="5" name="圖片 4">
            <a:extLst>
              <a:ext uri="{FF2B5EF4-FFF2-40B4-BE49-F238E27FC236}">
                <a16:creationId xmlns:a16="http://schemas.microsoft.com/office/drawing/2014/main" id="{1CEA220C-66C9-4345-AD7D-0EE86C6CE895}"/>
              </a:ext>
            </a:extLst>
          </p:cNvPr>
          <p:cNvPicPr>
            <a:picLocks noChangeAspect="1"/>
          </p:cNvPicPr>
          <p:nvPr/>
        </p:nvPicPr>
        <p:blipFill>
          <a:blip r:embed="rId3"/>
          <a:stretch>
            <a:fillRect/>
          </a:stretch>
        </p:blipFill>
        <p:spPr>
          <a:xfrm>
            <a:off x="1877377" y="6215698"/>
            <a:ext cx="6181725" cy="552450"/>
          </a:xfrm>
          <a:prstGeom prst="rect">
            <a:avLst/>
          </a:prstGeom>
        </p:spPr>
      </p:pic>
    </p:spTree>
    <p:extLst>
      <p:ext uri="{BB962C8B-B14F-4D97-AF65-F5344CB8AC3E}">
        <p14:creationId xmlns:p14="http://schemas.microsoft.com/office/powerpoint/2010/main" val="3762322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0BD3C7-E9F3-454A-AEB0-B2894404EDD4}"/>
              </a:ext>
            </a:extLst>
          </p:cNvPr>
          <p:cNvSpPr>
            <a:spLocks noGrp="1"/>
          </p:cNvSpPr>
          <p:nvPr>
            <p:ph type="title"/>
          </p:nvPr>
        </p:nvSpPr>
        <p:spPr>
          <a:xfrm>
            <a:off x="0" y="35546"/>
            <a:ext cx="7886700" cy="1325563"/>
          </a:xfrm>
        </p:spPr>
        <p:txBody>
          <a:bodyPr/>
          <a:lstStyle/>
          <a:p>
            <a:r>
              <a:rPr lang="zh-TW" altLang="en-US" dirty="0"/>
              <a:t>二維陣列</a:t>
            </a:r>
          </a:p>
        </p:txBody>
      </p:sp>
      <p:sp>
        <p:nvSpPr>
          <p:cNvPr id="3" name="內容版面配置區 2">
            <a:extLst>
              <a:ext uri="{FF2B5EF4-FFF2-40B4-BE49-F238E27FC236}">
                <a16:creationId xmlns:a16="http://schemas.microsoft.com/office/drawing/2014/main" id="{5EC1F067-9DD4-439C-AB4F-C643A9882ABC}"/>
              </a:ext>
            </a:extLst>
          </p:cNvPr>
          <p:cNvSpPr>
            <a:spLocks noGrp="1"/>
          </p:cNvSpPr>
          <p:nvPr>
            <p:ph idx="1"/>
          </p:nvPr>
        </p:nvSpPr>
        <p:spPr>
          <a:xfrm>
            <a:off x="628650" y="1825625"/>
            <a:ext cx="7886700" cy="4351338"/>
          </a:xfrm>
        </p:spPr>
        <p:txBody>
          <a:bodyPr/>
          <a:lstStyle/>
          <a:p>
            <a:r>
              <a:rPr lang="zh-TW" altLang="en-US" dirty="0"/>
              <a:t>我們可以用二維陣列來做出矩陣的效果，在本質上它還是一段一維連續的記憶體，但我們用二維去理解會比較容易，這也是它被設計出來的目的。</a:t>
            </a:r>
          </a:p>
        </p:txBody>
      </p:sp>
      <p:grpSp>
        <p:nvGrpSpPr>
          <p:cNvPr id="4" name="群組 3">
            <a:extLst>
              <a:ext uri="{FF2B5EF4-FFF2-40B4-BE49-F238E27FC236}">
                <a16:creationId xmlns:a16="http://schemas.microsoft.com/office/drawing/2014/main" id="{5A8BA6C3-46E9-42E5-8ECC-B2068F0D198E}"/>
              </a:ext>
            </a:extLst>
          </p:cNvPr>
          <p:cNvGrpSpPr/>
          <p:nvPr/>
        </p:nvGrpSpPr>
        <p:grpSpPr>
          <a:xfrm>
            <a:off x="1170146" y="3163256"/>
            <a:ext cx="6072187" cy="3362603"/>
            <a:chOff x="1214438" y="2571750"/>
            <a:chExt cx="6072187" cy="3362603"/>
          </a:xfrm>
        </p:grpSpPr>
        <p:sp>
          <p:nvSpPr>
            <p:cNvPr id="5" name="矩形 4">
              <a:extLst>
                <a:ext uri="{FF2B5EF4-FFF2-40B4-BE49-F238E27FC236}">
                  <a16:creationId xmlns:a16="http://schemas.microsoft.com/office/drawing/2014/main" id="{3A1765DF-290F-49AB-8054-9FD172784EB7}"/>
                </a:ext>
              </a:extLst>
            </p:cNvPr>
            <p:cNvSpPr/>
            <p:nvPr/>
          </p:nvSpPr>
          <p:spPr>
            <a:xfrm>
              <a:off x="1214438" y="3357563"/>
              <a:ext cx="6072187" cy="500062"/>
            </a:xfrm>
            <a:prstGeom prst="rect">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矩形 5">
              <a:extLst>
                <a:ext uri="{FF2B5EF4-FFF2-40B4-BE49-F238E27FC236}">
                  <a16:creationId xmlns:a16="http://schemas.microsoft.com/office/drawing/2014/main" id="{1EFEE7CB-06CD-4044-A76D-1D4662AAC0C7}"/>
                </a:ext>
              </a:extLst>
            </p:cNvPr>
            <p:cNvSpPr/>
            <p:nvPr/>
          </p:nvSpPr>
          <p:spPr>
            <a:xfrm>
              <a:off x="1714500" y="3357563"/>
              <a:ext cx="857250"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a[0][0]</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7" name="矩形 6">
              <a:extLst>
                <a:ext uri="{FF2B5EF4-FFF2-40B4-BE49-F238E27FC236}">
                  <a16:creationId xmlns:a16="http://schemas.microsoft.com/office/drawing/2014/main" id="{CBBE1D87-9479-47DF-95C0-6AEC7CA21745}"/>
                </a:ext>
              </a:extLst>
            </p:cNvPr>
            <p:cNvSpPr/>
            <p:nvPr/>
          </p:nvSpPr>
          <p:spPr>
            <a:xfrm>
              <a:off x="2571750" y="3357563"/>
              <a:ext cx="857250"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a[0][1]</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8" name="文字方塊 7">
              <a:extLst>
                <a:ext uri="{FF2B5EF4-FFF2-40B4-BE49-F238E27FC236}">
                  <a16:creationId xmlns:a16="http://schemas.microsoft.com/office/drawing/2014/main" id="{2D6AD497-2EEB-4FFD-B701-96AEC1036561}"/>
                </a:ext>
              </a:extLst>
            </p:cNvPr>
            <p:cNvSpPr txBox="1"/>
            <p:nvPr/>
          </p:nvSpPr>
          <p:spPr>
            <a:xfrm>
              <a:off x="1643063" y="2571750"/>
              <a:ext cx="870751" cy="369332"/>
            </a:xfrm>
            <a:prstGeom prst="rect">
              <a:avLst/>
            </a:prstGeom>
            <a:noFill/>
          </p:spPr>
          <p:txBody>
            <a:bodyPr wrap="none">
              <a:spAutoFit/>
            </a:bodyPr>
            <a:lstStyle/>
            <a:p>
              <a:pPr>
                <a:defRPr/>
              </a:pPr>
              <a:r>
                <a:rPr lang="zh-TW" altLang="en-US"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位置</a:t>
              </a:r>
              <a:r>
                <a:rPr lang="en-US" altLang="zh-TW"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a:t>
              </a:r>
              <a:endParaRPr lang="zh-TW" altLang="en-US"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cxnSp>
          <p:nvCxnSpPr>
            <p:cNvPr id="9" name="直線單箭頭接點 8">
              <a:extLst>
                <a:ext uri="{FF2B5EF4-FFF2-40B4-BE49-F238E27FC236}">
                  <a16:creationId xmlns:a16="http://schemas.microsoft.com/office/drawing/2014/main" id="{D3D95C65-8047-4CCE-80CF-90C1459DE7CB}"/>
                </a:ext>
              </a:extLst>
            </p:cNvPr>
            <p:cNvCxnSpPr/>
            <p:nvPr/>
          </p:nvCxnSpPr>
          <p:spPr>
            <a:xfrm rot="5400000">
              <a:off x="1999457" y="3142456"/>
              <a:ext cx="28575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24FDAE2D-2CEB-4957-84F9-5B55547AE837}"/>
                </a:ext>
              </a:extLst>
            </p:cNvPr>
            <p:cNvSpPr/>
            <p:nvPr/>
          </p:nvSpPr>
          <p:spPr>
            <a:xfrm>
              <a:off x="3429000" y="3357563"/>
              <a:ext cx="857250"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a[0][2]</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1" name="矩形 10">
              <a:extLst>
                <a:ext uri="{FF2B5EF4-FFF2-40B4-BE49-F238E27FC236}">
                  <a16:creationId xmlns:a16="http://schemas.microsoft.com/office/drawing/2014/main" id="{6BBDDBB7-7D18-42F8-AB97-B871277FA2C2}"/>
                </a:ext>
              </a:extLst>
            </p:cNvPr>
            <p:cNvSpPr/>
            <p:nvPr/>
          </p:nvSpPr>
          <p:spPr>
            <a:xfrm>
              <a:off x="4286250" y="3357563"/>
              <a:ext cx="857250"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a[1][0]</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2" name="矩形 11">
              <a:extLst>
                <a:ext uri="{FF2B5EF4-FFF2-40B4-BE49-F238E27FC236}">
                  <a16:creationId xmlns:a16="http://schemas.microsoft.com/office/drawing/2014/main" id="{AE335DD5-E3F0-4D49-8684-75DE21A0B67B}"/>
                </a:ext>
              </a:extLst>
            </p:cNvPr>
            <p:cNvSpPr/>
            <p:nvPr/>
          </p:nvSpPr>
          <p:spPr>
            <a:xfrm>
              <a:off x="5143500" y="3357563"/>
              <a:ext cx="857250"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a[1][1]</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3" name="矩形 12">
              <a:extLst>
                <a:ext uri="{FF2B5EF4-FFF2-40B4-BE49-F238E27FC236}">
                  <a16:creationId xmlns:a16="http://schemas.microsoft.com/office/drawing/2014/main" id="{30D96355-1FE7-4271-AD9F-A6F2FA40B497}"/>
                </a:ext>
              </a:extLst>
            </p:cNvPr>
            <p:cNvSpPr/>
            <p:nvPr/>
          </p:nvSpPr>
          <p:spPr>
            <a:xfrm>
              <a:off x="6000750" y="3357563"/>
              <a:ext cx="857250"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a[1][2]</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4" name="向下箭號 39">
              <a:extLst>
                <a:ext uri="{FF2B5EF4-FFF2-40B4-BE49-F238E27FC236}">
                  <a16:creationId xmlns:a16="http://schemas.microsoft.com/office/drawing/2014/main" id="{ED570D37-D44A-4DE3-863C-BCA5476D4ED5}"/>
                </a:ext>
              </a:extLst>
            </p:cNvPr>
            <p:cNvSpPr/>
            <p:nvPr/>
          </p:nvSpPr>
          <p:spPr>
            <a:xfrm>
              <a:off x="3707904" y="3979069"/>
              <a:ext cx="428625" cy="428625"/>
            </a:xfrm>
            <a:prstGeom prst="downArrow">
              <a:avLst/>
            </a:prstGeom>
          </p:spPr>
          <p:style>
            <a:lnRef idx="3">
              <a:schemeClr val="lt1"/>
            </a:lnRef>
            <a:fillRef idx="1">
              <a:schemeClr val="dk1"/>
            </a:fillRef>
            <a:effectRef idx="1">
              <a:schemeClr val="dk1"/>
            </a:effectRef>
            <a:fontRef idx="minor">
              <a:schemeClr val="lt1"/>
            </a:fontRef>
          </p:style>
          <p:txBody>
            <a:bodyPr anchor="ctr"/>
            <a:lstStyle/>
            <a:p>
              <a:pPr algn="ctr">
                <a:defRPr/>
              </a:pPr>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15" name="群組 45">
              <a:extLst>
                <a:ext uri="{FF2B5EF4-FFF2-40B4-BE49-F238E27FC236}">
                  <a16:creationId xmlns:a16="http://schemas.microsoft.com/office/drawing/2014/main" id="{D8E29076-2305-4B76-BC3A-6A6323DB951D}"/>
                </a:ext>
              </a:extLst>
            </p:cNvPr>
            <p:cNvGrpSpPr>
              <a:grpSpLocks/>
            </p:cNvGrpSpPr>
            <p:nvPr/>
          </p:nvGrpSpPr>
          <p:grpSpPr bwMode="auto">
            <a:xfrm>
              <a:off x="1414846" y="4495108"/>
              <a:ext cx="4877166" cy="1439245"/>
              <a:chOff x="2243978" y="4776386"/>
              <a:chExt cx="3763934" cy="1438696"/>
            </a:xfrm>
          </p:grpSpPr>
          <p:grpSp>
            <p:nvGrpSpPr>
              <p:cNvPr id="16" name="群組 36">
                <a:extLst>
                  <a:ext uri="{FF2B5EF4-FFF2-40B4-BE49-F238E27FC236}">
                    <a16:creationId xmlns:a16="http://schemas.microsoft.com/office/drawing/2014/main" id="{327EF768-F913-466C-8CDD-B3BC2988031B}"/>
                  </a:ext>
                </a:extLst>
              </p:cNvPr>
              <p:cNvGrpSpPr>
                <a:grpSpLocks/>
              </p:cNvGrpSpPr>
              <p:nvPr/>
            </p:nvGrpSpPr>
            <p:grpSpPr bwMode="auto">
              <a:xfrm>
                <a:off x="2928926" y="5214950"/>
                <a:ext cx="2571768" cy="1000132"/>
                <a:chOff x="2786050" y="4929198"/>
                <a:chExt cx="2571768" cy="1000132"/>
              </a:xfrm>
            </p:grpSpPr>
            <p:sp>
              <p:nvSpPr>
                <p:cNvPr id="22" name="矩形 21">
                  <a:extLst>
                    <a:ext uri="{FF2B5EF4-FFF2-40B4-BE49-F238E27FC236}">
                      <a16:creationId xmlns:a16="http://schemas.microsoft.com/office/drawing/2014/main" id="{F8213DB4-0DC5-438E-82A3-F4A29CD4DFE6}"/>
                    </a:ext>
                  </a:extLst>
                </p:cNvPr>
                <p:cNvSpPr/>
                <p:nvPr/>
              </p:nvSpPr>
              <p:spPr>
                <a:xfrm>
                  <a:off x="2786050" y="4929585"/>
                  <a:ext cx="857256" cy="49987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a[0][0]</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3" name="矩形 22">
                  <a:extLst>
                    <a:ext uri="{FF2B5EF4-FFF2-40B4-BE49-F238E27FC236}">
                      <a16:creationId xmlns:a16="http://schemas.microsoft.com/office/drawing/2014/main" id="{F9C774B0-3564-4CC8-B12F-C2D49A6DC398}"/>
                    </a:ext>
                  </a:extLst>
                </p:cNvPr>
                <p:cNvSpPr/>
                <p:nvPr/>
              </p:nvSpPr>
              <p:spPr>
                <a:xfrm>
                  <a:off x="3643306" y="4929585"/>
                  <a:ext cx="857256" cy="49987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a[0][1]</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4" name="矩形 23">
                  <a:extLst>
                    <a:ext uri="{FF2B5EF4-FFF2-40B4-BE49-F238E27FC236}">
                      <a16:creationId xmlns:a16="http://schemas.microsoft.com/office/drawing/2014/main" id="{F1DAB7C4-693E-44F9-A514-EBBAB47DA39A}"/>
                    </a:ext>
                  </a:extLst>
                </p:cNvPr>
                <p:cNvSpPr/>
                <p:nvPr/>
              </p:nvSpPr>
              <p:spPr>
                <a:xfrm>
                  <a:off x="4500562" y="4929585"/>
                  <a:ext cx="857256" cy="49987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a[0][2]</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5" name="矩形 24">
                  <a:extLst>
                    <a:ext uri="{FF2B5EF4-FFF2-40B4-BE49-F238E27FC236}">
                      <a16:creationId xmlns:a16="http://schemas.microsoft.com/office/drawing/2014/main" id="{A3D97B97-D3BA-4613-9F27-1C27EBA73234}"/>
                    </a:ext>
                  </a:extLst>
                </p:cNvPr>
                <p:cNvSpPr/>
                <p:nvPr/>
              </p:nvSpPr>
              <p:spPr>
                <a:xfrm>
                  <a:off x="2786050" y="5429457"/>
                  <a:ext cx="857256" cy="499873"/>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a[1][0]</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6" name="矩形 25">
                  <a:extLst>
                    <a:ext uri="{FF2B5EF4-FFF2-40B4-BE49-F238E27FC236}">
                      <a16:creationId xmlns:a16="http://schemas.microsoft.com/office/drawing/2014/main" id="{F2797674-E6DB-4358-973A-254D7835ABB5}"/>
                    </a:ext>
                  </a:extLst>
                </p:cNvPr>
                <p:cNvSpPr/>
                <p:nvPr/>
              </p:nvSpPr>
              <p:spPr>
                <a:xfrm>
                  <a:off x="3643306" y="5429457"/>
                  <a:ext cx="857256" cy="499873"/>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a[1][1]</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7" name="矩形 26">
                  <a:extLst>
                    <a:ext uri="{FF2B5EF4-FFF2-40B4-BE49-F238E27FC236}">
                      <a16:creationId xmlns:a16="http://schemas.microsoft.com/office/drawing/2014/main" id="{77F9F9B1-C075-4FEF-8AF9-2EAE27B4FE84}"/>
                    </a:ext>
                  </a:extLst>
                </p:cNvPr>
                <p:cNvSpPr/>
                <p:nvPr/>
              </p:nvSpPr>
              <p:spPr>
                <a:xfrm>
                  <a:off x="4500562" y="5429457"/>
                  <a:ext cx="857256" cy="499873"/>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a[1][2]</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p:txBody>
            </p:sp>
          </p:grpSp>
          <p:sp>
            <p:nvSpPr>
              <p:cNvPr id="17" name="文字方塊 16">
                <a:extLst>
                  <a:ext uri="{FF2B5EF4-FFF2-40B4-BE49-F238E27FC236}">
                    <a16:creationId xmlns:a16="http://schemas.microsoft.com/office/drawing/2014/main" id="{720A9101-A21D-44A2-8592-E4C245F79B27}"/>
                  </a:ext>
                </a:extLst>
              </p:cNvPr>
              <p:cNvSpPr txBox="1"/>
              <p:nvPr/>
            </p:nvSpPr>
            <p:spPr>
              <a:xfrm>
                <a:off x="2243979" y="5266013"/>
                <a:ext cx="653443" cy="399958"/>
              </a:xfrm>
              <a:prstGeom prst="rect">
                <a:avLst/>
              </a:prstGeom>
              <a:noFill/>
            </p:spPr>
            <p:txBody>
              <a:bodyPr wrap="none">
                <a:spAutoFit/>
              </a:bodyPr>
              <a:lstStyle/>
              <a:p>
                <a:pPr>
                  <a:defRPr/>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第</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0</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列</a:t>
                </a:r>
              </a:p>
            </p:txBody>
          </p:sp>
          <p:sp>
            <p:nvSpPr>
              <p:cNvPr id="18" name="文字方塊 17">
                <a:extLst>
                  <a:ext uri="{FF2B5EF4-FFF2-40B4-BE49-F238E27FC236}">
                    <a16:creationId xmlns:a16="http://schemas.microsoft.com/office/drawing/2014/main" id="{5B89807A-D909-444D-8E4D-DC39E03E68E4}"/>
                  </a:ext>
                </a:extLst>
              </p:cNvPr>
              <p:cNvSpPr txBox="1"/>
              <p:nvPr/>
            </p:nvSpPr>
            <p:spPr>
              <a:xfrm>
                <a:off x="2243978" y="5815125"/>
                <a:ext cx="653443" cy="399957"/>
              </a:xfrm>
              <a:prstGeom prst="rect">
                <a:avLst/>
              </a:prstGeom>
              <a:noFill/>
            </p:spPr>
            <p:txBody>
              <a:bodyPr wrap="none">
                <a:spAutoFit/>
              </a:bodyPr>
              <a:lstStyle/>
              <a:p>
                <a:pPr>
                  <a:defRPr/>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第</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列</a:t>
                </a:r>
              </a:p>
            </p:txBody>
          </p:sp>
          <p:sp>
            <p:nvSpPr>
              <p:cNvPr id="19" name="文字方塊 18">
                <a:extLst>
                  <a:ext uri="{FF2B5EF4-FFF2-40B4-BE49-F238E27FC236}">
                    <a16:creationId xmlns:a16="http://schemas.microsoft.com/office/drawing/2014/main" id="{0265C2C5-1318-4331-B342-094D7B44E064}"/>
                  </a:ext>
                </a:extLst>
              </p:cNvPr>
              <p:cNvSpPr txBox="1"/>
              <p:nvPr/>
            </p:nvSpPr>
            <p:spPr>
              <a:xfrm>
                <a:off x="3051992" y="4806659"/>
                <a:ext cx="653443" cy="399958"/>
              </a:xfrm>
              <a:prstGeom prst="rect">
                <a:avLst/>
              </a:prstGeom>
              <a:noFill/>
            </p:spPr>
            <p:txBody>
              <a:bodyPr wrap="none">
                <a:spAutoFit/>
              </a:bodyPr>
              <a:lstStyle/>
              <a:p>
                <a:pPr>
                  <a:defRPr/>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第</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0</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行</a:t>
                </a:r>
              </a:p>
            </p:txBody>
          </p:sp>
          <p:sp>
            <p:nvSpPr>
              <p:cNvPr id="20" name="文字方塊 19">
                <a:extLst>
                  <a:ext uri="{FF2B5EF4-FFF2-40B4-BE49-F238E27FC236}">
                    <a16:creationId xmlns:a16="http://schemas.microsoft.com/office/drawing/2014/main" id="{1885033D-3883-4A08-B466-9E10A0646673}"/>
                  </a:ext>
                </a:extLst>
              </p:cNvPr>
              <p:cNvSpPr txBox="1"/>
              <p:nvPr/>
            </p:nvSpPr>
            <p:spPr>
              <a:xfrm>
                <a:off x="3886757" y="4776386"/>
                <a:ext cx="1146431" cy="399958"/>
              </a:xfrm>
              <a:prstGeom prst="rect">
                <a:avLst/>
              </a:prstGeom>
              <a:noFill/>
            </p:spPr>
            <p:txBody>
              <a:bodyPr wrap="square">
                <a:spAutoFit/>
              </a:bodyPr>
              <a:lstStyle/>
              <a:p>
                <a:pPr>
                  <a:defRPr/>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第</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行</a:t>
                </a:r>
              </a:p>
            </p:txBody>
          </p:sp>
          <p:sp>
            <p:nvSpPr>
              <p:cNvPr id="21" name="文字方塊 20">
                <a:extLst>
                  <a:ext uri="{FF2B5EF4-FFF2-40B4-BE49-F238E27FC236}">
                    <a16:creationId xmlns:a16="http://schemas.microsoft.com/office/drawing/2014/main" id="{27F82B80-FF73-46B6-8793-72224C57D54A}"/>
                  </a:ext>
                </a:extLst>
              </p:cNvPr>
              <p:cNvSpPr txBox="1"/>
              <p:nvPr/>
            </p:nvSpPr>
            <p:spPr>
              <a:xfrm>
                <a:off x="4736071" y="4806659"/>
                <a:ext cx="1271841" cy="399958"/>
              </a:xfrm>
              <a:prstGeom prst="rect">
                <a:avLst/>
              </a:prstGeom>
              <a:noFill/>
            </p:spPr>
            <p:txBody>
              <a:bodyPr wrap="square">
                <a:spAutoFit/>
              </a:bodyPr>
              <a:lstStyle/>
              <a:p>
                <a:pPr>
                  <a:defRPr/>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第</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2</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行</a:t>
                </a:r>
              </a:p>
            </p:txBody>
          </p:sp>
        </p:grpSp>
      </p:grpSp>
      <p:sp>
        <p:nvSpPr>
          <p:cNvPr id="28" name="文字方塊 27">
            <a:extLst>
              <a:ext uri="{FF2B5EF4-FFF2-40B4-BE49-F238E27FC236}">
                <a16:creationId xmlns:a16="http://schemas.microsoft.com/office/drawing/2014/main" id="{C64BE890-BB62-4BD4-BEC5-1B7AA302C68C}"/>
              </a:ext>
            </a:extLst>
          </p:cNvPr>
          <p:cNvSpPr txBox="1"/>
          <p:nvPr/>
        </p:nvSpPr>
        <p:spPr>
          <a:xfrm>
            <a:off x="2990939" y="3186831"/>
            <a:ext cx="2108269" cy="369332"/>
          </a:xfrm>
          <a:prstGeom prst="rect">
            <a:avLst/>
          </a:prstGeom>
          <a:noFill/>
        </p:spPr>
        <p:txBody>
          <a:bodyPr wrap="none" rtlCol="0">
            <a:spAutoFit/>
          </a:bodyPr>
          <a:lstStyle/>
          <a:p>
            <a:r>
              <a:rPr lang="en-US" altLang="zh-TW" dirty="0"/>
              <a:t>int a[2][3]; //[</a:t>
            </a:r>
            <a:r>
              <a:rPr lang="zh-TW" altLang="en-US" dirty="0"/>
              <a:t>長</a:t>
            </a:r>
            <a:r>
              <a:rPr lang="en-US" altLang="zh-TW" dirty="0"/>
              <a:t>][</a:t>
            </a:r>
            <a:r>
              <a:rPr lang="zh-TW" altLang="en-US" dirty="0"/>
              <a:t>寬</a:t>
            </a:r>
            <a:r>
              <a:rPr lang="en-US" altLang="zh-TW" dirty="0"/>
              <a:t>]</a:t>
            </a:r>
            <a:endParaRPr lang="zh-TW" altLang="en-US" dirty="0"/>
          </a:p>
        </p:txBody>
      </p:sp>
    </p:spTree>
    <p:extLst>
      <p:ext uri="{BB962C8B-B14F-4D97-AF65-F5344CB8AC3E}">
        <p14:creationId xmlns:p14="http://schemas.microsoft.com/office/powerpoint/2010/main" val="1930679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9297E7-BEE1-41F6-8A17-208519F32FE7}"/>
              </a:ext>
            </a:extLst>
          </p:cNvPr>
          <p:cNvSpPr>
            <a:spLocks noGrp="1"/>
          </p:cNvSpPr>
          <p:nvPr>
            <p:ph type="title"/>
          </p:nvPr>
        </p:nvSpPr>
        <p:spPr/>
        <p:txBody>
          <a:bodyPr/>
          <a:lstStyle/>
          <a:p>
            <a:r>
              <a:rPr lang="zh-TW" altLang="en-US" dirty="0"/>
              <a:t>二維陣列宣告與初始化</a:t>
            </a:r>
          </a:p>
        </p:txBody>
      </p:sp>
      <p:sp>
        <p:nvSpPr>
          <p:cNvPr id="3" name="內容版面配置區 2">
            <a:extLst>
              <a:ext uri="{FF2B5EF4-FFF2-40B4-BE49-F238E27FC236}">
                <a16:creationId xmlns:a16="http://schemas.microsoft.com/office/drawing/2014/main" id="{5579C3AE-6D73-4C0A-A2F4-8B4E81CFF960}"/>
              </a:ext>
            </a:extLst>
          </p:cNvPr>
          <p:cNvSpPr>
            <a:spLocks noGrp="1"/>
          </p:cNvSpPr>
          <p:nvPr>
            <p:ph idx="1"/>
          </p:nvPr>
        </p:nvSpPr>
        <p:spPr/>
        <p:txBody>
          <a:bodyPr/>
          <a:lstStyle/>
          <a:p>
            <a:r>
              <a:rPr lang="zh-TW" altLang="en-US" dirty="0"/>
              <a:t>第四行宣告了二維陣列並初始化</a:t>
            </a:r>
            <a:endParaRPr lang="en-US" altLang="zh-TW" dirty="0"/>
          </a:p>
          <a:p>
            <a:r>
              <a:rPr lang="zh-TW" altLang="en-US" dirty="0"/>
              <a:t>過了宣告的指令後，要填入變數值只能一個一個填入，例如第</a:t>
            </a:r>
            <a:r>
              <a:rPr lang="en-US" altLang="zh-TW" dirty="0"/>
              <a:t>5</a:t>
            </a:r>
            <a:r>
              <a:rPr lang="zh-TW" altLang="en-US" dirty="0"/>
              <a:t>行。</a:t>
            </a:r>
          </a:p>
        </p:txBody>
      </p:sp>
      <p:pic>
        <p:nvPicPr>
          <p:cNvPr id="4" name="圖片 3">
            <a:extLst>
              <a:ext uri="{FF2B5EF4-FFF2-40B4-BE49-F238E27FC236}">
                <a16:creationId xmlns:a16="http://schemas.microsoft.com/office/drawing/2014/main" id="{823B5BFD-8136-4889-B1C0-24AB7DC6C082}"/>
              </a:ext>
            </a:extLst>
          </p:cNvPr>
          <p:cNvPicPr>
            <a:picLocks noChangeAspect="1"/>
          </p:cNvPicPr>
          <p:nvPr/>
        </p:nvPicPr>
        <p:blipFill>
          <a:blip r:embed="rId2"/>
          <a:stretch>
            <a:fillRect/>
          </a:stretch>
        </p:blipFill>
        <p:spPr>
          <a:xfrm>
            <a:off x="1811972" y="3317875"/>
            <a:ext cx="5133975" cy="1847850"/>
          </a:xfrm>
          <a:prstGeom prst="rect">
            <a:avLst/>
          </a:prstGeom>
        </p:spPr>
      </p:pic>
    </p:spTree>
    <p:extLst>
      <p:ext uri="{BB962C8B-B14F-4D97-AF65-F5344CB8AC3E}">
        <p14:creationId xmlns:p14="http://schemas.microsoft.com/office/powerpoint/2010/main" val="1857979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1D9989-51E6-426E-922D-5F3D69D489D2}"/>
              </a:ext>
            </a:extLst>
          </p:cNvPr>
          <p:cNvSpPr>
            <a:spLocks noGrp="1"/>
          </p:cNvSpPr>
          <p:nvPr>
            <p:ph type="title"/>
          </p:nvPr>
        </p:nvSpPr>
        <p:spPr/>
        <p:txBody>
          <a:bodyPr/>
          <a:lstStyle/>
          <a:p>
            <a:r>
              <a:rPr lang="zh-TW" altLang="en-US" dirty="0"/>
              <a:t>用兩層迴圈依序探訪二維陣列</a:t>
            </a:r>
          </a:p>
        </p:txBody>
      </p:sp>
      <p:sp>
        <p:nvSpPr>
          <p:cNvPr id="3" name="內容版面配置區 2">
            <a:extLst>
              <a:ext uri="{FF2B5EF4-FFF2-40B4-BE49-F238E27FC236}">
                <a16:creationId xmlns:a16="http://schemas.microsoft.com/office/drawing/2014/main" id="{B92B656B-4CFA-4103-B42F-C94DBCCD7A7F}"/>
              </a:ext>
            </a:extLst>
          </p:cNvPr>
          <p:cNvSpPr>
            <a:spLocks noGrp="1"/>
          </p:cNvSpPr>
          <p:nvPr>
            <p:ph idx="1"/>
          </p:nvPr>
        </p:nvSpPr>
        <p:spPr/>
        <p:txBody>
          <a:bodyPr/>
          <a:lstStyle/>
          <a:p>
            <a:endParaRPr lang="zh-TW" altLang="en-US" dirty="0"/>
          </a:p>
        </p:txBody>
      </p:sp>
      <p:pic>
        <p:nvPicPr>
          <p:cNvPr id="4" name="圖片 3">
            <a:extLst>
              <a:ext uri="{FF2B5EF4-FFF2-40B4-BE49-F238E27FC236}">
                <a16:creationId xmlns:a16="http://schemas.microsoft.com/office/drawing/2014/main" id="{256A5C79-5DFE-42EF-A494-BD9E2CC4D555}"/>
              </a:ext>
            </a:extLst>
          </p:cNvPr>
          <p:cNvPicPr>
            <a:picLocks noChangeAspect="1"/>
          </p:cNvPicPr>
          <p:nvPr/>
        </p:nvPicPr>
        <p:blipFill>
          <a:blip r:embed="rId2"/>
          <a:stretch>
            <a:fillRect/>
          </a:stretch>
        </p:blipFill>
        <p:spPr>
          <a:xfrm>
            <a:off x="1798002" y="1946434"/>
            <a:ext cx="5019675" cy="3581400"/>
          </a:xfrm>
          <a:prstGeom prst="rect">
            <a:avLst/>
          </a:prstGeom>
        </p:spPr>
      </p:pic>
      <p:pic>
        <p:nvPicPr>
          <p:cNvPr id="5" name="圖片 4">
            <a:extLst>
              <a:ext uri="{FF2B5EF4-FFF2-40B4-BE49-F238E27FC236}">
                <a16:creationId xmlns:a16="http://schemas.microsoft.com/office/drawing/2014/main" id="{194B72D5-C208-48F9-9E6F-932BB07E91E9}"/>
              </a:ext>
            </a:extLst>
          </p:cNvPr>
          <p:cNvPicPr>
            <a:picLocks noChangeAspect="1"/>
          </p:cNvPicPr>
          <p:nvPr/>
        </p:nvPicPr>
        <p:blipFill>
          <a:blip r:embed="rId3"/>
          <a:stretch>
            <a:fillRect/>
          </a:stretch>
        </p:blipFill>
        <p:spPr>
          <a:xfrm>
            <a:off x="1476375" y="5843747"/>
            <a:ext cx="6191250" cy="504825"/>
          </a:xfrm>
          <a:prstGeom prst="rect">
            <a:avLst/>
          </a:prstGeom>
        </p:spPr>
      </p:pic>
    </p:spTree>
    <p:extLst>
      <p:ext uri="{BB962C8B-B14F-4D97-AF65-F5344CB8AC3E}">
        <p14:creationId xmlns:p14="http://schemas.microsoft.com/office/powerpoint/2010/main" val="4002045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BC7760-5953-441D-A489-9548B09EE8A4}"/>
              </a:ext>
            </a:extLst>
          </p:cNvPr>
          <p:cNvSpPr>
            <a:spLocks noGrp="1"/>
          </p:cNvSpPr>
          <p:nvPr>
            <p:ph type="title"/>
          </p:nvPr>
        </p:nvSpPr>
        <p:spPr/>
        <p:txBody>
          <a:bodyPr/>
          <a:lstStyle/>
          <a:p>
            <a:r>
              <a:rPr lang="zh-TW" altLang="en-US" dirty="0"/>
              <a:t>課後練習</a:t>
            </a:r>
          </a:p>
        </p:txBody>
      </p:sp>
      <p:sp>
        <p:nvSpPr>
          <p:cNvPr id="3" name="內容版面配置區 2">
            <a:extLst>
              <a:ext uri="{FF2B5EF4-FFF2-40B4-BE49-F238E27FC236}">
                <a16:creationId xmlns:a16="http://schemas.microsoft.com/office/drawing/2014/main" id="{C8C088A7-42BD-425B-AEFB-95BA3471A604}"/>
              </a:ext>
            </a:extLst>
          </p:cNvPr>
          <p:cNvSpPr>
            <a:spLocks noGrp="1"/>
          </p:cNvSpPr>
          <p:nvPr>
            <p:ph idx="1"/>
          </p:nvPr>
        </p:nvSpPr>
        <p:spPr/>
        <p:txBody>
          <a:bodyPr>
            <a:normAutofit fontScale="85000" lnSpcReduction="20000"/>
          </a:bodyPr>
          <a:lstStyle/>
          <a:p>
            <a:r>
              <a:rPr lang="zh-TW" altLang="en-US" dirty="0"/>
              <a:t>先輸入元素個數，再輸入每個成員，接著輸入起點與公差，如果該陣列的成員完全是由起點與它的等差數列組成，則輸</a:t>
            </a:r>
            <a:br>
              <a:rPr lang="en-US" altLang="zh-TW" dirty="0"/>
            </a:br>
            <a:r>
              <a:rPr lang="zh-TW" altLang="en-US" dirty="0"/>
              <a:t>出</a:t>
            </a:r>
            <a:r>
              <a:rPr lang="en-US" altLang="zh-TW" dirty="0"/>
              <a:t>True</a:t>
            </a:r>
            <a:r>
              <a:rPr lang="zh-TW" altLang="en-US" dirty="0"/>
              <a:t>，反之輸出</a:t>
            </a:r>
            <a:r>
              <a:rPr lang="en-US" altLang="zh-TW" dirty="0"/>
              <a:t>False</a:t>
            </a:r>
            <a:r>
              <a:rPr lang="zh-TW" altLang="en-US" dirty="0"/>
              <a:t>。</a:t>
            </a:r>
            <a:br>
              <a:rPr lang="en-US" altLang="zh-TW" dirty="0"/>
            </a:br>
            <a:br>
              <a:rPr lang="en-US" altLang="zh-TW" dirty="0"/>
            </a:br>
            <a:r>
              <a:rPr lang="zh-TW" altLang="en-US" dirty="0"/>
              <a:t>例</a:t>
            </a:r>
            <a:r>
              <a:rPr lang="en-US" altLang="zh-TW" dirty="0"/>
              <a:t>1:</a:t>
            </a:r>
            <a:br>
              <a:rPr lang="en-US" altLang="zh-TW" dirty="0"/>
            </a:br>
            <a:r>
              <a:rPr lang="en-US" altLang="zh-TW" dirty="0"/>
              <a:t>6 (</a:t>
            </a:r>
            <a:r>
              <a:rPr lang="zh-TW" altLang="en-US" dirty="0"/>
              <a:t>個數</a:t>
            </a:r>
            <a:r>
              <a:rPr lang="en-US" altLang="zh-TW" dirty="0"/>
              <a:t>)</a:t>
            </a:r>
            <a:br>
              <a:rPr lang="en-US" altLang="zh-TW" dirty="0"/>
            </a:br>
            <a:r>
              <a:rPr lang="en-US" altLang="zh-TW" dirty="0"/>
              <a:t>4 2 8 6 10 0</a:t>
            </a:r>
            <a:r>
              <a:rPr lang="zh-TW" altLang="en-US" dirty="0"/>
              <a:t> </a:t>
            </a:r>
            <a:r>
              <a:rPr lang="en-US" altLang="zh-TW" dirty="0"/>
              <a:t>(</a:t>
            </a:r>
            <a:r>
              <a:rPr lang="zh-TW" altLang="en-US" dirty="0"/>
              <a:t>每一個元素</a:t>
            </a:r>
            <a:r>
              <a:rPr lang="en-US" altLang="zh-TW" dirty="0"/>
              <a:t>)</a:t>
            </a:r>
            <a:br>
              <a:rPr lang="en-US" altLang="zh-TW" dirty="0"/>
            </a:br>
            <a:r>
              <a:rPr lang="en-US" altLang="zh-TW" dirty="0"/>
              <a:t>0 2</a:t>
            </a:r>
            <a:r>
              <a:rPr lang="zh-TW" altLang="en-US" dirty="0"/>
              <a:t> </a:t>
            </a:r>
            <a:r>
              <a:rPr lang="en-US" altLang="zh-TW" dirty="0"/>
              <a:t>(</a:t>
            </a:r>
            <a:r>
              <a:rPr lang="zh-TW" altLang="en-US" dirty="0"/>
              <a:t>起點，間隔</a:t>
            </a:r>
            <a:r>
              <a:rPr lang="en-US" altLang="zh-TW" dirty="0"/>
              <a:t>)</a:t>
            </a:r>
            <a:br>
              <a:rPr lang="en-US" altLang="zh-TW" dirty="0"/>
            </a:br>
            <a:r>
              <a:rPr lang="en-US" altLang="zh-TW" dirty="0"/>
              <a:t>Ans:</a:t>
            </a:r>
            <a:br>
              <a:rPr lang="en-US" altLang="zh-TW" dirty="0"/>
            </a:br>
            <a:r>
              <a:rPr lang="en-US" altLang="zh-TW" dirty="0"/>
              <a:t>True</a:t>
            </a:r>
            <a:br>
              <a:rPr lang="en-US" altLang="zh-TW" dirty="0"/>
            </a:br>
            <a:br>
              <a:rPr lang="en-US" altLang="zh-TW" dirty="0"/>
            </a:br>
            <a:r>
              <a:rPr lang="zh-TW" altLang="en-US" dirty="0"/>
              <a:t>例</a:t>
            </a:r>
            <a:r>
              <a:rPr lang="en-US" altLang="zh-TW" dirty="0"/>
              <a:t>2:</a:t>
            </a:r>
            <a:br>
              <a:rPr lang="en-US" altLang="zh-TW" dirty="0"/>
            </a:br>
            <a:r>
              <a:rPr lang="en-US" altLang="zh-TW" dirty="0"/>
              <a:t>4</a:t>
            </a:r>
            <a:br>
              <a:rPr lang="en-US" altLang="zh-TW" dirty="0"/>
            </a:br>
            <a:r>
              <a:rPr lang="en-US" altLang="zh-TW" dirty="0"/>
              <a:t>1 3 7 6</a:t>
            </a:r>
            <a:br>
              <a:rPr lang="en-US" altLang="zh-TW" dirty="0"/>
            </a:br>
            <a:r>
              <a:rPr lang="en-US" altLang="zh-TW" dirty="0"/>
              <a:t>1 2</a:t>
            </a:r>
            <a:br>
              <a:rPr lang="en-US" altLang="zh-TW" dirty="0"/>
            </a:br>
            <a:r>
              <a:rPr lang="en-US" altLang="zh-TW" dirty="0"/>
              <a:t>Ans:</a:t>
            </a:r>
            <a:br>
              <a:rPr lang="en-US" altLang="zh-TW" dirty="0"/>
            </a:br>
            <a:r>
              <a:rPr lang="en-US" altLang="zh-TW" dirty="0"/>
              <a:t>False</a:t>
            </a:r>
            <a:br>
              <a:rPr lang="en-US" altLang="zh-TW" dirty="0"/>
            </a:br>
            <a:br>
              <a:rPr lang="en-US" altLang="zh-TW" dirty="0"/>
            </a:br>
            <a:endParaRPr lang="zh-TW" altLang="en-US" dirty="0"/>
          </a:p>
        </p:txBody>
      </p:sp>
    </p:spTree>
    <p:extLst>
      <p:ext uri="{BB962C8B-B14F-4D97-AF65-F5344CB8AC3E}">
        <p14:creationId xmlns:p14="http://schemas.microsoft.com/office/powerpoint/2010/main" val="2501951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F20CEA-10F0-4C3B-91EE-44BEE628DF6D}"/>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8DDCBD2-C952-41FE-9E5A-45B2B4C15353}"/>
              </a:ext>
            </a:extLst>
          </p:cNvPr>
          <p:cNvSpPr>
            <a:spLocks noGrp="1"/>
          </p:cNvSpPr>
          <p:nvPr>
            <p:ph idx="1"/>
          </p:nvPr>
        </p:nvSpPr>
        <p:spPr/>
        <p:txBody>
          <a:bodyPr>
            <a:normAutofit fontScale="92500" lnSpcReduction="20000"/>
          </a:bodyPr>
          <a:lstStyle/>
          <a:p>
            <a:r>
              <a:rPr lang="zh-TW" altLang="en-US" dirty="0"/>
              <a:t>先輸入元素個數再輸入陣列各個元素，輸入一個整數代表要搜尋的值，輸出該陣列裡面要搜尋的值的個數，</a:t>
            </a:r>
            <a:br>
              <a:rPr lang="en-US" altLang="zh-TW" dirty="0"/>
            </a:br>
            <a:r>
              <a:rPr lang="zh-TW" altLang="en-US" dirty="0"/>
              <a:t>例</a:t>
            </a:r>
            <a:r>
              <a:rPr lang="en-US" altLang="zh-TW" dirty="0"/>
              <a:t>1:</a:t>
            </a:r>
            <a:br>
              <a:rPr lang="en-US" altLang="zh-TW" dirty="0"/>
            </a:br>
            <a:r>
              <a:rPr lang="en-US" altLang="zh-TW" dirty="0"/>
              <a:t>5 (</a:t>
            </a:r>
            <a:r>
              <a:rPr lang="zh-TW" altLang="en-US" dirty="0"/>
              <a:t>元素個數</a:t>
            </a:r>
            <a:r>
              <a:rPr lang="en-US" altLang="zh-TW" dirty="0"/>
              <a:t>) </a:t>
            </a:r>
            <a:br>
              <a:rPr lang="en-US" altLang="zh-TW" dirty="0"/>
            </a:br>
            <a:r>
              <a:rPr lang="en-US" altLang="zh-TW" dirty="0"/>
              <a:t>1 8 4 10 4</a:t>
            </a:r>
            <a:r>
              <a:rPr lang="zh-TW" altLang="en-US" dirty="0"/>
              <a:t> </a:t>
            </a:r>
            <a:r>
              <a:rPr lang="en-US" altLang="zh-TW" dirty="0"/>
              <a:t>(</a:t>
            </a:r>
            <a:r>
              <a:rPr lang="zh-TW" altLang="en-US" dirty="0"/>
              <a:t>每個元素</a:t>
            </a:r>
            <a:r>
              <a:rPr lang="en-US" altLang="zh-TW" dirty="0"/>
              <a:t>)</a:t>
            </a:r>
            <a:br>
              <a:rPr lang="en-US" altLang="zh-TW" dirty="0"/>
            </a:br>
            <a:r>
              <a:rPr lang="en-US" altLang="zh-TW" dirty="0"/>
              <a:t>4</a:t>
            </a:r>
            <a:r>
              <a:rPr lang="zh-TW" altLang="en-US" dirty="0"/>
              <a:t> </a:t>
            </a:r>
            <a:r>
              <a:rPr lang="en-US" altLang="zh-TW" dirty="0"/>
              <a:t>(</a:t>
            </a:r>
            <a:r>
              <a:rPr lang="zh-TW" altLang="en-US" dirty="0"/>
              <a:t>要搜尋的值</a:t>
            </a:r>
            <a:r>
              <a:rPr lang="en-US" altLang="zh-TW" dirty="0"/>
              <a:t>)</a:t>
            </a:r>
            <a:br>
              <a:rPr lang="en-US" altLang="zh-TW" dirty="0"/>
            </a:br>
            <a:r>
              <a:rPr lang="en-US" altLang="zh-TW" dirty="0"/>
              <a:t>Ans:</a:t>
            </a:r>
            <a:br>
              <a:rPr lang="en-US" altLang="zh-TW" dirty="0"/>
            </a:br>
            <a:r>
              <a:rPr lang="en-US" altLang="zh-TW" dirty="0"/>
              <a:t>2</a:t>
            </a:r>
            <a:br>
              <a:rPr lang="en-US" altLang="zh-TW" dirty="0"/>
            </a:br>
            <a:br>
              <a:rPr lang="en-US" altLang="zh-TW" dirty="0"/>
            </a:br>
            <a:r>
              <a:rPr lang="zh-TW" altLang="en-US" dirty="0"/>
              <a:t>例</a:t>
            </a:r>
            <a:r>
              <a:rPr lang="en-US" altLang="zh-TW" dirty="0"/>
              <a:t>2:</a:t>
            </a:r>
            <a:br>
              <a:rPr lang="en-US" altLang="zh-TW" dirty="0"/>
            </a:br>
            <a:r>
              <a:rPr lang="en-US" altLang="zh-TW" dirty="0"/>
              <a:t>4</a:t>
            </a:r>
            <a:br>
              <a:rPr lang="en-US" altLang="zh-TW" dirty="0"/>
            </a:br>
            <a:r>
              <a:rPr lang="en-US" altLang="zh-TW" dirty="0"/>
              <a:t>1 2 3 4</a:t>
            </a:r>
            <a:br>
              <a:rPr lang="en-US" altLang="zh-TW" dirty="0"/>
            </a:br>
            <a:r>
              <a:rPr lang="en-US" altLang="zh-TW" dirty="0"/>
              <a:t>0</a:t>
            </a:r>
            <a:br>
              <a:rPr lang="en-US" altLang="zh-TW" dirty="0"/>
            </a:br>
            <a:r>
              <a:rPr lang="en-US" altLang="zh-TW" dirty="0"/>
              <a:t>Ans:</a:t>
            </a:r>
            <a:br>
              <a:rPr lang="en-US" altLang="zh-TW" dirty="0"/>
            </a:br>
            <a:r>
              <a:rPr lang="en-US" altLang="zh-TW" dirty="0"/>
              <a:t>0</a:t>
            </a:r>
            <a:br>
              <a:rPr lang="en-US" altLang="zh-TW" dirty="0"/>
            </a:br>
            <a:br>
              <a:rPr lang="en-US" altLang="zh-TW" dirty="0"/>
            </a:br>
            <a:endParaRPr lang="en-US" altLang="zh-TW" dirty="0"/>
          </a:p>
        </p:txBody>
      </p:sp>
    </p:spTree>
    <p:extLst>
      <p:ext uri="{BB962C8B-B14F-4D97-AF65-F5344CB8AC3E}">
        <p14:creationId xmlns:p14="http://schemas.microsoft.com/office/powerpoint/2010/main" val="4143475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C68B12-6480-4A78-82BA-13C8C516969C}"/>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47CF4D32-1FDF-4080-92B7-ABAEBF67F0F6}"/>
              </a:ext>
            </a:extLst>
          </p:cNvPr>
          <p:cNvSpPr>
            <a:spLocks noGrp="1"/>
          </p:cNvSpPr>
          <p:nvPr>
            <p:ph idx="1"/>
          </p:nvPr>
        </p:nvSpPr>
        <p:spPr/>
        <p:txBody>
          <a:bodyPr>
            <a:normAutofit fontScale="92500"/>
          </a:bodyPr>
          <a:lstStyle/>
          <a:p>
            <a:r>
              <a:rPr lang="zh-TW" altLang="en-US" dirty="0"/>
              <a:t>先輸入元素個數再輸入陣列各個元素，檢查陣列內有幾種不同的整數，並將種類的個數輸出，輸入的元素不會有</a:t>
            </a:r>
            <a:r>
              <a:rPr lang="en-US" altLang="zh-TW" dirty="0"/>
              <a:t>0</a:t>
            </a:r>
            <a:br>
              <a:rPr lang="en-US" altLang="zh-TW" dirty="0"/>
            </a:br>
            <a:r>
              <a:rPr lang="zh-TW" altLang="en-US" dirty="0"/>
              <a:t>例</a:t>
            </a:r>
            <a:r>
              <a:rPr lang="en-US" altLang="zh-TW" dirty="0"/>
              <a:t>1:</a:t>
            </a:r>
            <a:br>
              <a:rPr lang="en-US" altLang="zh-TW" dirty="0"/>
            </a:br>
            <a:r>
              <a:rPr lang="en-US" altLang="zh-TW" dirty="0"/>
              <a:t>4 (</a:t>
            </a:r>
            <a:r>
              <a:rPr lang="zh-TW" altLang="en-US" dirty="0"/>
              <a:t>個數</a:t>
            </a:r>
            <a:r>
              <a:rPr lang="en-US" altLang="zh-TW" dirty="0"/>
              <a:t>)</a:t>
            </a:r>
            <a:br>
              <a:rPr lang="en-US" altLang="zh-TW" dirty="0"/>
            </a:br>
            <a:r>
              <a:rPr lang="en-US" altLang="zh-TW" dirty="0"/>
              <a:t>1 1 1 2</a:t>
            </a:r>
            <a:r>
              <a:rPr lang="zh-TW" altLang="en-US" dirty="0"/>
              <a:t> </a:t>
            </a:r>
            <a:r>
              <a:rPr lang="en-US" altLang="zh-TW" dirty="0"/>
              <a:t>(</a:t>
            </a:r>
            <a:r>
              <a:rPr lang="zh-TW" altLang="en-US" dirty="0"/>
              <a:t>每個元素</a:t>
            </a:r>
            <a:r>
              <a:rPr lang="en-US" altLang="zh-TW" dirty="0"/>
              <a:t>)</a:t>
            </a:r>
            <a:br>
              <a:rPr lang="en-US" altLang="zh-TW" dirty="0"/>
            </a:br>
            <a:r>
              <a:rPr lang="en-US" altLang="zh-TW" dirty="0"/>
              <a:t>Ans:</a:t>
            </a:r>
            <a:br>
              <a:rPr lang="en-US" altLang="zh-TW" dirty="0"/>
            </a:br>
            <a:r>
              <a:rPr lang="en-US" altLang="zh-TW" dirty="0"/>
              <a:t>2</a:t>
            </a:r>
            <a:br>
              <a:rPr lang="en-US" altLang="zh-TW" dirty="0"/>
            </a:br>
            <a:br>
              <a:rPr lang="en-US" altLang="zh-TW" dirty="0"/>
            </a:br>
            <a:r>
              <a:rPr lang="zh-TW" altLang="en-US" dirty="0"/>
              <a:t>例</a:t>
            </a:r>
            <a:r>
              <a:rPr lang="en-US" altLang="zh-TW" dirty="0"/>
              <a:t>2:</a:t>
            </a:r>
            <a:br>
              <a:rPr lang="en-US" altLang="zh-TW" dirty="0"/>
            </a:br>
            <a:r>
              <a:rPr lang="en-US" altLang="zh-TW" dirty="0"/>
              <a:t>5</a:t>
            </a:r>
            <a:br>
              <a:rPr lang="en-US" altLang="zh-TW" dirty="0"/>
            </a:br>
            <a:r>
              <a:rPr lang="en-US" altLang="zh-TW" dirty="0"/>
              <a:t>1 2 3 4 5</a:t>
            </a:r>
            <a:br>
              <a:rPr lang="en-US" altLang="zh-TW" dirty="0"/>
            </a:br>
            <a:r>
              <a:rPr lang="en-US" altLang="zh-TW" dirty="0"/>
              <a:t>Ans:</a:t>
            </a:r>
            <a:br>
              <a:rPr lang="en-US" altLang="zh-TW" dirty="0"/>
            </a:br>
            <a:r>
              <a:rPr lang="en-US" altLang="zh-TW" dirty="0"/>
              <a:t>5</a:t>
            </a:r>
            <a:br>
              <a:rPr lang="en-US" altLang="zh-TW" dirty="0"/>
            </a:br>
            <a:endParaRPr lang="zh-TW" altLang="en-US" dirty="0"/>
          </a:p>
        </p:txBody>
      </p:sp>
    </p:spTree>
    <p:extLst>
      <p:ext uri="{BB962C8B-B14F-4D97-AF65-F5344CB8AC3E}">
        <p14:creationId xmlns:p14="http://schemas.microsoft.com/office/powerpoint/2010/main" val="781525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046C6D-50CF-4EC3-89FE-B1D72F84D6E2}"/>
              </a:ext>
            </a:extLst>
          </p:cNvPr>
          <p:cNvSpPr>
            <a:spLocks noGrp="1"/>
          </p:cNvSpPr>
          <p:nvPr>
            <p:ph type="title"/>
          </p:nvPr>
        </p:nvSpPr>
        <p:spPr/>
        <p:txBody>
          <a:bodyPr/>
          <a:lstStyle/>
          <a:p>
            <a:r>
              <a:rPr lang="zh-TW" altLang="en-US" dirty="0"/>
              <a:t>大綱</a:t>
            </a:r>
          </a:p>
        </p:txBody>
      </p:sp>
      <p:sp>
        <p:nvSpPr>
          <p:cNvPr id="3" name="內容版面配置區 2">
            <a:extLst>
              <a:ext uri="{FF2B5EF4-FFF2-40B4-BE49-F238E27FC236}">
                <a16:creationId xmlns:a16="http://schemas.microsoft.com/office/drawing/2014/main" id="{05A15472-A9EE-4053-AEDD-E06628AE659A}"/>
              </a:ext>
            </a:extLst>
          </p:cNvPr>
          <p:cNvSpPr>
            <a:spLocks noGrp="1"/>
          </p:cNvSpPr>
          <p:nvPr>
            <p:ph idx="1"/>
          </p:nvPr>
        </p:nvSpPr>
        <p:spPr/>
        <p:txBody>
          <a:bodyPr/>
          <a:lstStyle/>
          <a:p>
            <a:r>
              <a:rPr lang="zh-TW" altLang="en-US" dirty="0"/>
              <a:t>變數的記憶體地址</a:t>
            </a:r>
            <a:endParaRPr lang="en-US" altLang="zh-TW" dirty="0"/>
          </a:p>
          <a:p>
            <a:r>
              <a:rPr lang="zh-TW" altLang="en-US" dirty="0"/>
              <a:t>一維陣列</a:t>
            </a:r>
            <a:endParaRPr lang="en-US" altLang="zh-TW" dirty="0"/>
          </a:p>
          <a:p>
            <a:r>
              <a:rPr lang="zh-TW" altLang="en-US" dirty="0"/>
              <a:t>二維陣列</a:t>
            </a:r>
            <a:endParaRPr lang="en-US" altLang="zh-TW" dirty="0"/>
          </a:p>
        </p:txBody>
      </p:sp>
    </p:spTree>
    <p:extLst>
      <p:ext uri="{BB962C8B-B14F-4D97-AF65-F5344CB8AC3E}">
        <p14:creationId xmlns:p14="http://schemas.microsoft.com/office/powerpoint/2010/main" val="4265371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155729-E353-46ED-94DF-ACF8CCA455D8}"/>
              </a:ext>
            </a:extLst>
          </p:cNvPr>
          <p:cNvSpPr>
            <a:spLocks noGrp="1"/>
          </p:cNvSpPr>
          <p:nvPr>
            <p:ph type="title"/>
          </p:nvPr>
        </p:nvSpPr>
        <p:spPr/>
        <p:txBody>
          <a:bodyPr/>
          <a:lstStyle/>
          <a:p>
            <a:r>
              <a:rPr lang="zh-TW" altLang="en-US" dirty="0"/>
              <a:t>變數的記憶體地址</a:t>
            </a:r>
          </a:p>
        </p:txBody>
      </p:sp>
      <p:sp>
        <p:nvSpPr>
          <p:cNvPr id="3" name="內容版面配置區 2">
            <a:extLst>
              <a:ext uri="{FF2B5EF4-FFF2-40B4-BE49-F238E27FC236}">
                <a16:creationId xmlns:a16="http://schemas.microsoft.com/office/drawing/2014/main" id="{0C822F23-27D2-427C-B316-0FEAD210104F}"/>
              </a:ext>
            </a:extLst>
          </p:cNvPr>
          <p:cNvSpPr>
            <a:spLocks noGrp="1"/>
          </p:cNvSpPr>
          <p:nvPr>
            <p:ph idx="1"/>
          </p:nvPr>
        </p:nvSpPr>
        <p:spPr/>
        <p:txBody>
          <a:bodyPr/>
          <a:lstStyle/>
          <a:p>
            <a:r>
              <a:rPr lang="zh-TW" altLang="en-US" dirty="0"/>
              <a:t>我們在宣告一個變數後，編譯器會配給該變數一段記憶體來儲存資料，我們可以使用「取址運算子」取得該變數的記憶體地址。</a:t>
            </a:r>
            <a:endParaRPr lang="en-US" altLang="zh-TW" dirty="0"/>
          </a:p>
          <a:p>
            <a:endParaRPr lang="en-US" altLang="zh-TW" dirty="0"/>
          </a:p>
          <a:p>
            <a:r>
              <a:rPr lang="zh-TW" altLang="en-US" dirty="0"/>
              <a:t>取得變數的地址做後續的使用算是</a:t>
            </a:r>
            <a:r>
              <a:rPr lang="en-US" altLang="zh-TW" dirty="0"/>
              <a:t>C/C++</a:t>
            </a:r>
            <a:r>
              <a:rPr lang="zh-TW" altLang="en-US" dirty="0"/>
              <a:t>的特色之一，在執行速度上勝過其他程式語言，但容易操作不當產生的</a:t>
            </a:r>
            <a:r>
              <a:rPr lang="en-US" altLang="zh-TW" dirty="0"/>
              <a:t>bug</a:t>
            </a:r>
            <a:r>
              <a:rPr lang="zh-TW" altLang="en-US" dirty="0"/>
              <a:t>也是要注意的點。</a:t>
            </a:r>
          </a:p>
        </p:txBody>
      </p:sp>
    </p:spTree>
    <p:extLst>
      <p:ext uri="{BB962C8B-B14F-4D97-AF65-F5344CB8AC3E}">
        <p14:creationId xmlns:p14="http://schemas.microsoft.com/office/powerpoint/2010/main" val="252362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BFF611-A7B8-41C7-BA82-5F965A67838F}"/>
              </a:ext>
            </a:extLst>
          </p:cNvPr>
          <p:cNvSpPr>
            <a:spLocks noGrp="1"/>
          </p:cNvSpPr>
          <p:nvPr>
            <p:ph type="title"/>
          </p:nvPr>
        </p:nvSpPr>
        <p:spPr>
          <a:xfrm>
            <a:off x="76200" y="-71358"/>
            <a:ext cx="7886700" cy="1325563"/>
          </a:xfrm>
        </p:spPr>
        <p:txBody>
          <a:bodyPr/>
          <a:lstStyle/>
          <a:p>
            <a:r>
              <a:rPr lang="en-US" altLang="zh-TW" dirty="0"/>
              <a:t>Ex: </a:t>
            </a:r>
            <a:r>
              <a:rPr lang="zh-TW" altLang="en-US" dirty="0"/>
              <a:t>輸出一個</a:t>
            </a:r>
            <a:r>
              <a:rPr lang="en-US" altLang="zh-TW" dirty="0"/>
              <a:t>int</a:t>
            </a:r>
            <a:r>
              <a:rPr lang="zh-TW" altLang="en-US" dirty="0"/>
              <a:t>變數的地址</a:t>
            </a:r>
          </a:p>
        </p:txBody>
      </p:sp>
      <p:sp>
        <p:nvSpPr>
          <p:cNvPr id="3" name="內容版面配置區 2">
            <a:extLst>
              <a:ext uri="{FF2B5EF4-FFF2-40B4-BE49-F238E27FC236}">
                <a16:creationId xmlns:a16="http://schemas.microsoft.com/office/drawing/2014/main" id="{9AE639FB-9FFB-4358-8C06-94D39D88047F}"/>
              </a:ext>
            </a:extLst>
          </p:cNvPr>
          <p:cNvSpPr>
            <a:spLocks noGrp="1"/>
          </p:cNvSpPr>
          <p:nvPr>
            <p:ph idx="1"/>
          </p:nvPr>
        </p:nvSpPr>
        <p:spPr/>
        <p:txBody>
          <a:bodyPr/>
          <a:lstStyle/>
          <a:p>
            <a:r>
              <a:rPr lang="zh-TW" altLang="en-US" dirty="0"/>
              <a:t>使用</a:t>
            </a:r>
            <a:r>
              <a:rPr lang="en-US" altLang="zh-TW" dirty="0"/>
              <a:t>’&amp;’</a:t>
            </a:r>
            <a:r>
              <a:rPr lang="zh-TW" altLang="en-US" dirty="0"/>
              <a:t>來取得該</a:t>
            </a:r>
            <a:r>
              <a:rPr lang="en-US" altLang="zh-TW" dirty="0"/>
              <a:t>int</a:t>
            </a:r>
            <a:r>
              <a:rPr lang="zh-TW" altLang="en-US" dirty="0"/>
              <a:t>變數的記憶體地址</a:t>
            </a:r>
          </a:p>
        </p:txBody>
      </p:sp>
      <p:pic>
        <p:nvPicPr>
          <p:cNvPr id="4" name="圖片 3">
            <a:extLst>
              <a:ext uri="{FF2B5EF4-FFF2-40B4-BE49-F238E27FC236}">
                <a16:creationId xmlns:a16="http://schemas.microsoft.com/office/drawing/2014/main" id="{E1356432-1C4C-43D9-A9E0-6AB2CCBD87A3}"/>
              </a:ext>
            </a:extLst>
          </p:cNvPr>
          <p:cNvPicPr>
            <a:picLocks noChangeAspect="1"/>
          </p:cNvPicPr>
          <p:nvPr/>
        </p:nvPicPr>
        <p:blipFill>
          <a:blip r:embed="rId2"/>
          <a:stretch>
            <a:fillRect/>
          </a:stretch>
        </p:blipFill>
        <p:spPr>
          <a:xfrm>
            <a:off x="2332037" y="3429000"/>
            <a:ext cx="3667125" cy="1857375"/>
          </a:xfrm>
          <a:prstGeom prst="rect">
            <a:avLst/>
          </a:prstGeom>
        </p:spPr>
      </p:pic>
      <p:pic>
        <p:nvPicPr>
          <p:cNvPr id="5" name="圖片 4">
            <a:extLst>
              <a:ext uri="{FF2B5EF4-FFF2-40B4-BE49-F238E27FC236}">
                <a16:creationId xmlns:a16="http://schemas.microsoft.com/office/drawing/2014/main" id="{089EF5B4-B049-437C-836E-C5848C6FB881}"/>
              </a:ext>
            </a:extLst>
          </p:cNvPr>
          <p:cNvPicPr>
            <a:picLocks noChangeAspect="1"/>
          </p:cNvPicPr>
          <p:nvPr/>
        </p:nvPicPr>
        <p:blipFill>
          <a:blip r:embed="rId3"/>
          <a:stretch>
            <a:fillRect/>
          </a:stretch>
        </p:blipFill>
        <p:spPr>
          <a:xfrm>
            <a:off x="1855786" y="5519738"/>
            <a:ext cx="4619625" cy="657225"/>
          </a:xfrm>
          <a:prstGeom prst="rect">
            <a:avLst/>
          </a:prstGeom>
        </p:spPr>
      </p:pic>
      <p:graphicFrame>
        <p:nvGraphicFramePr>
          <p:cNvPr id="6" name="表格 5">
            <a:extLst>
              <a:ext uri="{FF2B5EF4-FFF2-40B4-BE49-F238E27FC236}">
                <a16:creationId xmlns:a16="http://schemas.microsoft.com/office/drawing/2014/main" id="{29853D43-CA05-4433-A7DF-55DFAD8FAD6F}"/>
              </a:ext>
            </a:extLst>
          </p:cNvPr>
          <p:cNvGraphicFramePr>
            <a:graphicFrameLocks noGrp="1"/>
          </p:cNvGraphicFramePr>
          <p:nvPr>
            <p:extLst>
              <p:ext uri="{D42A27DB-BD31-4B8C-83A1-F6EECF244321}">
                <p14:modId xmlns:p14="http://schemas.microsoft.com/office/powerpoint/2010/main" val="4048320151"/>
              </p:ext>
            </p:extLst>
          </p:nvPr>
        </p:nvGraphicFramePr>
        <p:xfrm>
          <a:off x="1117600" y="2309654"/>
          <a:ext cx="6096000" cy="74168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3601050269"/>
                    </a:ext>
                  </a:extLst>
                </a:gridCol>
                <a:gridCol w="2032000">
                  <a:extLst>
                    <a:ext uri="{9D8B030D-6E8A-4147-A177-3AD203B41FA5}">
                      <a16:colId xmlns:a16="http://schemas.microsoft.com/office/drawing/2014/main" val="816299382"/>
                    </a:ext>
                  </a:extLst>
                </a:gridCol>
                <a:gridCol w="2032000">
                  <a:extLst>
                    <a:ext uri="{9D8B030D-6E8A-4147-A177-3AD203B41FA5}">
                      <a16:colId xmlns:a16="http://schemas.microsoft.com/office/drawing/2014/main" val="4210364515"/>
                    </a:ext>
                  </a:extLst>
                </a:gridCol>
              </a:tblGrid>
              <a:tr h="370840">
                <a:tc>
                  <a:txBody>
                    <a:bodyPr/>
                    <a:lstStyle/>
                    <a:p>
                      <a:pPr algn="ctr"/>
                      <a:r>
                        <a:rPr lang="zh-TW" altLang="en-US" dirty="0"/>
                        <a:t>變數名稱</a:t>
                      </a:r>
                    </a:p>
                  </a:txBody>
                  <a:tcPr/>
                </a:tc>
                <a:tc>
                  <a:txBody>
                    <a:bodyPr/>
                    <a:lstStyle/>
                    <a:p>
                      <a:pPr algn="ctr"/>
                      <a:r>
                        <a:rPr lang="zh-TW" altLang="en-US" dirty="0"/>
                        <a:t>記憶體地址</a:t>
                      </a:r>
                    </a:p>
                  </a:txBody>
                  <a:tcPr/>
                </a:tc>
                <a:tc>
                  <a:txBody>
                    <a:bodyPr/>
                    <a:lstStyle/>
                    <a:p>
                      <a:pPr algn="ctr"/>
                      <a:r>
                        <a:rPr lang="zh-TW" altLang="en-US" dirty="0"/>
                        <a:t>資料值</a:t>
                      </a:r>
                    </a:p>
                  </a:txBody>
                  <a:tcPr/>
                </a:tc>
                <a:extLst>
                  <a:ext uri="{0D108BD9-81ED-4DB2-BD59-A6C34878D82A}">
                    <a16:rowId xmlns:a16="http://schemas.microsoft.com/office/drawing/2014/main" val="2647802675"/>
                  </a:ext>
                </a:extLst>
              </a:tr>
              <a:tr h="370840">
                <a:tc>
                  <a:txBody>
                    <a:bodyPr/>
                    <a:lstStyle/>
                    <a:p>
                      <a:pPr algn="ctr"/>
                      <a:r>
                        <a:rPr lang="en-US" altLang="zh-TW"/>
                        <a:t>age</a:t>
                      </a:r>
                      <a:endParaRPr lang="zh-TW" altLang="en-US" dirty="0"/>
                    </a:p>
                  </a:txBody>
                  <a:tcPr/>
                </a:tc>
                <a:tc>
                  <a:txBody>
                    <a:bodyPr/>
                    <a:lstStyle/>
                    <a:p>
                      <a:pPr algn="ctr"/>
                      <a:r>
                        <a:rPr lang="en-US" altLang="zh-TW" dirty="0"/>
                        <a:t>0x6FFE1C</a:t>
                      </a:r>
                      <a:endParaRPr lang="zh-TW" altLang="en-US" dirty="0"/>
                    </a:p>
                  </a:txBody>
                  <a:tcPr/>
                </a:tc>
                <a:tc>
                  <a:txBody>
                    <a:bodyPr/>
                    <a:lstStyle/>
                    <a:p>
                      <a:pPr algn="ctr"/>
                      <a:r>
                        <a:rPr lang="en-US" altLang="zh-TW" dirty="0"/>
                        <a:t>10</a:t>
                      </a:r>
                      <a:endParaRPr lang="zh-TW" altLang="en-US" dirty="0"/>
                    </a:p>
                  </a:txBody>
                  <a:tcPr/>
                </a:tc>
                <a:extLst>
                  <a:ext uri="{0D108BD9-81ED-4DB2-BD59-A6C34878D82A}">
                    <a16:rowId xmlns:a16="http://schemas.microsoft.com/office/drawing/2014/main" val="3325952003"/>
                  </a:ext>
                </a:extLst>
              </a:tr>
            </a:tbl>
          </a:graphicData>
        </a:graphic>
      </p:graphicFrame>
    </p:spTree>
    <p:extLst>
      <p:ext uri="{BB962C8B-B14F-4D97-AF65-F5344CB8AC3E}">
        <p14:creationId xmlns:p14="http://schemas.microsoft.com/office/powerpoint/2010/main" val="3821347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04E969-8CD6-42E1-A471-D3D793574ABD}"/>
              </a:ext>
            </a:extLst>
          </p:cNvPr>
          <p:cNvSpPr>
            <a:spLocks noGrp="1"/>
          </p:cNvSpPr>
          <p:nvPr>
            <p:ph type="title"/>
          </p:nvPr>
        </p:nvSpPr>
        <p:spPr>
          <a:xfrm>
            <a:off x="0" y="-96513"/>
            <a:ext cx="7886700" cy="1325563"/>
          </a:xfrm>
        </p:spPr>
        <p:txBody>
          <a:bodyPr>
            <a:normAutofit/>
          </a:bodyPr>
          <a:lstStyle/>
          <a:p>
            <a:r>
              <a:rPr lang="zh-TW" altLang="en-US" sz="3600" dirty="0">
                <a:latin typeface="+mj-ea"/>
              </a:rPr>
              <a:t>什麼是陣列</a:t>
            </a:r>
            <a:r>
              <a:rPr lang="en-US" altLang="zh-TW" sz="3600" dirty="0">
                <a:latin typeface="+mj-ea"/>
              </a:rPr>
              <a:t>?</a:t>
            </a:r>
            <a:endParaRPr lang="zh-TW" altLang="en-US" sz="3600" dirty="0">
              <a:latin typeface="+mj-ea"/>
            </a:endParaRPr>
          </a:p>
        </p:txBody>
      </p:sp>
      <p:sp>
        <p:nvSpPr>
          <p:cNvPr id="3" name="內容版面配置區 2">
            <a:extLst>
              <a:ext uri="{FF2B5EF4-FFF2-40B4-BE49-F238E27FC236}">
                <a16:creationId xmlns:a16="http://schemas.microsoft.com/office/drawing/2014/main" id="{2382675B-1363-445B-BB23-83BB45711B8B}"/>
              </a:ext>
            </a:extLst>
          </p:cNvPr>
          <p:cNvSpPr>
            <a:spLocks noGrp="1"/>
          </p:cNvSpPr>
          <p:nvPr>
            <p:ph idx="1"/>
          </p:nvPr>
        </p:nvSpPr>
        <p:spPr>
          <a:xfrm>
            <a:off x="418865" y="902347"/>
            <a:ext cx="7886700" cy="4351338"/>
          </a:xfrm>
        </p:spPr>
        <p:txBody>
          <a:bodyPr>
            <a:normAutofit/>
          </a:bodyPr>
          <a:lstStyle/>
          <a:p>
            <a:pPr>
              <a:lnSpc>
                <a:spcPts val="2800"/>
              </a:lnSpc>
              <a:spcBef>
                <a:spcPts val="600"/>
              </a:spcBef>
            </a:pPr>
            <a:r>
              <a:rPr lang="zh-TW" altLang="en-US" sz="2000" kern="1300" dirty="0">
                <a:latin typeface="+mn-ea"/>
              </a:rPr>
              <a:t>課上到現在你可能發現，你可能會需要儲存一連串已知數量或未知數量的資料，但不可能宣告這麼數十個變數來儲存這些這資料，這時就可以使用「陣列」。</a:t>
            </a:r>
            <a:endParaRPr lang="en-US" altLang="zh-TW" sz="2000" kern="1300" dirty="0">
              <a:latin typeface="+mn-ea"/>
            </a:endParaRPr>
          </a:p>
          <a:p>
            <a:pPr>
              <a:lnSpc>
                <a:spcPts val="2800"/>
              </a:lnSpc>
            </a:pPr>
            <a:r>
              <a:rPr lang="zh-TW" altLang="en-US" sz="2000" dirty="0">
                <a:latin typeface="+mn-ea"/>
              </a:rPr>
              <a:t>陣列就是跟電腦要求指定個數、裡面每一個元素都是同一個資料型態的連續記憶體。</a:t>
            </a:r>
            <a:endParaRPr lang="en-US" altLang="zh-TW" sz="2000" dirty="0">
              <a:latin typeface="+mn-ea"/>
            </a:endParaRPr>
          </a:p>
          <a:p>
            <a:pPr>
              <a:lnSpc>
                <a:spcPts val="2800"/>
              </a:lnSpc>
            </a:pPr>
            <a:r>
              <a:rPr lang="zh-TW" altLang="en-US" sz="2000" dirty="0">
                <a:latin typeface="+mn-ea"/>
              </a:rPr>
              <a:t>陣列變數名稱本身儲存的是「這一連串記憶體的起點地址」，而非我們儲存的資料，如果要儲存或提取某一個元素，要使用變數名稱</a:t>
            </a:r>
            <a:r>
              <a:rPr lang="en-US" altLang="zh-TW" sz="2000" dirty="0">
                <a:latin typeface="+mn-ea"/>
              </a:rPr>
              <a:t>+</a:t>
            </a:r>
            <a:r>
              <a:rPr lang="zh-TW" altLang="en-US" sz="2000" dirty="0">
                <a:latin typeface="+mn-ea"/>
              </a:rPr>
              <a:t>中括號，如下圖</a:t>
            </a:r>
            <a:r>
              <a:rPr lang="en-US" altLang="zh-TW" sz="2000" dirty="0">
                <a:latin typeface="+mn-ea"/>
              </a:rPr>
              <a:t>:</a:t>
            </a:r>
            <a:endParaRPr lang="zh-TW" altLang="en-US" sz="2000" dirty="0">
              <a:latin typeface="+mn-ea"/>
            </a:endParaRPr>
          </a:p>
        </p:txBody>
      </p:sp>
      <p:pic>
        <p:nvPicPr>
          <p:cNvPr id="15" name="圖片 2">
            <a:extLst>
              <a:ext uri="{FF2B5EF4-FFF2-40B4-BE49-F238E27FC236}">
                <a16:creationId xmlns:a16="http://schemas.microsoft.com/office/drawing/2014/main" id="{313A6CAA-B5FE-4C28-A96C-770586E2887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60629" y="4042936"/>
            <a:ext cx="6764784" cy="2738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8698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627559" y="1269092"/>
            <a:ext cx="8229600" cy="2599113"/>
          </a:xfrm>
        </p:spPr>
        <p:txBody>
          <a:bodyPr>
            <a:normAutofit/>
          </a:bodyPr>
          <a:lstStyle/>
          <a:p>
            <a:pPr>
              <a:defRPr/>
            </a:pPr>
            <a:r>
              <a:rPr lang="zh-TW" altLang="en-US" dirty="0">
                <a:latin typeface="+mn-ea"/>
                <a:cs typeface="Times New Roman" panose="02020603050405020304" pitchFamily="18" charset="0"/>
              </a:rPr>
              <a:t>用途：在記憶體中找出一塊</a:t>
            </a:r>
            <a:r>
              <a:rPr lang="zh-TW" altLang="en-US" dirty="0">
                <a:solidFill>
                  <a:srgbClr val="C00000"/>
                </a:solidFill>
                <a:latin typeface="+mn-ea"/>
                <a:cs typeface="Times New Roman" panose="02020603050405020304" pitchFamily="18" charset="0"/>
              </a:rPr>
              <a:t>連續的空間</a:t>
            </a:r>
            <a:r>
              <a:rPr lang="zh-TW" altLang="en-US" dirty="0">
                <a:latin typeface="+mn-ea"/>
                <a:cs typeface="Times New Roman" panose="02020603050405020304" pitchFamily="18" charset="0"/>
              </a:rPr>
              <a:t>來存放多個</a:t>
            </a:r>
            <a:r>
              <a:rPr lang="zh-TW" altLang="en-US" dirty="0">
                <a:solidFill>
                  <a:srgbClr val="C00000"/>
                </a:solidFill>
                <a:latin typeface="+mn-ea"/>
                <a:cs typeface="Times New Roman" panose="02020603050405020304" pitchFamily="18" charset="0"/>
              </a:rPr>
              <a:t>相同資料型態</a:t>
            </a:r>
            <a:r>
              <a:rPr lang="zh-TW" altLang="en-US" dirty="0">
                <a:latin typeface="+mn-ea"/>
                <a:cs typeface="Times New Roman" panose="02020603050405020304" pitchFamily="18" charset="0"/>
              </a:rPr>
              <a:t>的內容。</a:t>
            </a:r>
            <a:endParaRPr lang="en-US" altLang="zh-TW" dirty="0">
              <a:latin typeface="+mn-ea"/>
              <a:cs typeface="Times New Roman" panose="02020603050405020304" pitchFamily="18" charset="0"/>
            </a:endParaRPr>
          </a:p>
          <a:p>
            <a:pPr>
              <a:defRPr/>
            </a:pPr>
            <a:r>
              <a:rPr lang="zh-TW" altLang="en-US" dirty="0">
                <a:latin typeface="+mn-ea"/>
                <a:cs typeface="Times New Roman" panose="02020603050405020304" pitchFamily="18" charset="0"/>
              </a:rPr>
              <a:t>一維陣列的宣告</a:t>
            </a:r>
            <a:endParaRPr lang="en-US" altLang="zh-TW" dirty="0">
              <a:latin typeface="+mn-ea"/>
              <a:cs typeface="Times New Roman" panose="02020603050405020304" pitchFamily="18" charset="0"/>
            </a:endParaRPr>
          </a:p>
          <a:p>
            <a:pPr lvl="1">
              <a:defRPr/>
            </a:pPr>
            <a:r>
              <a:rPr lang="zh-TW" altLang="en-US" i="0" dirty="0">
                <a:latin typeface="+mn-ea"/>
                <a:cs typeface="Times New Roman" panose="02020603050405020304" pitchFamily="18" charset="0"/>
              </a:rPr>
              <a:t>語法</a:t>
            </a:r>
            <a:r>
              <a:rPr lang="en-US" altLang="zh-TW" i="0" dirty="0">
                <a:latin typeface="+mn-ea"/>
                <a:cs typeface="Times New Roman" panose="02020603050405020304" pitchFamily="18" charset="0"/>
              </a:rPr>
              <a:t>: </a:t>
            </a:r>
            <a:r>
              <a:rPr lang="zh-TW" altLang="en-US" i="0" dirty="0">
                <a:latin typeface="+mn-ea"/>
                <a:cs typeface="Times New Roman" panose="02020603050405020304" pitchFamily="18" charset="0"/>
              </a:rPr>
              <a:t>資料型態 陣列名稱</a:t>
            </a:r>
            <a:r>
              <a:rPr lang="en-US" altLang="zh-TW" i="0" dirty="0">
                <a:latin typeface="+mn-ea"/>
                <a:cs typeface="Times New Roman" panose="02020603050405020304" pitchFamily="18" charset="0"/>
              </a:rPr>
              <a:t>[</a:t>
            </a:r>
            <a:r>
              <a:rPr lang="zh-TW" altLang="en-US" i="0" dirty="0">
                <a:latin typeface="+mn-ea"/>
                <a:cs typeface="Times New Roman" panose="02020603050405020304" pitchFamily="18" charset="0"/>
              </a:rPr>
              <a:t>長度</a:t>
            </a:r>
            <a:r>
              <a:rPr lang="en-US" altLang="zh-TW" i="0" dirty="0">
                <a:latin typeface="+mn-ea"/>
                <a:cs typeface="Times New Roman" panose="02020603050405020304" pitchFamily="18" charset="0"/>
              </a:rPr>
              <a:t>];</a:t>
            </a:r>
          </a:p>
          <a:p>
            <a:pPr>
              <a:defRPr/>
            </a:pPr>
            <a:r>
              <a:rPr lang="zh-TW" altLang="en-US" dirty="0">
                <a:latin typeface="+mn-ea"/>
                <a:cs typeface="Times New Roman" panose="02020603050405020304" pitchFamily="18" charset="0"/>
              </a:rPr>
              <a:t>例如</a:t>
            </a:r>
            <a:r>
              <a:rPr lang="en-US" altLang="zh-TW" dirty="0">
                <a:latin typeface="+mn-ea"/>
                <a:cs typeface="Times New Roman" panose="02020603050405020304" pitchFamily="18" charset="0"/>
              </a:rPr>
              <a:t>:  int a[N];    </a:t>
            </a:r>
          </a:p>
          <a:p>
            <a:pPr lvl="1">
              <a:defRPr/>
            </a:pPr>
            <a:r>
              <a:rPr lang="en-US" altLang="zh-TW" i="0" dirty="0">
                <a:latin typeface="+mn-ea"/>
                <a:cs typeface="Times New Roman" panose="02020603050405020304" pitchFamily="18" charset="0"/>
              </a:rPr>
              <a:t>(N</a:t>
            </a:r>
            <a:r>
              <a:rPr lang="zh-TW" altLang="en-US" i="0" dirty="0">
                <a:latin typeface="+mn-ea"/>
                <a:cs typeface="Times New Roman" panose="02020603050405020304" pitchFamily="18" charset="0"/>
              </a:rPr>
              <a:t>為一個整數常數</a:t>
            </a:r>
            <a:r>
              <a:rPr lang="en-US" altLang="zh-TW" i="0" dirty="0">
                <a:latin typeface="+mn-ea"/>
                <a:cs typeface="Times New Roman" panose="02020603050405020304" pitchFamily="18" charset="0"/>
              </a:rPr>
              <a:t>, </a:t>
            </a:r>
            <a:r>
              <a:rPr lang="zh-TW" altLang="en-US" i="0" dirty="0">
                <a:latin typeface="+mn-ea"/>
                <a:cs typeface="Times New Roman" panose="02020603050405020304" pitchFamily="18" charset="0"/>
              </a:rPr>
              <a:t>不為變數</a:t>
            </a:r>
            <a:r>
              <a:rPr lang="en-US" altLang="zh-TW" i="0" dirty="0">
                <a:latin typeface="+mn-ea"/>
                <a:cs typeface="Times New Roman" panose="02020603050405020304" pitchFamily="18" charset="0"/>
              </a:rPr>
              <a:t>)</a:t>
            </a:r>
            <a:endParaRPr lang="zh-TW" altLang="en-US" i="0" dirty="0">
              <a:latin typeface="+mn-ea"/>
              <a:cs typeface="Times New Roman" panose="02020603050405020304" pitchFamily="18" charset="0"/>
            </a:endParaRPr>
          </a:p>
        </p:txBody>
      </p:sp>
      <p:sp>
        <p:nvSpPr>
          <p:cNvPr id="15362" name="Rectangle 2"/>
          <p:cNvSpPr>
            <a:spLocks noGrp="1" noChangeArrowheads="1"/>
          </p:cNvSpPr>
          <p:nvPr>
            <p:ph type="title"/>
          </p:nvPr>
        </p:nvSpPr>
        <p:spPr>
          <a:xfrm>
            <a:off x="76622" y="42500"/>
            <a:ext cx="6495628" cy="870992"/>
          </a:xfrm>
        </p:spPr>
        <p:txBody>
          <a:bodyPr>
            <a:normAutofit/>
          </a:bodyPr>
          <a:lstStyle/>
          <a:p>
            <a:r>
              <a:rPr lang="zh-TW" altLang="en-US" sz="3600" dirty="0">
                <a:latin typeface="+mj-ea"/>
              </a:rPr>
              <a:t>一維陣列的宣告</a:t>
            </a:r>
            <a:endParaRPr lang="en-US" altLang="zh-TW" sz="3600" dirty="0">
              <a:latin typeface="+mj-ea"/>
            </a:endParaRPr>
          </a:p>
        </p:txBody>
      </p:sp>
      <p:sp>
        <p:nvSpPr>
          <p:cNvPr id="15364" name="投影片編號版面配置區 7"/>
          <p:cNvSpPr>
            <a:spLocks noGrp="1"/>
          </p:cNvSpPr>
          <p:nvPr>
            <p:ph type="sldNum" sz="quarter" idx="12"/>
          </p:nvPr>
        </p:nvSpPr>
        <p:spPr bwMode="auto">
          <a:xfrm>
            <a:off x="6410325" y="5900331"/>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a:solidFill>
                  <a:schemeClr val="tx2"/>
                </a:solidFill>
                <a:latin typeface="Quixley LET" pitchFamily="2" charset="0"/>
              </a:rPr>
              <a:t> </a:t>
            </a:r>
            <a:fld id="{70E9CF27-E6A6-4E45-BE5B-2DEBC6B29777}" type="slidenum">
              <a:rPr kumimoji="0" lang="en-US" altLang="zh-TW">
                <a:solidFill>
                  <a:schemeClr val="tx2"/>
                </a:solidFill>
                <a:latin typeface="Quixley LET" pitchFamily="2" charset="0"/>
              </a:rPr>
              <a:pPr eaLnBrk="1" hangingPunct="1"/>
              <a:t>6</a:t>
            </a:fld>
            <a:endParaRPr kumimoji="0" lang="en-US" altLang="zh-TW">
              <a:solidFill>
                <a:schemeClr val="tx2"/>
              </a:solidFill>
              <a:latin typeface="Quixley LET" pitchFamily="2" charset="0"/>
            </a:endParaRPr>
          </a:p>
        </p:txBody>
      </p:sp>
      <p:sp>
        <p:nvSpPr>
          <p:cNvPr id="6" name="矩形 5"/>
          <p:cNvSpPr/>
          <p:nvPr/>
        </p:nvSpPr>
        <p:spPr>
          <a:xfrm>
            <a:off x="1095375" y="4473168"/>
            <a:ext cx="6597352" cy="500062"/>
          </a:xfrm>
          <a:prstGeom prst="rect">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latin typeface="Times New Roman" panose="02020603050405020304" pitchFamily="18" charset="0"/>
              <a:cs typeface="Times New Roman" panose="02020603050405020304" pitchFamily="18" charset="0"/>
            </a:endParaRPr>
          </a:p>
        </p:txBody>
      </p:sp>
      <p:sp>
        <p:nvSpPr>
          <p:cNvPr id="7" name="矩形 6"/>
          <p:cNvSpPr/>
          <p:nvPr/>
        </p:nvSpPr>
        <p:spPr>
          <a:xfrm>
            <a:off x="2309813" y="4473168"/>
            <a:ext cx="714375"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TW" sz="2000" dirty="0">
                <a:latin typeface="Times New Roman" panose="02020603050405020304" pitchFamily="18" charset="0"/>
                <a:cs typeface="Times New Roman" panose="02020603050405020304" pitchFamily="18" charset="0"/>
              </a:rPr>
              <a:t>a[0]</a:t>
            </a:r>
            <a:endParaRPr lang="zh-TW" altLang="en-US" sz="2000" dirty="0">
              <a:latin typeface="Times New Roman" panose="02020603050405020304" pitchFamily="18" charset="0"/>
              <a:cs typeface="Times New Roman" panose="02020603050405020304" pitchFamily="18" charset="0"/>
            </a:endParaRPr>
          </a:p>
        </p:txBody>
      </p:sp>
      <p:sp>
        <p:nvSpPr>
          <p:cNvPr id="8" name="矩形 7"/>
          <p:cNvSpPr/>
          <p:nvPr/>
        </p:nvSpPr>
        <p:spPr>
          <a:xfrm>
            <a:off x="3024188" y="4473168"/>
            <a:ext cx="714375"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TW" sz="2000" dirty="0">
                <a:latin typeface="Times New Roman" panose="02020603050405020304" pitchFamily="18" charset="0"/>
                <a:cs typeface="Times New Roman" panose="02020603050405020304" pitchFamily="18" charset="0"/>
              </a:rPr>
              <a:t>a[1]</a:t>
            </a:r>
            <a:endParaRPr lang="zh-TW" altLang="en-US" sz="2000" dirty="0">
              <a:latin typeface="Times New Roman" panose="02020603050405020304" pitchFamily="18" charset="0"/>
              <a:cs typeface="Times New Roman" panose="02020603050405020304" pitchFamily="18" charset="0"/>
            </a:endParaRPr>
          </a:p>
        </p:txBody>
      </p:sp>
      <p:sp>
        <p:nvSpPr>
          <p:cNvPr id="9" name="矩形 8"/>
          <p:cNvSpPr/>
          <p:nvPr/>
        </p:nvSpPr>
        <p:spPr>
          <a:xfrm>
            <a:off x="3738563" y="4473168"/>
            <a:ext cx="714375"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TW" sz="2000" dirty="0">
                <a:latin typeface="Times New Roman" panose="02020603050405020304" pitchFamily="18" charset="0"/>
                <a:cs typeface="Times New Roman" panose="02020603050405020304" pitchFamily="18" charset="0"/>
              </a:rPr>
              <a:t>a[2]</a:t>
            </a:r>
            <a:endParaRPr lang="zh-TW" altLang="en-US" sz="2000" dirty="0">
              <a:latin typeface="Times New Roman" panose="02020603050405020304" pitchFamily="18" charset="0"/>
              <a:cs typeface="Times New Roman" panose="02020603050405020304" pitchFamily="18" charset="0"/>
            </a:endParaRPr>
          </a:p>
        </p:txBody>
      </p:sp>
      <p:sp>
        <p:nvSpPr>
          <p:cNvPr id="10" name="矩形 9"/>
          <p:cNvSpPr/>
          <p:nvPr/>
        </p:nvSpPr>
        <p:spPr>
          <a:xfrm>
            <a:off x="4452938" y="4473168"/>
            <a:ext cx="1285875"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TW" sz="3600" b="1" dirty="0">
                <a:latin typeface="Times New Roman" panose="02020603050405020304" pitchFamily="18" charset="0"/>
                <a:cs typeface="Times New Roman" panose="02020603050405020304" pitchFamily="18" charset="0"/>
              </a:rPr>
              <a:t>…</a:t>
            </a:r>
            <a:endParaRPr lang="zh-TW" altLang="en-US" sz="3600" b="1" dirty="0">
              <a:latin typeface="Times New Roman" panose="02020603050405020304" pitchFamily="18" charset="0"/>
              <a:cs typeface="Times New Roman" panose="02020603050405020304" pitchFamily="18" charset="0"/>
            </a:endParaRPr>
          </a:p>
        </p:txBody>
      </p:sp>
      <p:sp>
        <p:nvSpPr>
          <p:cNvPr id="11" name="矩形 10"/>
          <p:cNvSpPr/>
          <p:nvPr/>
        </p:nvSpPr>
        <p:spPr>
          <a:xfrm>
            <a:off x="5738813" y="4473168"/>
            <a:ext cx="1593874"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TW" sz="2000" dirty="0">
                <a:latin typeface="Times New Roman" panose="02020603050405020304" pitchFamily="18" charset="0"/>
                <a:cs typeface="Times New Roman" panose="02020603050405020304" pitchFamily="18" charset="0"/>
              </a:rPr>
              <a:t>a[N-1</a:t>
            </a:r>
            <a:r>
              <a:rPr lang="en-US" altLang="zh-TW" sz="2400" dirty="0">
                <a:latin typeface="Times New Roman" panose="02020603050405020304" pitchFamily="18" charset="0"/>
                <a:cs typeface="Times New Roman" panose="02020603050405020304" pitchFamily="18" charset="0"/>
              </a:rPr>
              <a:t>]</a:t>
            </a:r>
            <a:endParaRPr lang="zh-TW" altLang="en-US" sz="2400" dirty="0">
              <a:latin typeface="Times New Roman" panose="02020603050405020304" pitchFamily="18" charset="0"/>
              <a:cs typeface="Times New Roman" panose="02020603050405020304" pitchFamily="18" charset="0"/>
            </a:endParaRPr>
          </a:p>
        </p:txBody>
      </p:sp>
      <p:sp>
        <p:nvSpPr>
          <p:cNvPr id="12" name="左大括弧 11"/>
          <p:cNvSpPr/>
          <p:nvPr/>
        </p:nvSpPr>
        <p:spPr>
          <a:xfrm rot="16200000">
            <a:off x="4238625" y="3258731"/>
            <a:ext cx="357187" cy="4214812"/>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zh-TW" altLang="en-US">
              <a:latin typeface="Times New Roman" panose="02020603050405020304" pitchFamily="18" charset="0"/>
              <a:cs typeface="Times New Roman" panose="02020603050405020304" pitchFamily="18" charset="0"/>
            </a:endParaRPr>
          </a:p>
        </p:txBody>
      </p:sp>
      <p:sp>
        <p:nvSpPr>
          <p:cNvPr id="13" name="文字方塊 12"/>
          <p:cNvSpPr txBox="1"/>
          <p:nvPr/>
        </p:nvSpPr>
        <p:spPr>
          <a:xfrm>
            <a:off x="3881438" y="5603468"/>
            <a:ext cx="1160895" cy="400110"/>
          </a:xfrm>
          <a:prstGeom prst="rect">
            <a:avLst/>
          </a:prstGeom>
          <a:noFill/>
        </p:spPr>
        <p:txBody>
          <a:bodyPr wrap="none">
            <a:spAutoFit/>
          </a:bodyPr>
          <a:lstStyle/>
          <a:p>
            <a:pPr>
              <a:defRPr/>
            </a:pPr>
            <a:r>
              <a:rPr lang="en-US" altLang="zh-TW" sz="2000" dirty="0">
                <a:solidFill>
                  <a:schemeClr val="tx1"/>
                </a:solidFill>
                <a:latin typeface="Times New Roman" panose="02020603050405020304" pitchFamily="18" charset="0"/>
                <a:ea typeface="微軟正黑體" panose="020B0604030504040204" pitchFamily="34" charset="-120"/>
                <a:cs typeface="Times New Roman" panose="02020603050405020304" pitchFamily="18" charset="0"/>
              </a:rPr>
              <a:t>N</a:t>
            </a:r>
            <a:r>
              <a:rPr lang="zh-TW" altLang="en-US" sz="2000" dirty="0">
                <a:solidFill>
                  <a:schemeClr val="tx1"/>
                </a:solidFill>
                <a:latin typeface="Times New Roman" panose="02020603050405020304" pitchFamily="18" charset="0"/>
                <a:ea typeface="微軟正黑體" panose="020B0604030504040204" pitchFamily="34" charset="-120"/>
                <a:cs typeface="Times New Roman" panose="02020603050405020304" pitchFamily="18" charset="0"/>
              </a:rPr>
              <a:t>個欄位</a:t>
            </a:r>
          </a:p>
        </p:txBody>
      </p:sp>
      <p:sp>
        <p:nvSpPr>
          <p:cNvPr id="14" name="文字方塊 13"/>
          <p:cNvSpPr txBox="1"/>
          <p:nvPr/>
        </p:nvSpPr>
        <p:spPr>
          <a:xfrm>
            <a:off x="1882938" y="4223805"/>
            <a:ext cx="1656184" cy="261610"/>
          </a:xfrm>
          <a:prstGeom prst="rect">
            <a:avLst/>
          </a:prstGeom>
          <a:noFill/>
        </p:spPr>
        <p:txBody>
          <a:bodyPr wrap="square">
            <a:spAutoFit/>
          </a:bodyPr>
          <a:lstStyle/>
          <a:p>
            <a:pPr lvl="1">
              <a:defRPr/>
            </a:pPr>
            <a:r>
              <a:rPr lang="zh-TW" altLang="en-US" sz="11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位置</a:t>
            </a:r>
            <a:r>
              <a:rPr lang="en-US" altLang="zh-TW" sz="11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 a</a:t>
            </a:r>
            <a:endParaRPr lang="zh-TW" altLang="en-US" sz="11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624090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0894B6-5CDB-48FB-B9C7-99F56B120317}"/>
              </a:ext>
            </a:extLst>
          </p:cNvPr>
          <p:cNvSpPr>
            <a:spLocks noGrp="1"/>
          </p:cNvSpPr>
          <p:nvPr>
            <p:ph type="title"/>
          </p:nvPr>
        </p:nvSpPr>
        <p:spPr>
          <a:xfrm>
            <a:off x="88726" y="28209"/>
            <a:ext cx="7886700" cy="1171941"/>
          </a:xfrm>
        </p:spPr>
        <p:txBody>
          <a:bodyPr/>
          <a:lstStyle/>
          <a:p>
            <a:r>
              <a:rPr lang="zh-TW" altLang="en-US" sz="3600" dirty="0">
                <a:latin typeface="+mj-ea"/>
                <a:cs typeface="Times New Roman" panose="02020603050405020304" pitchFamily="18" charset="0"/>
              </a:rPr>
              <a:t>常見錯誤</a:t>
            </a:r>
            <a:r>
              <a:rPr lang="en-US" altLang="zh-TW" sz="3600" dirty="0">
                <a:latin typeface="+mj-ea"/>
                <a:cs typeface="Times New Roman" panose="02020603050405020304" pitchFamily="18" charset="0"/>
              </a:rPr>
              <a:t>:</a:t>
            </a:r>
            <a:br>
              <a:rPr lang="en-US" altLang="zh-TW" sz="3600" dirty="0">
                <a:latin typeface="+mj-ea"/>
                <a:cs typeface="Times New Roman" panose="02020603050405020304" pitchFamily="18" charset="0"/>
              </a:rPr>
            </a:br>
            <a:endParaRPr lang="zh-TW" altLang="en-US" dirty="0">
              <a:latin typeface="+mj-ea"/>
            </a:endParaRPr>
          </a:p>
        </p:txBody>
      </p:sp>
      <p:sp>
        <p:nvSpPr>
          <p:cNvPr id="6" name="內容版面配置區 2">
            <a:extLst>
              <a:ext uri="{FF2B5EF4-FFF2-40B4-BE49-F238E27FC236}">
                <a16:creationId xmlns:a16="http://schemas.microsoft.com/office/drawing/2014/main" id="{37938309-D44F-4FBC-AC58-174EE17D3F73}"/>
              </a:ext>
            </a:extLst>
          </p:cNvPr>
          <p:cNvSpPr>
            <a:spLocks noGrp="1"/>
          </p:cNvSpPr>
          <p:nvPr>
            <p:ph idx="1"/>
          </p:nvPr>
        </p:nvSpPr>
        <p:spPr>
          <a:xfrm>
            <a:off x="748122" y="1499493"/>
            <a:ext cx="7647756" cy="4824536"/>
          </a:xfrm>
        </p:spPr>
        <p:txBody>
          <a:bodyPr>
            <a:normAutofit/>
          </a:bodyPr>
          <a:lstStyle/>
          <a:p>
            <a:pPr marL="0" indent="0">
              <a:lnSpc>
                <a:spcPct val="100000"/>
              </a:lnSpc>
              <a:buNone/>
            </a:pPr>
            <a:r>
              <a:rPr lang="en-US" altLang="zh-TW" dirty="0">
                <a:latin typeface="+mn-ea"/>
                <a:cs typeface="Times New Roman" panose="02020603050405020304" pitchFamily="18" charset="0"/>
              </a:rPr>
              <a:t>1.</a:t>
            </a:r>
            <a:r>
              <a:rPr lang="zh-TW" altLang="en-US" dirty="0">
                <a:latin typeface="+mn-ea"/>
                <a:cs typeface="Times New Roman" panose="02020603050405020304" pitchFamily="18" charset="0"/>
              </a:rPr>
              <a:t> 參數名稱重複</a:t>
            </a:r>
            <a:endParaRPr lang="en-US" altLang="zh-TW" dirty="0">
              <a:latin typeface="+mn-ea"/>
              <a:cs typeface="Times New Roman" panose="02020603050405020304" pitchFamily="18" charset="0"/>
            </a:endParaRPr>
          </a:p>
          <a:p>
            <a:pPr marL="0" indent="0">
              <a:lnSpc>
                <a:spcPct val="100000"/>
              </a:lnSpc>
              <a:buNone/>
            </a:pPr>
            <a:endParaRPr lang="en-US" altLang="zh-TW" dirty="0">
              <a:latin typeface="+mn-ea"/>
              <a:cs typeface="Times New Roman" panose="02020603050405020304" pitchFamily="18" charset="0"/>
            </a:endParaRPr>
          </a:p>
          <a:p>
            <a:pPr marL="0" indent="0">
              <a:lnSpc>
                <a:spcPct val="100000"/>
              </a:lnSpc>
              <a:buNone/>
            </a:pPr>
            <a:endParaRPr lang="en-US" altLang="zh-TW" dirty="0">
              <a:latin typeface="+mn-ea"/>
              <a:cs typeface="Times New Roman" panose="02020603050405020304" pitchFamily="18" charset="0"/>
            </a:endParaRPr>
          </a:p>
          <a:p>
            <a:pPr marL="0" indent="0">
              <a:lnSpc>
                <a:spcPct val="100000"/>
              </a:lnSpc>
              <a:buNone/>
            </a:pPr>
            <a:r>
              <a:rPr lang="en-US" altLang="zh-TW" dirty="0">
                <a:latin typeface="+mn-ea"/>
                <a:cs typeface="Times New Roman" panose="02020603050405020304" pitchFamily="18" charset="0"/>
              </a:rPr>
              <a:t>2.</a:t>
            </a:r>
            <a:r>
              <a:rPr lang="zh-TW" altLang="en-US" dirty="0">
                <a:latin typeface="+mn-ea"/>
                <a:cs typeface="Times New Roman" panose="02020603050405020304" pitchFamily="18" charset="0"/>
              </a:rPr>
              <a:t> 不可以用其他變數來當作陣列長度</a:t>
            </a:r>
            <a:endParaRPr lang="en-US" altLang="zh-TW" dirty="0">
              <a:latin typeface="+mn-ea"/>
              <a:cs typeface="Times New Roman" panose="02020603050405020304" pitchFamily="18" charset="0"/>
            </a:endParaRPr>
          </a:p>
          <a:p>
            <a:pPr marL="0" indent="0">
              <a:lnSpc>
                <a:spcPct val="100000"/>
              </a:lnSpc>
              <a:buNone/>
            </a:pPr>
            <a:endParaRPr lang="en-US" altLang="zh-TW" dirty="0">
              <a:latin typeface="+mn-ea"/>
              <a:cs typeface="Times New Roman" panose="02020603050405020304" pitchFamily="18" charset="0"/>
            </a:endParaRPr>
          </a:p>
          <a:p>
            <a:pPr marL="0" indent="0">
              <a:lnSpc>
                <a:spcPct val="100000"/>
              </a:lnSpc>
              <a:buNone/>
            </a:pPr>
            <a:endParaRPr lang="en-US" altLang="zh-TW" dirty="0">
              <a:latin typeface="+mn-ea"/>
              <a:cs typeface="Times New Roman" panose="02020603050405020304" pitchFamily="18" charset="0"/>
            </a:endParaRPr>
          </a:p>
          <a:p>
            <a:pPr marL="0" indent="0">
              <a:lnSpc>
                <a:spcPct val="100000"/>
              </a:lnSpc>
              <a:buNone/>
            </a:pPr>
            <a:r>
              <a:rPr lang="zh-TW" altLang="en-US" sz="2400" dirty="0">
                <a:latin typeface="+mn-ea"/>
                <a:cs typeface="Times New Roman" panose="02020603050405020304" pitchFamily="18" charset="0"/>
              </a:rPr>
              <a:t>這個用法在</a:t>
            </a:r>
            <a:r>
              <a:rPr lang="en-US" altLang="zh-TW" sz="2400" dirty="0">
                <a:latin typeface="+mn-ea"/>
                <a:cs typeface="Times New Roman" panose="02020603050405020304" pitchFamily="18" charset="0"/>
              </a:rPr>
              <a:t>GCC</a:t>
            </a:r>
            <a:r>
              <a:rPr lang="zh-TW" altLang="en-US" sz="2400" dirty="0">
                <a:latin typeface="+mn-ea"/>
                <a:cs typeface="Times New Roman" panose="02020603050405020304" pitchFamily="18" charset="0"/>
              </a:rPr>
              <a:t>編譯器</a:t>
            </a:r>
            <a:r>
              <a:rPr lang="en-US" altLang="zh-TW" sz="2400" dirty="0">
                <a:latin typeface="+mn-ea"/>
                <a:cs typeface="Times New Roman" panose="02020603050405020304" pitchFamily="18" charset="0"/>
              </a:rPr>
              <a:t>(Dev-C++)</a:t>
            </a:r>
            <a:r>
              <a:rPr lang="zh-TW" altLang="en-US" sz="2400" dirty="0">
                <a:latin typeface="+mn-ea"/>
                <a:cs typeface="Times New Roman" panose="02020603050405020304" pitchFamily="18" charset="0"/>
              </a:rPr>
              <a:t>會過，但</a:t>
            </a:r>
            <a:r>
              <a:rPr lang="en-US" altLang="zh-TW" sz="2400" dirty="0">
                <a:latin typeface="+mn-ea"/>
                <a:cs typeface="Times New Roman" panose="02020603050405020304" pitchFamily="18" charset="0"/>
              </a:rPr>
              <a:t>Visual</a:t>
            </a:r>
            <a:r>
              <a:rPr lang="zh-TW" altLang="en-US" sz="2400" dirty="0">
                <a:latin typeface="+mn-ea"/>
                <a:cs typeface="Times New Roman" panose="02020603050405020304" pitchFamily="18" charset="0"/>
              </a:rPr>
              <a:t> </a:t>
            </a:r>
            <a:r>
              <a:rPr lang="en-US" altLang="zh-TW" sz="2400" dirty="0">
                <a:latin typeface="+mn-ea"/>
                <a:cs typeface="Times New Roman" panose="02020603050405020304" pitchFamily="18" charset="0"/>
              </a:rPr>
              <a:t>Studio</a:t>
            </a:r>
            <a:r>
              <a:rPr lang="zh-TW" altLang="en-US" sz="2400" dirty="0">
                <a:latin typeface="+mn-ea"/>
                <a:cs typeface="Times New Roman" panose="02020603050405020304" pitchFamily="18" charset="0"/>
              </a:rPr>
              <a:t>的</a:t>
            </a:r>
            <a:r>
              <a:rPr lang="en-US" altLang="zh-TW" sz="2400" dirty="0">
                <a:latin typeface="+mn-ea"/>
                <a:cs typeface="Times New Roman" panose="02020603050405020304" pitchFamily="18" charset="0"/>
              </a:rPr>
              <a:t>C++</a:t>
            </a:r>
            <a:r>
              <a:rPr lang="zh-TW" altLang="en-US" sz="2400" dirty="0">
                <a:latin typeface="+mn-ea"/>
                <a:cs typeface="Times New Roman" panose="02020603050405020304" pitchFamily="18" charset="0"/>
              </a:rPr>
              <a:t>編譯器不會過。</a:t>
            </a:r>
            <a:endParaRPr lang="en-US" altLang="zh-TW" sz="2400" dirty="0">
              <a:latin typeface="+mn-ea"/>
              <a:cs typeface="Times New Roman" panose="02020603050405020304" pitchFamily="18" charset="0"/>
            </a:endParaRPr>
          </a:p>
        </p:txBody>
      </p:sp>
      <p:pic>
        <p:nvPicPr>
          <p:cNvPr id="4" name="圖片 3">
            <a:extLst>
              <a:ext uri="{FF2B5EF4-FFF2-40B4-BE49-F238E27FC236}">
                <a16:creationId xmlns:a16="http://schemas.microsoft.com/office/drawing/2014/main" id="{F02F303F-84F6-4B53-BD55-D65275F43B28}"/>
              </a:ext>
            </a:extLst>
          </p:cNvPr>
          <p:cNvPicPr>
            <a:picLocks noChangeAspect="1"/>
          </p:cNvPicPr>
          <p:nvPr/>
        </p:nvPicPr>
        <p:blipFill>
          <a:blip r:embed="rId2"/>
          <a:stretch>
            <a:fillRect/>
          </a:stretch>
        </p:blipFill>
        <p:spPr>
          <a:xfrm>
            <a:off x="4287602" y="1315293"/>
            <a:ext cx="2409825" cy="1057275"/>
          </a:xfrm>
          <a:prstGeom prst="rect">
            <a:avLst/>
          </a:prstGeom>
        </p:spPr>
      </p:pic>
      <p:pic>
        <p:nvPicPr>
          <p:cNvPr id="5" name="圖片 4">
            <a:extLst>
              <a:ext uri="{FF2B5EF4-FFF2-40B4-BE49-F238E27FC236}">
                <a16:creationId xmlns:a16="http://schemas.microsoft.com/office/drawing/2014/main" id="{02F918F5-10AA-472A-8DF2-7D30C9D4813C}"/>
              </a:ext>
            </a:extLst>
          </p:cNvPr>
          <p:cNvPicPr>
            <a:picLocks noChangeAspect="1"/>
          </p:cNvPicPr>
          <p:nvPr/>
        </p:nvPicPr>
        <p:blipFill>
          <a:blip r:embed="rId3"/>
          <a:stretch>
            <a:fillRect/>
          </a:stretch>
        </p:blipFill>
        <p:spPr>
          <a:xfrm>
            <a:off x="6120755" y="2748098"/>
            <a:ext cx="2257425" cy="1066800"/>
          </a:xfrm>
          <a:prstGeom prst="rect">
            <a:avLst/>
          </a:prstGeom>
        </p:spPr>
      </p:pic>
    </p:spTree>
    <p:extLst>
      <p:ext uri="{BB962C8B-B14F-4D97-AF65-F5344CB8AC3E}">
        <p14:creationId xmlns:p14="http://schemas.microsoft.com/office/powerpoint/2010/main" val="3346781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291132" y="806973"/>
            <a:ext cx="8624268" cy="4598640"/>
          </a:xfrm>
        </p:spPr>
        <p:txBody>
          <a:bodyPr>
            <a:normAutofit/>
          </a:bodyPr>
          <a:lstStyle/>
          <a:p>
            <a:pPr>
              <a:lnSpc>
                <a:spcPts val="3000"/>
              </a:lnSpc>
              <a:defRPr/>
            </a:pPr>
            <a:r>
              <a:rPr lang="zh-TW" altLang="en-US" dirty="0">
                <a:latin typeface="+mn-ea"/>
                <a:cs typeface="Times New Roman" panose="02020603050405020304" pitchFamily="18" charset="0"/>
              </a:rPr>
              <a:t>宣告陣列並給初始內容的語法：</a:t>
            </a:r>
            <a:endParaRPr lang="en-US" altLang="zh-TW" dirty="0">
              <a:latin typeface="+mn-ea"/>
              <a:cs typeface="Times New Roman" panose="02020603050405020304" pitchFamily="18" charset="0"/>
            </a:endParaRPr>
          </a:p>
          <a:p>
            <a:pPr lvl="1">
              <a:lnSpc>
                <a:spcPts val="3000"/>
              </a:lnSpc>
              <a:defRPr/>
            </a:pPr>
            <a:r>
              <a:rPr lang="zh-TW" altLang="en-US" i="0" dirty="0">
                <a:latin typeface="+mn-ea"/>
                <a:cs typeface="Times New Roman" panose="02020603050405020304" pitchFamily="18" charset="0"/>
              </a:rPr>
              <a:t>資料型態 陣列名稱</a:t>
            </a:r>
            <a:r>
              <a:rPr lang="en-US" altLang="zh-TW" i="0" dirty="0">
                <a:latin typeface="+mn-ea"/>
                <a:cs typeface="Times New Roman" panose="02020603050405020304" pitchFamily="18" charset="0"/>
              </a:rPr>
              <a:t>[</a:t>
            </a:r>
            <a:r>
              <a:rPr lang="zh-TW" altLang="en-US" i="0" dirty="0">
                <a:latin typeface="+mn-ea"/>
                <a:cs typeface="Times New Roman" panose="02020603050405020304" pitchFamily="18" charset="0"/>
              </a:rPr>
              <a:t>長度</a:t>
            </a:r>
            <a:r>
              <a:rPr lang="en-US" altLang="zh-TW" i="0" dirty="0">
                <a:latin typeface="+mn-ea"/>
                <a:cs typeface="Times New Roman" panose="02020603050405020304" pitchFamily="18" charset="0"/>
              </a:rPr>
              <a:t>]={</a:t>
            </a:r>
            <a:r>
              <a:rPr lang="zh-TW" altLang="en-US" i="0" dirty="0">
                <a:latin typeface="+mn-ea"/>
                <a:cs typeface="Times New Roman" panose="02020603050405020304" pitchFamily="18" charset="0"/>
              </a:rPr>
              <a:t>內容</a:t>
            </a:r>
            <a:r>
              <a:rPr lang="en-US" altLang="zh-TW" i="0" dirty="0">
                <a:latin typeface="+mn-ea"/>
                <a:cs typeface="Times New Roman" panose="02020603050405020304" pitchFamily="18" charset="0"/>
              </a:rPr>
              <a:t>0,</a:t>
            </a:r>
            <a:r>
              <a:rPr lang="zh-TW" altLang="en-US" i="0" dirty="0">
                <a:latin typeface="+mn-ea"/>
                <a:cs typeface="Times New Roman" panose="02020603050405020304" pitchFamily="18" charset="0"/>
              </a:rPr>
              <a:t>內容</a:t>
            </a:r>
            <a:r>
              <a:rPr lang="en-US" altLang="zh-TW" i="0" dirty="0">
                <a:latin typeface="+mn-ea"/>
                <a:cs typeface="Times New Roman" panose="02020603050405020304" pitchFamily="18" charset="0"/>
              </a:rPr>
              <a:t>1,</a:t>
            </a:r>
            <a:r>
              <a:rPr lang="zh-TW" altLang="en-US" i="0" dirty="0">
                <a:latin typeface="+mn-ea"/>
                <a:cs typeface="Times New Roman" panose="02020603050405020304" pitchFamily="18" charset="0"/>
              </a:rPr>
              <a:t>內容</a:t>
            </a:r>
            <a:r>
              <a:rPr lang="en-US" altLang="zh-TW" i="0" dirty="0">
                <a:latin typeface="+mn-ea"/>
                <a:cs typeface="Times New Roman" panose="02020603050405020304" pitchFamily="18" charset="0"/>
              </a:rPr>
              <a:t>2,…,</a:t>
            </a:r>
            <a:r>
              <a:rPr lang="zh-TW" altLang="en-US" i="0" dirty="0">
                <a:latin typeface="+mn-ea"/>
                <a:cs typeface="Times New Roman" panose="02020603050405020304" pitchFamily="18" charset="0"/>
              </a:rPr>
              <a:t>內容</a:t>
            </a:r>
            <a:r>
              <a:rPr lang="en-US" altLang="zh-TW" i="0" dirty="0">
                <a:latin typeface="+mn-ea"/>
                <a:cs typeface="Times New Roman" panose="02020603050405020304" pitchFamily="18" charset="0"/>
              </a:rPr>
              <a:t>N-1};</a:t>
            </a:r>
          </a:p>
          <a:p>
            <a:pPr lvl="1">
              <a:lnSpc>
                <a:spcPts val="3000"/>
              </a:lnSpc>
              <a:defRPr/>
            </a:pPr>
            <a:r>
              <a:rPr lang="zh-TW" altLang="en-US" i="0" dirty="0">
                <a:latin typeface="+mn-ea"/>
                <a:cs typeface="Times New Roman" panose="02020603050405020304" pitchFamily="18" charset="0"/>
              </a:rPr>
              <a:t>資料型態 陣列名稱</a:t>
            </a:r>
            <a:r>
              <a:rPr lang="en-US" altLang="zh-TW" i="0" dirty="0">
                <a:latin typeface="+mn-ea"/>
                <a:cs typeface="Times New Roman" panose="02020603050405020304" pitchFamily="18" charset="0"/>
              </a:rPr>
              <a:t>[]={</a:t>
            </a:r>
            <a:r>
              <a:rPr lang="zh-TW" altLang="en-US" i="0" dirty="0">
                <a:latin typeface="+mn-ea"/>
                <a:cs typeface="Times New Roman" panose="02020603050405020304" pitchFamily="18" charset="0"/>
              </a:rPr>
              <a:t>內容</a:t>
            </a:r>
            <a:r>
              <a:rPr lang="en-US" altLang="zh-TW" i="0" dirty="0">
                <a:latin typeface="+mn-ea"/>
                <a:cs typeface="Times New Roman" panose="02020603050405020304" pitchFamily="18" charset="0"/>
              </a:rPr>
              <a:t>0,</a:t>
            </a:r>
            <a:r>
              <a:rPr lang="zh-TW" altLang="en-US" i="0" dirty="0">
                <a:latin typeface="+mn-ea"/>
                <a:cs typeface="Times New Roman" panose="02020603050405020304" pitchFamily="18" charset="0"/>
              </a:rPr>
              <a:t>內容</a:t>
            </a:r>
            <a:r>
              <a:rPr lang="en-US" altLang="zh-TW" i="0" dirty="0">
                <a:latin typeface="+mn-ea"/>
                <a:cs typeface="Times New Roman" panose="02020603050405020304" pitchFamily="18" charset="0"/>
              </a:rPr>
              <a:t>1,</a:t>
            </a:r>
            <a:r>
              <a:rPr lang="zh-TW" altLang="en-US" i="0" dirty="0">
                <a:latin typeface="+mn-ea"/>
                <a:cs typeface="Times New Roman" panose="02020603050405020304" pitchFamily="18" charset="0"/>
              </a:rPr>
              <a:t>內容</a:t>
            </a:r>
            <a:r>
              <a:rPr lang="en-US" altLang="zh-TW" i="0" dirty="0">
                <a:latin typeface="+mn-ea"/>
                <a:cs typeface="Times New Roman" panose="02020603050405020304" pitchFamily="18" charset="0"/>
              </a:rPr>
              <a:t>2,…,</a:t>
            </a:r>
            <a:r>
              <a:rPr lang="zh-TW" altLang="en-US" i="0" dirty="0">
                <a:latin typeface="+mn-ea"/>
                <a:cs typeface="Times New Roman" panose="02020603050405020304" pitchFamily="18" charset="0"/>
              </a:rPr>
              <a:t>內容</a:t>
            </a:r>
            <a:r>
              <a:rPr lang="en-US" altLang="zh-TW" i="0" dirty="0">
                <a:latin typeface="+mn-ea"/>
                <a:cs typeface="Times New Roman" panose="02020603050405020304" pitchFamily="18" charset="0"/>
              </a:rPr>
              <a:t>N-1};</a:t>
            </a:r>
            <a:endParaRPr lang="zh-TW" altLang="en-US" i="0" dirty="0">
              <a:latin typeface="+mn-ea"/>
              <a:cs typeface="Times New Roman" panose="02020603050405020304" pitchFamily="18" charset="0"/>
            </a:endParaRPr>
          </a:p>
          <a:p>
            <a:pPr lvl="1">
              <a:lnSpc>
                <a:spcPts val="3000"/>
              </a:lnSpc>
              <a:defRPr/>
            </a:pPr>
            <a:r>
              <a:rPr lang="zh-TW" altLang="en-US" i="0" dirty="0">
                <a:latin typeface="+mn-ea"/>
                <a:cs typeface="Times New Roman" panose="02020603050405020304" pitchFamily="18" charset="0"/>
              </a:rPr>
              <a:t>資料型態 陣列名稱</a:t>
            </a:r>
            <a:r>
              <a:rPr lang="en-US" altLang="zh-TW" i="0" dirty="0">
                <a:latin typeface="+mn-ea"/>
                <a:cs typeface="Times New Roman" panose="02020603050405020304" pitchFamily="18" charset="0"/>
              </a:rPr>
              <a:t>[</a:t>
            </a:r>
            <a:r>
              <a:rPr lang="zh-TW" altLang="en-US" i="0" dirty="0">
                <a:latin typeface="+mn-ea"/>
                <a:cs typeface="Times New Roman" panose="02020603050405020304" pitchFamily="18" charset="0"/>
              </a:rPr>
              <a:t>長度</a:t>
            </a:r>
            <a:r>
              <a:rPr lang="en-US" altLang="zh-TW" i="0" dirty="0">
                <a:latin typeface="+mn-ea"/>
                <a:cs typeface="Times New Roman" panose="02020603050405020304" pitchFamily="18" charset="0"/>
              </a:rPr>
              <a:t>]={0};</a:t>
            </a:r>
            <a:r>
              <a:rPr lang="zh-TW" altLang="en-US" i="0" dirty="0">
                <a:latin typeface="+mn-ea"/>
                <a:cs typeface="Times New Roman" panose="02020603050405020304" pitchFamily="18" charset="0"/>
              </a:rPr>
              <a:t> </a:t>
            </a:r>
            <a:r>
              <a:rPr lang="en-US" altLang="zh-TW" i="0" dirty="0">
                <a:latin typeface="+mn-ea"/>
                <a:cs typeface="Times New Roman" panose="02020603050405020304" pitchFamily="18" charset="0"/>
              </a:rPr>
              <a:t>//</a:t>
            </a:r>
            <a:r>
              <a:rPr lang="zh-TW" altLang="en-US" i="0" dirty="0">
                <a:latin typeface="+mn-ea"/>
                <a:cs typeface="Times New Roman" panose="02020603050405020304" pitchFamily="18" charset="0"/>
              </a:rPr>
              <a:t>所有資料設為「</a:t>
            </a:r>
            <a:r>
              <a:rPr lang="en-US" altLang="zh-TW" i="0" dirty="0">
                <a:latin typeface="+mn-ea"/>
                <a:cs typeface="Times New Roman" panose="02020603050405020304" pitchFamily="18" charset="0"/>
              </a:rPr>
              <a:t>0</a:t>
            </a:r>
            <a:r>
              <a:rPr lang="zh-TW" altLang="en-US" i="0" dirty="0">
                <a:latin typeface="+mn-ea"/>
                <a:cs typeface="Times New Roman" panose="02020603050405020304" pitchFamily="18" charset="0"/>
              </a:rPr>
              <a:t>」</a:t>
            </a:r>
            <a:endParaRPr lang="en-US" altLang="zh-TW" i="0" dirty="0">
              <a:latin typeface="+mn-ea"/>
              <a:cs typeface="Times New Roman" panose="02020603050405020304" pitchFamily="18" charset="0"/>
            </a:endParaRPr>
          </a:p>
          <a:p>
            <a:pPr>
              <a:defRPr/>
            </a:pPr>
            <a:endParaRPr lang="zh-TW" altLang="en-US" dirty="0">
              <a:latin typeface="+mn-ea"/>
              <a:cs typeface="Times New Roman" panose="02020603050405020304" pitchFamily="18" charset="0"/>
            </a:endParaRPr>
          </a:p>
        </p:txBody>
      </p:sp>
      <p:sp>
        <p:nvSpPr>
          <p:cNvPr id="19458" name="Rectangle 2"/>
          <p:cNvSpPr>
            <a:spLocks noGrp="1" noChangeArrowheads="1"/>
          </p:cNvSpPr>
          <p:nvPr>
            <p:ph type="title"/>
          </p:nvPr>
        </p:nvSpPr>
        <p:spPr>
          <a:xfrm>
            <a:off x="122362" y="10118"/>
            <a:ext cx="5271492" cy="654968"/>
          </a:xfrm>
        </p:spPr>
        <p:txBody>
          <a:bodyPr>
            <a:normAutofit/>
          </a:bodyPr>
          <a:lstStyle/>
          <a:p>
            <a:r>
              <a:rPr lang="zh-TW" altLang="en-US" sz="3600" dirty="0">
                <a:latin typeface="+mj-ea"/>
                <a:cs typeface="Times New Roman" panose="02020603050405020304" pitchFamily="18" charset="0"/>
              </a:rPr>
              <a:t>一維陣列的初始化</a:t>
            </a:r>
            <a:endParaRPr lang="en-US" altLang="zh-TW" sz="3600" dirty="0">
              <a:latin typeface="+mj-ea"/>
              <a:cs typeface="Times New Roman" panose="02020603050405020304" pitchFamily="18" charset="0"/>
            </a:endParaRPr>
          </a:p>
        </p:txBody>
      </p:sp>
      <p:graphicFrame>
        <p:nvGraphicFramePr>
          <p:cNvPr id="5" name="表格 4"/>
          <p:cNvGraphicFramePr>
            <a:graphicFrameLocks noGrp="1"/>
          </p:cNvGraphicFramePr>
          <p:nvPr>
            <p:extLst/>
          </p:nvPr>
        </p:nvGraphicFramePr>
        <p:xfrm>
          <a:off x="1712453" y="3009900"/>
          <a:ext cx="5781625" cy="2865084"/>
        </p:xfrm>
        <a:graphic>
          <a:graphicData uri="http://schemas.openxmlformats.org/drawingml/2006/table">
            <a:tbl>
              <a:tblPr firstRow="1" bandRow="1">
                <a:tableStyleId>{616DA210-FB5B-4158-B5E0-FEB733F419BA}</a:tableStyleId>
              </a:tblPr>
              <a:tblGrid>
                <a:gridCol w="5781625">
                  <a:extLst>
                    <a:ext uri="{9D8B030D-6E8A-4147-A177-3AD203B41FA5}">
                      <a16:colId xmlns:a16="http://schemas.microsoft.com/office/drawing/2014/main" val="20000"/>
                    </a:ext>
                  </a:extLst>
                </a:gridCol>
              </a:tblGrid>
              <a:tr h="2422002">
                <a:tc>
                  <a:txBody>
                    <a:bodyPr/>
                    <a:lstStyle/>
                    <a:p>
                      <a:r>
                        <a:rPr lang="pt-BR" sz="1400" b="1" dirty="0">
                          <a:latin typeface="Times New Roman" panose="02020603050405020304" pitchFamily="18" charset="0"/>
                          <a:ea typeface="標楷體" panose="03000509000000000000" pitchFamily="65" charset="-120"/>
                          <a:cs typeface="Times New Roman" panose="02020603050405020304" pitchFamily="18" charset="0"/>
                        </a:rPr>
                        <a:t>int main()</a:t>
                      </a:r>
                    </a:p>
                    <a:p>
                      <a:r>
                        <a:rPr lang="pt-BR" sz="1400" b="1" dirty="0">
                          <a:latin typeface="Times New Roman" panose="02020603050405020304" pitchFamily="18" charset="0"/>
                          <a:ea typeface="標楷體" panose="03000509000000000000" pitchFamily="65" charset="-120"/>
                          <a:cs typeface="Times New Roman" panose="02020603050405020304" pitchFamily="18" charset="0"/>
                        </a:rPr>
                        <a:t>{</a:t>
                      </a:r>
                    </a:p>
                    <a:p>
                      <a:r>
                        <a:rPr lang="pt-BR" sz="1400" b="1" dirty="0">
                          <a:latin typeface="Times New Roman" panose="02020603050405020304" pitchFamily="18" charset="0"/>
                          <a:ea typeface="標楷體" panose="03000509000000000000" pitchFamily="65" charset="-120"/>
                          <a:cs typeface="Times New Roman" panose="02020603050405020304" pitchFamily="18" charset="0"/>
                        </a:rPr>
                        <a:t>	int a[5]={1,2,3,4,5};</a:t>
                      </a:r>
                    </a:p>
                    <a:p>
                      <a:r>
                        <a:rPr lang="pt-BR" sz="1400" b="1" dirty="0">
                          <a:latin typeface="Times New Roman" panose="02020603050405020304" pitchFamily="18" charset="0"/>
                          <a:ea typeface="標楷體" panose="03000509000000000000" pitchFamily="65" charset="-120"/>
                          <a:cs typeface="Times New Roman" panose="02020603050405020304" pitchFamily="18" charset="0"/>
                        </a:rPr>
                        <a:t>	// </a:t>
                      </a:r>
                      <a:r>
                        <a:rPr lang="zh-TW" altLang="en-US" sz="1400" b="1" dirty="0">
                          <a:latin typeface="Times New Roman" panose="02020603050405020304" pitchFamily="18" charset="0"/>
                          <a:ea typeface="標楷體" panose="03000509000000000000" pitchFamily="65" charset="-120"/>
                          <a:cs typeface="Times New Roman" panose="02020603050405020304" pitchFamily="18" charset="0"/>
                        </a:rPr>
                        <a:t>設定 </a:t>
                      </a:r>
                      <a:r>
                        <a:rPr lang="pt-BR" sz="1400" b="1" dirty="0">
                          <a:latin typeface="Times New Roman" panose="02020603050405020304" pitchFamily="18" charset="0"/>
                          <a:ea typeface="標楷體" panose="03000509000000000000" pitchFamily="65" charset="-120"/>
                          <a:cs typeface="Times New Roman" panose="02020603050405020304" pitchFamily="18" charset="0"/>
                        </a:rPr>
                        <a:t>a[0]=1, a[1]=2, a[2]=3, a[3]=4, a[4]=5</a:t>
                      </a:r>
                    </a:p>
                    <a:p>
                      <a:endParaRPr lang="pt-BR" sz="1400" b="1" dirty="0">
                        <a:latin typeface="Times New Roman" panose="02020603050405020304" pitchFamily="18" charset="0"/>
                        <a:ea typeface="標楷體" panose="03000509000000000000" pitchFamily="65" charset="-120"/>
                        <a:cs typeface="Times New Roman" panose="02020603050405020304" pitchFamily="18" charset="0"/>
                      </a:endParaRPr>
                    </a:p>
                    <a:p>
                      <a:r>
                        <a:rPr lang="pt-BR" sz="1400" b="1" dirty="0">
                          <a:latin typeface="Times New Roman" panose="02020603050405020304" pitchFamily="18" charset="0"/>
                          <a:ea typeface="標楷體" panose="03000509000000000000" pitchFamily="65" charset="-120"/>
                          <a:cs typeface="Times New Roman" panose="02020603050405020304" pitchFamily="18" charset="0"/>
                        </a:rPr>
                        <a:t>	int b[]={1,2,3};</a:t>
                      </a:r>
                    </a:p>
                    <a:p>
                      <a:r>
                        <a:rPr lang="pt-BR" sz="1400" b="1" dirty="0">
                          <a:latin typeface="Times New Roman" panose="02020603050405020304" pitchFamily="18" charset="0"/>
                          <a:ea typeface="標楷體" panose="03000509000000000000" pitchFamily="65" charset="-120"/>
                          <a:cs typeface="Times New Roman" panose="02020603050405020304" pitchFamily="18" charset="0"/>
                        </a:rPr>
                        <a:t>	// </a:t>
                      </a:r>
                      <a:r>
                        <a:rPr lang="zh-TW" altLang="en-US" sz="1400" b="1" dirty="0">
                          <a:latin typeface="Times New Roman" panose="02020603050405020304" pitchFamily="18" charset="0"/>
                          <a:ea typeface="標楷體" panose="03000509000000000000" pitchFamily="65" charset="-120"/>
                          <a:cs typeface="Times New Roman" panose="02020603050405020304" pitchFamily="18" charset="0"/>
                        </a:rPr>
                        <a:t>若</a:t>
                      </a:r>
                      <a:r>
                        <a:rPr lang="pt-BR" sz="1400" b="1" dirty="0">
                          <a:latin typeface="Times New Roman" panose="02020603050405020304" pitchFamily="18" charset="0"/>
                          <a:ea typeface="標楷體" panose="03000509000000000000" pitchFamily="65" charset="-120"/>
                          <a:cs typeface="Times New Roman" panose="02020603050405020304" pitchFamily="18" charset="0"/>
                        </a:rPr>
                        <a:t>size</a:t>
                      </a:r>
                      <a:r>
                        <a:rPr lang="zh-TW" altLang="en-US" sz="1400" b="1" dirty="0">
                          <a:latin typeface="Times New Roman" panose="02020603050405020304" pitchFamily="18" charset="0"/>
                          <a:ea typeface="標楷體" panose="03000509000000000000" pitchFamily="65" charset="-120"/>
                          <a:cs typeface="Times New Roman" panose="02020603050405020304" pitchFamily="18" charset="0"/>
                        </a:rPr>
                        <a:t>沒指定</a:t>
                      </a:r>
                      <a:r>
                        <a:rPr lang="en-US" altLang="zh-TW" sz="1400" b="1"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400" b="1" dirty="0">
                          <a:latin typeface="Times New Roman" panose="02020603050405020304" pitchFamily="18" charset="0"/>
                          <a:ea typeface="標楷體" panose="03000509000000000000" pitchFamily="65" charset="-120"/>
                          <a:cs typeface="Times New Roman" panose="02020603050405020304" pitchFamily="18" charset="0"/>
                        </a:rPr>
                        <a:t>因為給了</a:t>
                      </a:r>
                      <a:r>
                        <a:rPr lang="en-US" altLang="zh-TW" sz="1400" b="1" dirty="0">
                          <a:latin typeface="Times New Roman" panose="02020603050405020304" pitchFamily="18" charset="0"/>
                          <a:ea typeface="標楷體" panose="03000509000000000000" pitchFamily="65" charset="-120"/>
                          <a:cs typeface="Times New Roman" panose="02020603050405020304" pitchFamily="18" charset="0"/>
                        </a:rPr>
                        <a:t>3</a:t>
                      </a:r>
                      <a:r>
                        <a:rPr lang="zh-TW" altLang="en-US" sz="1400" b="1" dirty="0">
                          <a:latin typeface="Times New Roman" panose="02020603050405020304" pitchFamily="18" charset="0"/>
                          <a:ea typeface="標楷體" panose="03000509000000000000" pitchFamily="65" charset="-120"/>
                          <a:cs typeface="Times New Roman" panose="02020603050405020304" pitchFamily="18" charset="0"/>
                        </a:rPr>
                        <a:t>個數字</a:t>
                      </a:r>
                      <a:r>
                        <a:rPr lang="en-US" altLang="zh-TW" sz="1400" b="1"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400" b="1" dirty="0">
                          <a:latin typeface="Times New Roman" panose="02020603050405020304" pitchFamily="18" charset="0"/>
                          <a:ea typeface="標楷體" panose="03000509000000000000" pitchFamily="65" charset="-120"/>
                          <a:cs typeface="Times New Roman" panose="02020603050405020304" pitchFamily="18" charset="0"/>
                        </a:rPr>
                        <a:t>在此會自動設定為</a:t>
                      </a:r>
                      <a:r>
                        <a:rPr lang="pt-BR" sz="1400" b="1" dirty="0">
                          <a:latin typeface="Times New Roman" panose="02020603050405020304" pitchFamily="18" charset="0"/>
                          <a:ea typeface="標楷體" panose="03000509000000000000" pitchFamily="65" charset="-120"/>
                          <a:cs typeface="Times New Roman" panose="02020603050405020304" pitchFamily="18" charset="0"/>
                        </a:rPr>
                        <a:t>b[3];</a:t>
                      </a:r>
                    </a:p>
                    <a:p>
                      <a:endParaRPr lang="pt-BR" sz="1400" b="1" dirty="0">
                        <a:latin typeface="Times New Roman" panose="02020603050405020304" pitchFamily="18" charset="0"/>
                        <a:ea typeface="標楷體" panose="03000509000000000000" pitchFamily="65" charset="-120"/>
                        <a:cs typeface="Times New Roman" panose="02020603050405020304" pitchFamily="18" charset="0"/>
                      </a:endParaRPr>
                    </a:p>
                    <a:p>
                      <a:r>
                        <a:rPr lang="pt-BR" sz="1400" b="1" dirty="0">
                          <a:latin typeface="Times New Roman" panose="02020603050405020304" pitchFamily="18" charset="0"/>
                          <a:ea typeface="標楷體" panose="03000509000000000000" pitchFamily="65" charset="-120"/>
                          <a:cs typeface="Times New Roman" panose="02020603050405020304" pitchFamily="18" charset="0"/>
                        </a:rPr>
                        <a:t>	int c[5]={0};</a:t>
                      </a:r>
                    </a:p>
                    <a:p>
                      <a:r>
                        <a:rPr lang="pt-BR" sz="1400" b="1" dirty="0">
                          <a:latin typeface="Times New Roman" panose="02020603050405020304" pitchFamily="18" charset="0"/>
                          <a:ea typeface="標楷體" panose="03000509000000000000" pitchFamily="65" charset="-120"/>
                          <a:cs typeface="Times New Roman" panose="02020603050405020304" pitchFamily="18" charset="0"/>
                        </a:rPr>
                        <a:t>	// </a:t>
                      </a:r>
                      <a:r>
                        <a:rPr lang="zh-TW" altLang="en-US" sz="1400" b="1" dirty="0">
                          <a:latin typeface="Times New Roman" panose="02020603050405020304" pitchFamily="18" charset="0"/>
                          <a:ea typeface="標楷體" panose="03000509000000000000" pitchFamily="65" charset="-120"/>
                          <a:cs typeface="Times New Roman" panose="02020603050405020304" pitchFamily="18" charset="0"/>
                        </a:rPr>
                        <a:t>設定 </a:t>
                      </a:r>
                      <a:r>
                        <a:rPr lang="en-US" altLang="zh-TW" sz="1400" b="1" dirty="0">
                          <a:latin typeface="Times New Roman" panose="02020603050405020304" pitchFamily="18" charset="0"/>
                          <a:ea typeface="標楷體" panose="03000509000000000000" pitchFamily="65" charset="-120"/>
                          <a:cs typeface="Times New Roman" panose="02020603050405020304" pitchFamily="18" charset="0"/>
                        </a:rPr>
                        <a:t>c</a:t>
                      </a:r>
                      <a:r>
                        <a:rPr lang="pt-BR" sz="1400" b="1" dirty="0">
                          <a:latin typeface="Times New Roman" panose="02020603050405020304" pitchFamily="18" charset="0"/>
                          <a:ea typeface="標楷體" panose="03000509000000000000" pitchFamily="65" charset="-120"/>
                          <a:cs typeface="Times New Roman" panose="02020603050405020304" pitchFamily="18" charset="0"/>
                        </a:rPr>
                        <a:t>[0]=0, c[1]=0, c[2]=0, c[3]=0, c[4]=0</a:t>
                      </a:r>
                    </a:p>
                    <a:p>
                      <a:endParaRPr lang="pt-BR" sz="1400" b="1" dirty="0">
                        <a:latin typeface="Times New Roman" panose="02020603050405020304" pitchFamily="18" charset="0"/>
                        <a:ea typeface="標楷體" panose="03000509000000000000" pitchFamily="65" charset="-120"/>
                        <a:cs typeface="Times New Roman" panose="02020603050405020304" pitchFamily="18" charset="0"/>
                      </a:endParaRPr>
                    </a:p>
                    <a:p>
                      <a:r>
                        <a:rPr lang="pt-BR" sz="1400" b="1" dirty="0">
                          <a:latin typeface="Times New Roman" panose="02020603050405020304" pitchFamily="18" charset="0"/>
                          <a:ea typeface="標楷體" panose="03000509000000000000" pitchFamily="65" charset="-120"/>
                          <a:cs typeface="Times New Roman" panose="02020603050405020304" pitchFamily="18" charset="0"/>
                        </a:rPr>
                        <a:t>	return 0;</a:t>
                      </a:r>
                    </a:p>
                    <a:p>
                      <a:r>
                        <a:rPr lang="pt-BR" sz="1400" b="1" dirty="0">
                          <a:latin typeface="Times New Roman" panose="02020603050405020304" pitchFamily="18" charset="0"/>
                          <a:ea typeface="標楷體" panose="03000509000000000000" pitchFamily="65" charset="-120"/>
                          <a:cs typeface="Times New Roman" panose="02020603050405020304" pitchFamily="18" charset="0"/>
                        </a:rPr>
                        <a:t>}</a:t>
                      </a:r>
                    </a:p>
                  </a:txBody>
                  <a:tcPr marT="45702" marB="45702"/>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82222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385242" y="1163685"/>
            <a:ext cx="8854008" cy="4732289"/>
          </a:xfrm>
        </p:spPr>
        <p:txBody>
          <a:bodyPr>
            <a:noAutofit/>
          </a:bodyPr>
          <a:lstStyle/>
          <a:p>
            <a:pPr>
              <a:lnSpc>
                <a:spcPts val="3000"/>
              </a:lnSpc>
              <a:defRPr/>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在使用宣告好的陣列時，要使用一個陣列中的元素可以表示成：</a:t>
            </a:r>
            <a:r>
              <a:rPr lang="zh-TW" altLang="en-US" dirty="0">
                <a:solidFill>
                  <a:srgbClr val="C00000"/>
                </a:solidFill>
                <a:latin typeface="Times New Roman" panose="02020603050405020304" pitchFamily="18" charset="0"/>
                <a:ea typeface="標楷體" panose="03000509000000000000" pitchFamily="65" charset="-120"/>
                <a:cs typeface="Times New Roman" panose="02020603050405020304" pitchFamily="18" charset="0"/>
              </a:rPr>
              <a:t>陣列名稱</a:t>
            </a:r>
            <a:r>
              <a:rPr lang="en-US" altLang="zh-TW" dirty="0">
                <a:solidFill>
                  <a:srgbClr val="C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C00000"/>
                </a:solidFill>
                <a:latin typeface="Times New Roman" panose="02020603050405020304" pitchFamily="18" charset="0"/>
                <a:ea typeface="標楷體" panose="03000509000000000000" pitchFamily="65" charset="-120"/>
                <a:cs typeface="Times New Roman" panose="02020603050405020304" pitchFamily="18" charset="0"/>
              </a:rPr>
              <a:t>索引</a:t>
            </a:r>
            <a:r>
              <a:rPr lang="en-US" altLang="zh-TW" dirty="0">
                <a:solidFill>
                  <a:srgbClr val="C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a:solidFill>
                <a:srgbClr val="C00000"/>
              </a:solidFill>
              <a:latin typeface="Times New Roman" panose="02020603050405020304" pitchFamily="18" charset="0"/>
              <a:ea typeface="標楷體" panose="03000509000000000000" pitchFamily="65" charset="-120"/>
              <a:cs typeface="Times New Roman" panose="02020603050405020304" pitchFamily="18" charset="0"/>
            </a:endParaRPr>
          </a:p>
          <a:p>
            <a:pPr lvl="1">
              <a:lnSpc>
                <a:spcPts val="3000"/>
              </a:lnSpc>
              <a:defRPr/>
            </a:pPr>
            <a:r>
              <a:rPr lang="zh-TW" altLang="en-US" i="0" dirty="0">
                <a:latin typeface="Times New Roman" panose="02020603050405020304" pitchFamily="18" charset="0"/>
                <a:ea typeface="標楷體" panose="03000509000000000000" pitchFamily="65" charset="-120"/>
                <a:cs typeface="Times New Roman" panose="02020603050405020304" pitchFamily="18" charset="0"/>
              </a:rPr>
              <a:t>陣列名稱</a:t>
            </a:r>
            <a:r>
              <a:rPr lang="en-US" altLang="zh-TW" i="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i="0" dirty="0">
                <a:latin typeface="Times New Roman" panose="02020603050405020304" pitchFamily="18" charset="0"/>
                <a:ea typeface="標楷體" panose="03000509000000000000" pitchFamily="65" charset="-120"/>
                <a:cs typeface="Times New Roman" panose="02020603050405020304" pitchFamily="18" charset="0"/>
              </a:rPr>
              <a:t>用來表示一塊緊密相鄰的</a:t>
            </a:r>
            <a:r>
              <a:rPr lang="zh-TW" altLang="en-US" i="0" dirty="0">
                <a:solidFill>
                  <a:srgbClr val="C00000"/>
                </a:solidFill>
                <a:latin typeface="Times New Roman" panose="02020603050405020304" pitchFamily="18" charset="0"/>
                <a:ea typeface="標楷體" panose="03000509000000000000" pitchFamily="65" charset="-120"/>
                <a:cs typeface="Times New Roman" panose="02020603050405020304" pitchFamily="18" charset="0"/>
              </a:rPr>
              <a:t>記憶體空間的起始位址。</a:t>
            </a:r>
            <a:endParaRPr lang="en-US" altLang="zh-TW" i="0" dirty="0">
              <a:latin typeface="Times New Roman" panose="02020603050405020304" pitchFamily="18" charset="0"/>
              <a:ea typeface="標楷體" panose="03000509000000000000" pitchFamily="65" charset="-120"/>
              <a:cs typeface="Times New Roman" panose="02020603050405020304" pitchFamily="18" charset="0"/>
            </a:endParaRPr>
          </a:p>
          <a:p>
            <a:pPr lvl="1">
              <a:lnSpc>
                <a:spcPts val="3000"/>
              </a:lnSpc>
              <a:defRPr/>
            </a:pPr>
            <a:r>
              <a:rPr lang="zh-TW" altLang="en-US" i="0" dirty="0">
                <a:latin typeface="Times New Roman" panose="02020603050405020304" pitchFamily="18" charset="0"/>
                <a:ea typeface="標楷體" panose="03000509000000000000" pitchFamily="65" charset="-120"/>
                <a:cs typeface="Times New Roman" panose="02020603050405020304" pitchFamily="18" charset="0"/>
              </a:rPr>
              <a:t>索引</a:t>
            </a:r>
            <a:r>
              <a:rPr lang="en-US" altLang="zh-TW" i="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i="0" dirty="0">
                <a:latin typeface="Times New Roman" panose="02020603050405020304" pitchFamily="18" charset="0"/>
                <a:ea typeface="標楷體" panose="03000509000000000000" pitchFamily="65" charset="-120"/>
                <a:cs typeface="Times New Roman" panose="02020603050405020304" pitchFamily="18" charset="0"/>
              </a:rPr>
              <a:t>用來表示該陣列元素是在記憶體空間的</a:t>
            </a:r>
            <a:r>
              <a:rPr lang="zh-TW" altLang="en-US" i="0" dirty="0">
                <a:solidFill>
                  <a:srgbClr val="C00000"/>
                </a:solidFill>
                <a:latin typeface="Times New Roman" panose="02020603050405020304" pitchFamily="18" charset="0"/>
                <a:ea typeface="標楷體" panose="03000509000000000000" pitchFamily="65" charset="-120"/>
                <a:cs typeface="Times New Roman" panose="02020603050405020304" pitchFamily="18" charset="0"/>
              </a:rPr>
              <a:t>第幾號位置。</a:t>
            </a:r>
            <a:endParaRPr lang="en-US" altLang="zh-TW" i="0" dirty="0">
              <a:solidFill>
                <a:srgbClr val="C00000"/>
              </a:solidFill>
              <a:latin typeface="Times New Roman" panose="02020603050405020304" pitchFamily="18" charset="0"/>
              <a:ea typeface="標楷體" panose="03000509000000000000" pitchFamily="65" charset="-120"/>
              <a:cs typeface="Times New Roman" panose="02020603050405020304" pitchFamily="18" charset="0"/>
            </a:endParaRPr>
          </a:p>
          <a:p>
            <a:pPr>
              <a:lnSpc>
                <a:spcPts val="3000"/>
              </a:lnSpc>
              <a:defRPr/>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範例：</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lnSpc>
                <a:spcPts val="3000"/>
              </a:lnSpc>
              <a:defRPr/>
            </a:pPr>
            <a:r>
              <a:rPr lang="en-US" altLang="zh-TW" i="0" dirty="0" err="1">
                <a:latin typeface="Times New Roman" panose="02020603050405020304" pitchFamily="18" charset="0"/>
                <a:ea typeface="標楷體" panose="03000509000000000000" pitchFamily="65" charset="-120"/>
                <a:cs typeface="Times New Roman" panose="02020603050405020304" pitchFamily="18" charset="0"/>
              </a:rPr>
              <a:t>int</a:t>
            </a:r>
            <a:r>
              <a:rPr lang="en-US" altLang="zh-TW" i="0" dirty="0">
                <a:latin typeface="Times New Roman" panose="02020603050405020304" pitchFamily="18" charset="0"/>
                <a:ea typeface="標楷體" panose="03000509000000000000" pitchFamily="65" charset="-120"/>
                <a:cs typeface="Times New Roman" panose="02020603050405020304" pitchFamily="18" charset="0"/>
              </a:rPr>
              <a:t> a[3]; // </a:t>
            </a:r>
            <a:r>
              <a:rPr lang="zh-TW" altLang="en-US" i="0" dirty="0">
                <a:latin typeface="Times New Roman" panose="02020603050405020304" pitchFamily="18" charset="0"/>
                <a:ea typeface="標楷體" panose="03000509000000000000" pitchFamily="65" charset="-120"/>
                <a:cs typeface="Times New Roman" panose="02020603050405020304" pitchFamily="18" charset="0"/>
              </a:rPr>
              <a:t>宣告陣列</a:t>
            </a:r>
            <a:r>
              <a:rPr lang="en-US" altLang="zh-TW" i="0" dirty="0">
                <a:latin typeface="Times New Roman" panose="02020603050405020304" pitchFamily="18" charset="0"/>
                <a:ea typeface="標楷體" panose="03000509000000000000" pitchFamily="65" charset="-120"/>
                <a:cs typeface="Times New Roman" panose="02020603050405020304" pitchFamily="18" charset="0"/>
              </a:rPr>
              <a:t>a</a:t>
            </a:r>
            <a:r>
              <a:rPr lang="zh-TW" altLang="en-US" i="0" dirty="0">
                <a:latin typeface="Times New Roman" panose="02020603050405020304" pitchFamily="18" charset="0"/>
                <a:ea typeface="標楷體" panose="03000509000000000000" pitchFamily="65" charset="-120"/>
                <a:cs typeface="Times New Roman" panose="02020603050405020304" pitchFamily="18" charset="0"/>
              </a:rPr>
              <a:t>有</a:t>
            </a:r>
            <a:r>
              <a:rPr lang="en-US" altLang="zh-TW" i="0" dirty="0">
                <a:latin typeface="Times New Roman" panose="02020603050405020304" pitchFamily="18" charset="0"/>
                <a:ea typeface="標楷體" panose="03000509000000000000" pitchFamily="65" charset="-120"/>
                <a:cs typeface="Times New Roman" panose="02020603050405020304" pitchFamily="18" charset="0"/>
              </a:rPr>
              <a:t>3</a:t>
            </a:r>
            <a:r>
              <a:rPr lang="zh-TW" altLang="en-US" i="0" dirty="0">
                <a:latin typeface="Times New Roman" panose="02020603050405020304" pitchFamily="18" charset="0"/>
                <a:ea typeface="標楷體" panose="03000509000000000000" pitchFamily="65" charset="-120"/>
                <a:cs typeface="Times New Roman" panose="02020603050405020304" pitchFamily="18" charset="0"/>
              </a:rPr>
              <a:t>個整數</a:t>
            </a:r>
            <a:endParaRPr lang="en-US" altLang="zh-TW" i="0" dirty="0">
              <a:latin typeface="Times New Roman" panose="02020603050405020304" pitchFamily="18" charset="0"/>
              <a:ea typeface="標楷體" panose="03000509000000000000" pitchFamily="65" charset="-120"/>
              <a:cs typeface="Times New Roman" panose="02020603050405020304" pitchFamily="18" charset="0"/>
            </a:endParaRPr>
          </a:p>
          <a:p>
            <a:pPr lvl="1">
              <a:lnSpc>
                <a:spcPts val="3000"/>
              </a:lnSpc>
              <a:defRPr/>
            </a:pPr>
            <a:r>
              <a:rPr lang="en-US" altLang="zh-TW" i="0" dirty="0">
                <a:latin typeface="Times New Roman" panose="02020603050405020304" pitchFamily="18" charset="0"/>
                <a:ea typeface="標楷體" panose="03000509000000000000" pitchFamily="65" charset="-120"/>
                <a:cs typeface="Times New Roman" panose="02020603050405020304" pitchFamily="18" charset="0"/>
              </a:rPr>
              <a:t>a[0]=1; // </a:t>
            </a:r>
            <a:r>
              <a:rPr lang="zh-TW" altLang="en-US" i="0" dirty="0">
                <a:latin typeface="Times New Roman" panose="02020603050405020304" pitchFamily="18" charset="0"/>
                <a:ea typeface="標楷體" panose="03000509000000000000" pitchFamily="65" charset="-120"/>
                <a:cs typeface="Times New Roman" panose="02020603050405020304" pitchFamily="18" charset="0"/>
              </a:rPr>
              <a:t>把</a:t>
            </a:r>
            <a:r>
              <a:rPr lang="en-US" altLang="zh-TW" i="0" dirty="0">
                <a:latin typeface="Times New Roman" panose="02020603050405020304" pitchFamily="18" charset="0"/>
                <a:ea typeface="標楷體" panose="03000509000000000000" pitchFamily="65" charset="-120"/>
                <a:cs typeface="Times New Roman" panose="02020603050405020304" pitchFamily="18" charset="0"/>
              </a:rPr>
              <a:t>a[0]</a:t>
            </a:r>
            <a:r>
              <a:rPr lang="zh-TW" altLang="en-US" i="0" dirty="0">
                <a:latin typeface="Times New Roman" panose="02020603050405020304" pitchFamily="18" charset="0"/>
                <a:ea typeface="標楷體" panose="03000509000000000000" pitchFamily="65" charset="-120"/>
                <a:cs typeface="Times New Roman" panose="02020603050405020304" pitchFamily="18" charset="0"/>
              </a:rPr>
              <a:t>設定為</a:t>
            </a:r>
            <a:r>
              <a:rPr lang="en-US" altLang="zh-TW" i="0" dirty="0">
                <a:latin typeface="Times New Roman" panose="02020603050405020304" pitchFamily="18" charset="0"/>
                <a:ea typeface="標楷體" panose="03000509000000000000" pitchFamily="65" charset="-120"/>
                <a:cs typeface="Times New Roman" panose="02020603050405020304" pitchFamily="18" charset="0"/>
              </a:rPr>
              <a:t>1 </a:t>
            </a:r>
          </a:p>
          <a:p>
            <a:pPr lvl="1">
              <a:lnSpc>
                <a:spcPts val="3000"/>
              </a:lnSpc>
              <a:defRPr/>
            </a:pPr>
            <a:r>
              <a:rPr lang="en-US" altLang="zh-TW" i="0" dirty="0">
                <a:latin typeface="Times New Roman" panose="02020603050405020304" pitchFamily="18" charset="0"/>
                <a:ea typeface="標楷體" panose="03000509000000000000" pitchFamily="65" charset="-120"/>
                <a:cs typeface="Times New Roman" panose="02020603050405020304" pitchFamily="18" charset="0"/>
              </a:rPr>
              <a:t>a[1]=2; // </a:t>
            </a:r>
            <a:r>
              <a:rPr lang="zh-TW" altLang="en-US" i="0" dirty="0">
                <a:latin typeface="Times New Roman" panose="02020603050405020304" pitchFamily="18" charset="0"/>
                <a:ea typeface="標楷體" panose="03000509000000000000" pitchFamily="65" charset="-120"/>
                <a:cs typeface="Times New Roman" panose="02020603050405020304" pitchFamily="18" charset="0"/>
              </a:rPr>
              <a:t>把</a:t>
            </a:r>
            <a:r>
              <a:rPr lang="en-US" altLang="zh-TW" i="0" dirty="0">
                <a:latin typeface="Times New Roman" panose="02020603050405020304" pitchFamily="18" charset="0"/>
                <a:ea typeface="標楷體" panose="03000509000000000000" pitchFamily="65" charset="-120"/>
                <a:cs typeface="Times New Roman" panose="02020603050405020304" pitchFamily="18" charset="0"/>
              </a:rPr>
              <a:t>a[1]</a:t>
            </a:r>
            <a:r>
              <a:rPr lang="zh-TW" altLang="en-US" i="0" dirty="0">
                <a:latin typeface="Times New Roman" panose="02020603050405020304" pitchFamily="18" charset="0"/>
                <a:ea typeface="標楷體" panose="03000509000000000000" pitchFamily="65" charset="-120"/>
                <a:cs typeface="Times New Roman" panose="02020603050405020304" pitchFamily="18" charset="0"/>
              </a:rPr>
              <a:t>設定為</a:t>
            </a:r>
            <a:r>
              <a:rPr lang="en-US" altLang="zh-TW" i="0" dirty="0">
                <a:latin typeface="Times New Roman" panose="02020603050405020304" pitchFamily="18" charset="0"/>
                <a:ea typeface="標楷體" panose="03000509000000000000" pitchFamily="65" charset="-120"/>
                <a:cs typeface="Times New Roman" panose="02020603050405020304" pitchFamily="18" charset="0"/>
              </a:rPr>
              <a:t>2 </a:t>
            </a:r>
          </a:p>
          <a:p>
            <a:pPr lvl="1">
              <a:lnSpc>
                <a:spcPts val="3000"/>
              </a:lnSpc>
              <a:defRPr/>
            </a:pPr>
            <a:r>
              <a:rPr lang="en-US" altLang="zh-TW" i="0" dirty="0">
                <a:latin typeface="Times New Roman" panose="02020603050405020304" pitchFamily="18" charset="0"/>
                <a:ea typeface="標楷體" panose="03000509000000000000" pitchFamily="65" charset="-120"/>
                <a:cs typeface="Times New Roman" panose="02020603050405020304" pitchFamily="18" charset="0"/>
              </a:rPr>
              <a:t>a[2]=3; // </a:t>
            </a:r>
            <a:r>
              <a:rPr lang="zh-TW" altLang="en-US" i="0" dirty="0">
                <a:latin typeface="Times New Roman" panose="02020603050405020304" pitchFamily="18" charset="0"/>
                <a:ea typeface="標楷體" panose="03000509000000000000" pitchFamily="65" charset="-120"/>
                <a:cs typeface="Times New Roman" panose="02020603050405020304" pitchFamily="18" charset="0"/>
              </a:rPr>
              <a:t>把</a:t>
            </a:r>
            <a:r>
              <a:rPr lang="en-US" altLang="zh-TW" i="0" dirty="0">
                <a:latin typeface="Times New Roman" panose="02020603050405020304" pitchFamily="18" charset="0"/>
                <a:ea typeface="標楷體" panose="03000509000000000000" pitchFamily="65" charset="-120"/>
                <a:cs typeface="Times New Roman" panose="02020603050405020304" pitchFamily="18" charset="0"/>
              </a:rPr>
              <a:t>a[2]</a:t>
            </a:r>
            <a:r>
              <a:rPr lang="zh-TW" altLang="en-US" i="0" dirty="0">
                <a:latin typeface="Times New Roman" panose="02020603050405020304" pitchFamily="18" charset="0"/>
                <a:ea typeface="標楷體" panose="03000509000000000000" pitchFamily="65" charset="-120"/>
                <a:cs typeface="Times New Roman" panose="02020603050405020304" pitchFamily="18" charset="0"/>
              </a:rPr>
              <a:t>設定為</a:t>
            </a:r>
            <a:r>
              <a:rPr lang="en-US" altLang="zh-TW" i="0" dirty="0">
                <a:latin typeface="Times New Roman" panose="02020603050405020304" pitchFamily="18" charset="0"/>
                <a:ea typeface="標楷體" panose="03000509000000000000" pitchFamily="65" charset="-120"/>
                <a:cs typeface="Times New Roman" panose="02020603050405020304" pitchFamily="18" charset="0"/>
              </a:rPr>
              <a:t>3 </a:t>
            </a:r>
          </a:p>
          <a:p>
            <a:pPr lvl="1">
              <a:lnSpc>
                <a:spcPts val="3000"/>
              </a:lnSpc>
              <a:defRPr/>
            </a:pPr>
            <a:r>
              <a:rPr lang="en-US" altLang="zh-TW" i="0" dirty="0">
                <a:solidFill>
                  <a:srgbClr val="C00000"/>
                </a:solidFill>
                <a:latin typeface="Times New Roman" panose="02020603050405020304" pitchFamily="18" charset="0"/>
                <a:ea typeface="標楷體" panose="03000509000000000000" pitchFamily="65" charset="-120"/>
                <a:cs typeface="Times New Roman" panose="02020603050405020304" pitchFamily="18" charset="0"/>
              </a:rPr>
              <a:t>a[3]</a:t>
            </a:r>
            <a:r>
              <a:rPr lang="zh-TW" altLang="en-US" i="0" dirty="0">
                <a:solidFill>
                  <a:srgbClr val="C00000"/>
                </a:solidFill>
                <a:latin typeface="Times New Roman" panose="02020603050405020304" pitchFamily="18" charset="0"/>
                <a:ea typeface="標楷體" panose="03000509000000000000" pitchFamily="65" charset="-120"/>
                <a:cs typeface="Times New Roman" panose="02020603050405020304" pitchFamily="18" charset="0"/>
              </a:rPr>
              <a:t>是不存在的</a:t>
            </a:r>
            <a:r>
              <a:rPr lang="en-US" altLang="zh-TW" i="0" dirty="0">
                <a:solidFill>
                  <a:srgbClr val="C00000"/>
                </a:solidFill>
                <a:latin typeface="Times New Roman" panose="02020603050405020304" pitchFamily="18" charset="0"/>
                <a:ea typeface="標楷體" panose="03000509000000000000" pitchFamily="65" charset="-120"/>
                <a:cs typeface="Times New Roman" panose="02020603050405020304" pitchFamily="18" charset="0"/>
              </a:rPr>
              <a:t>. </a:t>
            </a:r>
          </a:p>
          <a:p>
            <a:pPr>
              <a:defRPr/>
            </a:pPr>
            <a:endParaRPr lang="zh-TW" altLang="en-US" dirty="0">
              <a:solidFill>
                <a:srgbClr val="C00000"/>
              </a:solidFill>
              <a:latin typeface="Times New Roman" panose="02020603050405020304" pitchFamily="18" charset="0"/>
              <a:ea typeface="標楷體" panose="03000509000000000000" pitchFamily="65" charset="-120"/>
              <a:cs typeface="Times New Roman" panose="02020603050405020304" pitchFamily="18" charset="0"/>
            </a:endParaRPr>
          </a:p>
          <a:p>
            <a:pPr>
              <a:defRPr/>
            </a:pP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6386" name="Rectangle 2"/>
          <p:cNvSpPr>
            <a:spLocks noGrp="1" noChangeArrowheads="1"/>
          </p:cNvSpPr>
          <p:nvPr>
            <p:ph type="title"/>
          </p:nvPr>
        </p:nvSpPr>
        <p:spPr>
          <a:xfrm>
            <a:off x="0" y="-157139"/>
            <a:ext cx="7886700" cy="1325563"/>
          </a:xfrm>
        </p:spPr>
        <p:txBody>
          <a:bodyPr>
            <a:normAutofit/>
          </a:bodyPr>
          <a:lstStyle/>
          <a:p>
            <a:r>
              <a:rPr lang="zh-TW" altLang="en-US" sz="3600" dirty="0">
                <a:latin typeface="+mj-ea"/>
                <a:cs typeface="Times New Roman" panose="02020603050405020304" pitchFamily="18" charset="0"/>
              </a:rPr>
              <a:t>一維陣列的使用</a:t>
            </a:r>
            <a:endParaRPr lang="en-US" altLang="zh-TW" sz="3600" dirty="0">
              <a:latin typeface="+mj-ea"/>
              <a:cs typeface="Times New Roman" panose="02020603050405020304" pitchFamily="18" charset="0"/>
            </a:endParaRPr>
          </a:p>
        </p:txBody>
      </p:sp>
      <p:sp>
        <p:nvSpPr>
          <p:cNvPr id="16388" name="投影片編號版面配置區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a:solidFill>
                  <a:schemeClr val="tx2"/>
                </a:solidFill>
                <a:latin typeface="Quixley LET" pitchFamily="2" charset="0"/>
              </a:rPr>
              <a:t> </a:t>
            </a:r>
            <a:fld id="{A37F6DA6-B0BC-40AC-8BAE-880AE7753244}" type="slidenum">
              <a:rPr kumimoji="0" lang="en-US" altLang="zh-TW">
                <a:solidFill>
                  <a:schemeClr val="tx2"/>
                </a:solidFill>
                <a:latin typeface="Quixley LET" pitchFamily="2" charset="0"/>
              </a:rPr>
              <a:pPr eaLnBrk="1" hangingPunct="1"/>
              <a:t>9</a:t>
            </a:fld>
            <a:endParaRPr kumimoji="0" lang="en-US" altLang="zh-TW">
              <a:solidFill>
                <a:schemeClr val="tx2"/>
              </a:solidFill>
              <a:latin typeface="Quixley LET" pitchFamily="2" charset="0"/>
            </a:endParaRPr>
          </a:p>
        </p:txBody>
      </p:sp>
    </p:spTree>
    <p:extLst>
      <p:ext uri="{BB962C8B-B14F-4D97-AF65-F5344CB8AC3E}">
        <p14:creationId xmlns:p14="http://schemas.microsoft.com/office/powerpoint/2010/main" val="76952252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7084</TotalTime>
  <Words>1253</Words>
  <Application>Microsoft Office PowerPoint</Application>
  <PresentationFormat>如螢幕大小 (4:3)</PresentationFormat>
  <Paragraphs>112</Paragraphs>
  <Slides>18</Slides>
  <Notes>1</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18</vt:i4>
      </vt:variant>
    </vt:vector>
  </HeadingPairs>
  <TitlesOfParts>
    <vt:vector size="26" baseType="lpstr">
      <vt:lpstr>DejaVu Sans</vt:lpstr>
      <vt:lpstr>Quixley LET</vt:lpstr>
      <vt:lpstr>微軟正黑體</vt:lpstr>
      <vt:lpstr>新細明體</vt:lpstr>
      <vt:lpstr>標楷體</vt:lpstr>
      <vt:lpstr>Arial</vt:lpstr>
      <vt:lpstr>Times New Roman</vt:lpstr>
      <vt:lpstr>Office 佈景主題</vt:lpstr>
      <vt:lpstr>計算機程式與應用實習</vt:lpstr>
      <vt:lpstr>大綱</vt:lpstr>
      <vt:lpstr>變數的記憶體地址</vt:lpstr>
      <vt:lpstr>Ex: 輸出一個int變數的地址</vt:lpstr>
      <vt:lpstr>什麼是陣列?</vt:lpstr>
      <vt:lpstr>一維陣列的宣告</vt:lpstr>
      <vt:lpstr>常見錯誤: </vt:lpstr>
      <vt:lpstr>一維陣列的初始化</vt:lpstr>
      <vt:lpstr>一維陣列的使用</vt:lpstr>
      <vt:lpstr>Ex: 宣告陣列與輸出陣列的變數名稱</vt:lpstr>
      <vt:lpstr>Ex: 將資料存進陣列並取出</vt:lpstr>
      <vt:lpstr>使用迴圈來依序探訪陣列</vt:lpstr>
      <vt:lpstr>二維陣列</vt:lpstr>
      <vt:lpstr>二維陣列宣告與初始化</vt:lpstr>
      <vt:lpstr>用兩層迴圈依序探訪二維陣列</vt:lpstr>
      <vt:lpstr>課後練習</vt:lpstr>
      <vt:lpstr>PowerPoint 簡報</vt:lpstr>
      <vt:lpstr>PowerPoint 簡報</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Severus</cp:lastModifiedBy>
  <cp:revision>452</cp:revision>
  <dcterms:created xsi:type="dcterms:W3CDTF">2013-02-28T05:12:02Z</dcterms:created>
  <dcterms:modified xsi:type="dcterms:W3CDTF">2020-10-06T04:12:03Z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Microsoft</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5</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44</vt:i4>
  </property>
</Properties>
</file>