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4"/>
  </p:notesMasterIdLst>
  <p:handoutMasterIdLst>
    <p:handoutMasterId r:id="rId15"/>
  </p:handoutMasterIdLst>
  <p:sldIdLst>
    <p:sldId id="296" r:id="rId2"/>
    <p:sldId id="303" r:id="rId3"/>
    <p:sldId id="304" r:id="rId4"/>
    <p:sldId id="305" r:id="rId5"/>
    <p:sldId id="310" r:id="rId6"/>
    <p:sldId id="306" r:id="rId7"/>
    <p:sldId id="307" r:id="rId8"/>
    <p:sldId id="308" r:id="rId9"/>
    <p:sldId id="309" r:id="rId10"/>
    <p:sldId id="311" r:id="rId11"/>
    <p:sldId id="312" r:id="rId12"/>
    <p:sldId id="30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25" autoAdjust="0"/>
  </p:normalViewPr>
  <p:slideViewPr>
    <p:cSldViewPr snapToGrid="0">
      <p:cViewPr varScale="1">
        <p:scale>
          <a:sx n="62" d="100"/>
          <a:sy n="62" d="100"/>
        </p:scale>
        <p:origin x="3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62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zh-TW" altLang="en-US" dirty="0"/>
              <a:t> 兩組資料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2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cout</a:t>
            </a:r>
            <a:r>
              <a:rPr lang="en-US" altLang="zh-TW" dirty="0"/>
              <a:t>&gt;&gt;map2[key2]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1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換</a:t>
            </a:r>
            <a:r>
              <a:rPr lang="en-US" altLang="zh-TW" dirty="0" err="1"/>
              <a:t>newkey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9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第十三次上課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映射</a:t>
            </a:r>
            <a:r>
              <a:rPr lang="en-US" altLang="zh-TW" sz="2800" dirty="0">
                <a:latin typeface="+mj-ea"/>
                <a:ea typeface="+mj-ea"/>
              </a:rPr>
              <a:t>(Map)</a:t>
            </a: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3301D-DF4D-4676-8423-6F75F135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4D5F8-A8C8-4113-9BE7-C5B5C24A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z=1, y=1, x=2, w=2….a=13</a:t>
            </a:r>
            <a:r>
              <a:rPr lang="zh-TW" altLang="en-US" dirty="0"/>
              <a:t>，從</a:t>
            </a:r>
            <a:r>
              <a:rPr lang="en-US" altLang="zh-TW" dirty="0" err="1"/>
              <a:t>z~a</a:t>
            </a:r>
            <a:r>
              <a:rPr lang="zh-TW" altLang="en-US" dirty="0"/>
              <a:t>往回數，每兩個字元值就累加</a:t>
            </a:r>
            <a:r>
              <a:rPr lang="en-US" altLang="zh-TW" dirty="0"/>
              <a:t>1</a:t>
            </a:r>
            <a:r>
              <a:rPr lang="zh-TW" altLang="en-US" dirty="0"/>
              <a:t>，接著輸入一小寫字母</a:t>
            </a:r>
            <a:r>
              <a:rPr lang="en-US" altLang="zh-TW" dirty="0" err="1"/>
              <a:t>ch</a:t>
            </a:r>
            <a:r>
              <a:rPr lang="zh-TW" altLang="en-US" dirty="0"/>
              <a:t>，請輸出</a:t>
            </a:r>
            <a:r>
              <a:rPr lang="en-US" altLang="zh-TW" dirty="0" err="1"/>
              <a:t>ch</a:t>
            </a:r>
            <a:r>
              <a:rPr lang="zh-TW" altLang="en-US" dirty="0"/>
              <a:t>對應的值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B21743-4963-467F-A5A0-CFD10D1290A2}"/>
              </a:ext>
            </a:extLst>
          </p:cNvPr>
          <p:cNvSpPr txBox="1"/>
          <p:nvPr/>
        </p:nvSpPr>
        <p:spPr>
          <a:xfrm flipH="1">
            <a:off x="4069079" y="4001294"/>
            <a:ext cx="118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0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C5D34-BA6E-4078-88CD-00283E5E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8CD57-4ED1-410F-AFE5-674FCCCE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表示要輸入幾組人名作為</a:t>
            </a:r>
            <a:r>
              <a:rPr lang="en-US" altLang="zh-TW" dirty="0"/>
              <a:t>key</a:t>
            </a:r>
            <a:r>
              <a:rPr lang="zh-TW" altLang="en-US" dirty="0"/>
              <a:t>，同時隨機生成一個</a:t>
            </a:r>
            <a:r>
              <a:rPr lang="en-US" altLang="zh-TW" dirty="0"/>
              <a:t>0~99</a:t>
            </a:r>
            <a:r>
              <a:rPr lang="zh-TW" altLang="en-US" dirty="0"/>
              <a:t>之間的整數作為</a:t>
            </a:r>
            <a:r>
              <a:rPr lang="en-US" altLang="zh-TW" dirty="0"/>
              <a:t>value</a:t>
            </a:r>
            <a:r>
              <a:rPr lang="zh-TW" altLang="en-US" dirty="0"/>
              <a:t>，接著等待使用者查詢鍵值</a:t>
            </a:r>
            <a:r>
              <a:rPr lang="zh-TW" altLang="en-US" dirty="0" smtClean="0"/>
              <a:t>對</a:t>
            </a:r>
            <a:r>
              <a:rPr lang="zh-TW" altLang="en-US" dirty="0"/>
              <a:t>，</a:t>
            </a:r>
            <a:r>
              <a:rPr lang="zh-TW" altLang="en-US" dirty="0" smtClean="0"/>
              <a:t>直到</a:t>
            </a:r>
            <a:r>
              <a:rPr lang="zh-TW" altLang="en-US" dirty="0"/>
              <a:t>輸入</a:t>
            </a:r>
            <a:r>
              <a:rPr lang="en-US" altLang="zh-TW" dirty="0"/>
              <a:t>’q’</a:t>
            </a:r>
            <a:r>
              <a:rPr lang="zh-TW" altLang="en-US" dirty="0"/>
              <a:t>關閉程式</a:t>
            </a:r>
          </a:p>
        </p:txBody>
      </p:sp>
    </p:spTree>
    <p:extLst>
      <p:ext uri="{BB962C8B-B14F-4D97-AF65-F5344CB8AC3E}">
        <p14:creationId xmlns:p14="http://schemas.microsoft.com/office/powerpoint/2010/main" val="323195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CB08-BC1A-4330-B5E2-FABEEA5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AD59E-73AA-4DA7-8936-60FB6C63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706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輸入一整數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表示要輸入幾組指令，輸入「</a:t>
            </a:r>
            <a:r>
              <a:rPr lang="en-US" altLang="zh-TW" sz="2000" dirty="0" smtClean="0"/>
              <a:t> 1 key value</a:t>
            </a:r>
            <a:r>
              <a:rPr lang="zh-TW" altLang="en-US" sz="2000" dirty="0" smtClean="0"/>
              <a:t>」的格式，如果該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沒有相對應的資料則插入新的一筆，如果已存在則累加新的值上去，輸入「</a:t>
            </a:r>
            <a:r>
              <a:rPr lang="en-US" altLang="zh-TW" sz="2000" dirty="0" smtClean="0"/>
              <a:t>2 key</a:t>
            </a:r>
            <a:r>
              <a:rPr lang="zh-TW" altLang="en-US" sz="2000" dirty="0" smtClean="0"/>
              <a:t>」則刪除該筆資料，如果那筆資料不存在則輸出「</a:t>
            </a:r>
            <a:r>
              <a:rPr lang="en-US" altLang="zh-TW" sz="2000" dirty="0" smtClean="0"/>
              <a:t>delete error</a:t>
            </a:r>
            <a:r>
              <a:rPr lang="zh-TW" altLang="en-US" sz="2000" dirty="0" smtClean="0"/>
              <a:t>」，輸入「</a:t>
            </a:r>
            <a:r>
              <a:rPr lang="en-US" altLang="zh-TW" sz="2000" dirty="0" smtClean="0"/>
              <a:t>3 key</a:t>
            </a:r>
            <a:r>
              <a:rPr lang="zh-TW" altLang="en-US" sz="2000" dirty="0" smtClean="0"/>
              <a:t>」，如果該筆資料存在則輸出它的鍵值對，如果不存在則輸出「</a:t>
            </a:r>
            <a:r>
              <a:rPr lang="en-US" altLang="zh-TW" sz="2000" dirty="0" smtClean="0"/>
              <a:t>key 0</a:t>
            </a:r>
            <a:r>
              <a:rPr lang="zh-TW" altLang="en-US" sz="2000" dirty="0" smtClean="0"/>
              <a:t>」。</a:t>
            </a:r>
            <a:endParaRPr lang="zh-TW" alt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BD2BDB-6A54-4ED1-8A9B-014198E5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46" y="3857179"/>
            <a:ext cx="104996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" panose="020B0604020202020204" pitchFamily="34" charset="0"/>
                <a:ea typeface="inherit"/>
              </a:rPr>
              <a:t>輸入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7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1 Jesse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20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1 Jess 12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1 Jess 18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3 Jess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3 Jesse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2 Jess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E141E"/>
              </a:solidFill>
              <a:effectLst/>
              <a:latin typeface="Arial Unicode MS"/>
              <a:ea typeface="var(--font-family-inpu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E141E"/>
                </a:solidFill>
                <a:effectLst/>
                <a:latin typeface="Arial Unicode MS"/>
                <a:ea typeface="var(--font-family-input)"/>
              </a:rPr>
              <a:t>3 Jess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2131" y="38101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600" dirty="0" smtClean="0">
                <a:solidFill>
                  <a:srgbClr val="0E141E"/>
                </a:solidFill>
                <a:latin typeface="Arial" panose="020B0604020202020204" pitchFamily="34" charset="0"/>
                <a:ea typeface="inherit"/>
              </a:rPr>
              <a:t>輸出</a:t>
            </a:r>
            <a:endParaRPr lang="en-US" altLang="zh-TW" sz="1600" dirty="0" smtClean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 smtClean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E141E"/>
                </a:solidFill>
                <a:latin typeface="Arial" panose="020B0604020202020204" pitchFamily="34" charset="0"/>
                <a:ea typeface="inherit"/>
              </a:rPr>
              <a:t>30 </a:t>
            </a: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solidFill>
                  <a:srgbClr val="0E141E"/>
                </a:solidFill>
                <a:latin typeface="Arial" panose="020B0604020202020204" pitchFamily="34" charset="0"/>
                <a:ea typeface="inherit"/>
              </a:rPr>
              <a:t>20 </a:t>
            </a:r>
            <a:endParaRPr lang="en-US" altLang="zh-TW" sz="1600" dirty="0" smtClean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 smtClean="0">
                <a:solidFill>
                  <a:srgbClr val="0E141E"/>
                </a:solidFill>
                <a:latin typeface="Arial" panose="020B0604020202020204" pitchFamily="34" charset="0"/>
                <a:ea typeface="inherit"/>
              </a:rPr>
              <a:t>0</a:t>
            </a:r>
            <a:endParaRPr lang="en-US" altLang="zh-TW" sz="1600" dirty="0">
              <a:solidFill>
                <a:srgbClr val="0E141E"/>
              </a:solidFill>
              <a:latin typeface="Arial" panose="020B0604020202020204" pitchFamily="34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0558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32016-C811-4CC9-BF84-D061CD8C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+mj-ea"/>
              </a:rPr>
              <a:t>映射</a:t>
            </a:r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ED9CD-F474-4835-9659-B8013B7B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相對於陣列或向量使用</a:t>
            </a:r>
            <a:r>
              <a:rPr lang="en-US" altLang="zh-TW" dirty="0"/>
              <a:t>index</a:t>
            </a:r>
            <a:r>
              <a:rPr lang="zh-TW" altLang="en-US" dirty="0"/>
              <a:t>來存取資料，映射類別使用另外一種方法來存取資料</a:t>
            </a:r>
            <a:r>
              <a:rPr lang="en-US" altLang="zh-TW" dirty="0"/>
              <a:t>:</a:t>
            </a:r>
            <a:r>
              <a:rPr lang="zh-TW" altLang="en-US" dirty="0"/>
              <a:t> 鍵值對</a:t>
            </a:r>
            <a:r>
              <a:rPr lang="en-US" altLang="zh-TW" dirty="0"/>
              <a:t>(key and value)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鍵值對是指使用關鍵字</a:t>
            </a:r>
            <a:r>
              <a:rPr lang="en-US" altLang="zh-TW" dirty="0"/>
              <a:t>key</a:t>
            </a:r>
            <a:r>
              <a:rPr lang="zh-TW" altLang="en-US" dirty="0"/>
              <a:t>來得到對應的數值</a:t>
            </a:r>
            <a:r>
              <a:rPr lang="en-US" altLang="zh-TW" dirty="0"/>
              <a:t>value</a:t>
            </a:r>
            <a:r>
              <a:rPr lang="zh-TW" altLang="en-US" dirty="0"/>
              <a:t>，所以在將資料存進映射時，我們需要一組關鍵字字串跟要儲存的資料。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在別的程式語言，我們稱這個功能叫「字典</a:t>
            </a:r>
            <a:r>
              <a:rPr lang="en-US" altLang="zh-TW" dirty="0"/>
              <a:t>Dictionary</a:t>
            </a:r>
            <a:r>
              <a:rPr lang="zh-TW" altLang="en-US" dirty="0"/>
              <a:t>」。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86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60A0B-5741-48E5-B546-8932813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+mj-ea"/>
              </a:rPr>
              <a:t>映射</a:t>
            </a:r>
            <a:r>
              <a:rPr lang="zh-TW" altLang="en-US" dirty="0"/>
              <a:t>的宣告與初始化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B5108-1992-4A44-8732-8E2CA18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852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宣告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map</a:t>
            </a:r>
            <a:r>
              <a:rPr lang="en-US" altLang="zh-TW" sz="2000" dirty="0">
                <a:solidFill>
                  <a:srgbClr val="FF0000"/>
                </a:solidFill>
              </a:rPr>
              <a:t>&lt;</a:t>
            </a:r>
            <a:r>
              <a:rPr lang="zh-TW" altLang="en-US" sz="2000" dirty="0">
                <a:solidFill>
                  <a:srgbClr val="FF0000"/>
                </a:solidFill>
              </a:rPr>
              <a:t>鍵的型態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通常都是</a:t>
            </a:r>
            <a:r>
              <a:rPr lang="en-US" altLang="zh-TW" sz="2000" dirty="0">
                <a:solidFill>
                  <a:srgbClr val="FF0000"/>
                </a:solidFill>
              </a:rPr>
              <a:t>string), </a:t>
            </a:r>
            <a:r>
              <a:rPr lang="zh-TW" altLang="en-US" sz="2000" dirty="0">
                <a:solidFill>
                  <a:srgbClr val="FF0000"/>
                </a:solidFill>
              </a:rPr>
              <a:t>值的型態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任意</a:t>
            </a:r>
            <a:r>
              <a:rPr lang="en-US" altLang="zh-TW" sz="2000" dirty="0">
                <a:solidFill>
                  <a:srgbClr val="FF0000"/>
                </a:solidFill>
              </a:rPr>
              <a:t>)&gt;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/>
              <a:t>映射名稱</a:t>
            </a:r>
            <a:r>
              <a:rPr lang="en-US" altLang="zh-TW" sz="2000" dirty="0"/>
              <a:t>;</a:t>
            </a:r>
            <a:endParaRPr lang="en-US" altLang="zh-TW" sz="20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/>
              <a:t>初始化</a:t>
            </a:r>
            <a:r>
              <a:rPr lang="en-US" altLang="zh-TW" sz="2000" dirty="0"/>
              <a:t>: </a:t>
            </a:r>
            <a:r>
              <a:rPr lang="zh-TW" altLang="en-US" sz="2000" dirty="0"/>
              <a:t>最外框要使用一組「</a:t>
            </a:r>
            <a:r>
              <a:rPr lang="en-US" altLang="zh-TW" sz="2000" dirty="0"/>
              <a:t>{</a:t>
            </a:r>
            <a:r>
              <a:rPr lang="zh-TW" altLang="en-US" sz="2000" dirty="0"/>
              <a:t> </a:t>
            </a:r>
            <a:r>
              <a:rPr lang="en-US" altLang="zh-TW" sz="2000" dirty="0"/>
              <a:t>}</a:t>
            </a:r>
            <a:r>
              <a:rPr lang="zh-TW" altLang="en-US" sz="2000" dirty="0"/>
              <a:t>」，裡面每一組鍵值對再使用一組「</a:t>
            </a:r>
            <a:r>
              <a:rPr lang="en-US" altLang="zh-TW" sz="2000" dirty="0"/>
              <a:t>{</a:t>
            </a:r>
            <a:r>
              <a:rPr lang="zh-TW" altLang="en-US" sz="2000" dirty="0"/>
              <a:t> </a:t>
            </a:r>
            <a:r>
              <a:rPr lang="en-US" altLang="zh-TW" sz="2000" dirty="0"/>
              <a:t>}</a:t>
            </a:r>
            <a:r>
              <a:rPr lang="zh-TW" altLang="en-US" sz="2000" dirty="0"/>
              <a:t>」，前為</a:t>
            </a:r>
            <a:r>
              <a:rPr lang="en-US" altLang="zh-TW" sz="2000" dirty="0"/>
              <a:t>key</a:t>
            </a:r>
            <a:r>
              <a:rPr lang="zh-TW" altLang="en-US" sz="2000" dirty="0"/>
              <a:t>的字串，後為</a:t>
            </a:r>
            <a:r>
              <a:rPr lang="en-US" altLang="zh-TW" sz="2000" dirty="0"/>
              <a:t>value</a:t>
            </a:r>
            <a:r>
              <a:rPr lang="zh-TW" altLang="en-US" sz="2000" dirty="0"/>
              <a:t>的資料，並用逗點隔開。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593047-F94E-46DA-A579-B6553552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2" y="3593521"/>
            <a:ext cx="8286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A4580-BB7F-4F79-8C8D-18AC79D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使用鍵存取映射中的值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3343-5C30-4C63-B8C3-8FBF4517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映射名稱</a:t>
            </a:r>
            <a:r>
              <a:rPr lang="en-US" altLang="zh-TW" dirty="0"/>
              <a:t>[“</a:t>
            </a:r>
            <a:r>
              <a:rPr lang="zh-TW" altLang="en-US" dirty="0"/>
              <a:t>字串</a:t>
            </a:r>
            <a:r>
              <a:rPr lang="en-US" altLang="zh-TW" dirty="0"/>
              <a:t>”]</a:t>
            </a:r>
            <a:r>
              <a:rPr lang="zh-TW" altLang="en-US" dirty="0"/>
              <a:t>或是</a:t>
            </a:r>
            <a:r>
              <a:rPr lang="zh-TW" altLang="en-US" dirty="0">
                <a:latin typeface="+mj-ea"/>
              </a:rPr>
              <a:t>映射</a:t>
            </a:r>
            <a:r>
              <a:rPr lang="zh-TW" altLang="en-US" dirty="0"/>
              <a:t>名稱</a:t>
            </a:r>
            <a:r>
              <a:rPr lang="en-US" altLang="zh-TW" dirty="0"/>
              <a:t>[</a:t>
            </a:r>
            <a:r>
              <a:rPr lang="zh-TW" altLang="en-US" dirty="0"/>
              <a:t>字串變數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5B70D4-C1CF-4B5C-A4BB-D76BDB5F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65" y="2861931"/>
            <a:ext cx="6856569" cy="2063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002EE1-786B-484B-98F7-BB3ED144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411" y="5106728"/>
            <a:ext cx="34194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E6FCD-1028-478C-95AC-CD98AEE0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回傳映射中鍵值對的數量</a:t>
            </a:r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77885-D940-435A-8452-87310C1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 </a:t>
            </a:r>
            <a:r>
              <a:rPr lang="zh-TW" altLang="en-US" dirty="0"/>
              <a:t>映射名稱</a:t>
            </a:r>
            <a:r>
              <a:rPr lang="en-US" altLang="zh-TW" dirty="0"/>
              <a:t>.size(): </a:t>
            </a:r>
            <a:r>
              <a:rPr lang="zh-TW" altLang="en-US" dirty="0"/>
              <a:t>回傳該映射有幾組鍵值對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EC8607-DD93-4CDA-AA7B-A8AA2B04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8" y="3245979"/>
            <a:ext cx="5600700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E712E8-ABB2-4A78-ACA8-2454E51F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04" y="4622341"/>
            <a:ext cx="332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7C188-7F9F-4EB5-9620-4C596936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插入新的鍵值對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AFAA8-2D5D-48D8-85F1-C7527C20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497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語法</a:t>
            </a:r>
            <a:r>
              <a:rPr lang="en-US" altLang="zh-TW" sz="2000" dirty="0"/>
              <a:t>:</a:t>
            </a:r>
            <a:r>
              <a:rPr lang="zh-TW" altLang="en-US" sz="2000" dirty="0"/>
              <a:t> 映射名稱</a:t>
            </a:r>
            <a:r>
              <a:rPr lang="en-US" altLang="zh-TW" sz="2000" dirty="0"/>
              <a:t>[</a:t>
            </a:r>
            <a:r>
              <a:rPr lang="zh-TW" altLang="en-US" sz="2000" dirty="0"/>
              <a:t>新的鍵</a:t>
            </a:r>
            <a:r>
              <a:rPr lang="en-US" altLang="zh-TW" sz="2000" dirty="0"/>
              <a:t>]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新的值。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如果鍵被重複使用過了，新的值會把舊的值覆蓋，這樣舊的資料就消失了，所以在存入新的鍵值對之前，我們需要檢查該鍵是否被用過了，方法我們會在後面的投影片說明。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4196F-0AE4-4595-8AA5-8316E598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52" y="3767642"/>
            <a:ext cx="5662295" cy="27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E4B11-2FAD-4238-A45C-EED21A3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尋找鍵值對是否已存在</a:t>
            </a:r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E74ED-FFEF-45FF-88E5-C587221F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疊代器</a:t>
            </a:r>
            <a:r>
              <a:rPr lang="en-US" altLang="zh-TW" dirty="0">
                <a:solidFill>
                  <a:srgbClr val="FF0000"/>
                </a:solidFill>
              </a:rPr>
              <a:t>(iterator)</a:t>
            </a:r>
            <a:r>
              <a:rPr lang="zh-TW" altLang="en-US" dirty="0">
                <a:solidFill>
                  <a:srgbClr val="FF0000"/>
                </a:solidFill>
              </a:rPr>
              <a:t> 映射名稱</a:t>
            </a:r>
            <a:r>
              <a:rPr lang="en-US" altLang="zh-TW" dirty="0">
                <a:solidFill>
                  <a:srgbClr val="FF0000"/>
                </a:solidFill>
              </a:rPr>
              <a:t>.find(</a:t>
            </a:r>
            <a:r>
              <a:rPr lang="zh-TW" altLang="en-US" dirty="0">
                <a:solidFill>
                  <a:srgbClr val="FF0000"/>
                </a:solidFill>
              </a:rPr>
              <a:t>鍵</a:t>
            </a:r>
            <a:r>
              <a:rPr lang="en-US" altLang="zh-TW" dirty="0">
                <a:solidFill>
                  <a:srgbClr val="FF0000"/>
                </a:solidFill>
              </a:rPr>
              <a:t>):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如果鍵不存在，則會回傳映射名稱</a:t>
            </a:r>
            <a:r>
              <a:rPr lang="en-US" altLang="zh-TW" dirty="0"/>
              <a:t>.end()</a:t>
            </a:r>
            <a:r>
              <a:rPr lang="zh-TW" altLang="en-US" dirty="0"/>
              <a:t>，也就是映射的結尾位址，我們可以用</a:t>
            </a:r>
            <a:r>
              <a:rPr lang="en-US" altLang="zh-TW" dirty="0"/>
              <a:t>if…else</a:t>
            </a:r>
            <a:r>
              <a:rPr lang="zh-TW" altLang="en-US" dirty="0"/>
              <a:t>來判斷它。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如果鍵存在，則疊代器會指向鍵值對的結構體，我們可以使用</a:t>
            </a:r>
            <a:r>
              <a:rPr lang="en-US" altLang="zh-TW" dirty="0"/>
              <a:t>-&gt;</a:t>
            </a:r>
            <a:r>
              <a:rPr lang="zh-TW" altLang="en-US" dirty="0"/>
              <a:t>來取出裡面的資料，其中成員「</a:t>
            </a:r>
            <a:r>
              <a:rPr lang="en-US" altLang="zh-TW" dirty="0"/>
              <a:t>first</a:t>
            </a:r>
            <a:r>
              <a:rPr lang="zh-TW" altLang="en-US" dirty="0"/>
              <a:t>」是鍵，成員「</a:t>
            </a:r>
            <a:r>
              <a:rPr lang="en-US" altLang="zh-TW" dirty="0"/>
              <a:t>second</a:t>
            </a:r>
            <a:r>
              <a:rPr lang="zh-TW" altLang="en-US" dirty="0"/>
              <a:t>」是值。</a:t>
            </a:r>
          </a:p>
        </p:txBody>
      </p:sp>
    </p:spTree>
    <p:extLst>
      <p:ext uri="{BB962C8B-B14F-4D97-AF65-F5344CB8AC3E}">
        <p14:creationId xmlns:p14="http://schemas.microsoft.com/office/powerpoint/2010/main" val="40747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2034615-5BDE-47F1-9A22-6CE699703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97" y="1162973"/>
            <a:ext cx="7680606" cy="41728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D8CCC7-5AFC-4D8C-AECC-4C8CB63D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23" y="5578474"/>
            <a:ext cx="3486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F8B6C-FEB4-49C9-A338-39435F4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用鍵刪除鍵值對</a:t>
            </a:r>
            <a:r>
              <a:rPr lang="en-US" altLang="zh-TW" dirty="0"/>
              <a:t>erase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D77CB-8EF8-4D07-87F8-D7128D29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我們可以用方法與鍵來刪除鍵值對。</a:t>
            </a:r>
            <a:endParaRPr lang="en-US" altLang="zh-TW" dirty="0"/>
          </a:p>
          <a:p>
            <a:r>
              <a:rPr lang="en-US" altLang="zh-TW" dirty="0"/>
              <a:t>int </a:t>
            </a:r>
            <a:r>
              <a:rPr lang="zh-TW" altLang="en-US" dirty="0"/>
              <a:t>映射名稱</a:t>
            </a:r>
            <a:r>
              <a:rPr lang="en-US" altLang="zh-TW" dirty="0"/>
              <a:t>.erase(</a:t>
            </a:r>
            <a:r>
              <a:rPr lang="zh-TW" altLang="en-US" dirty="0"/>
              <a:t>鍵</a:t>
            </a:r>
            <a:r>
              <a:rPr lang="en-US" altLang="zh-TW" dirty="0"/>
              <a:t>):</a:t>
            </a:r>
            <a:r>
              <a:rPr lang="zh-TW" altLang="en-US" dirty="0"/>
              <a:t> 回傳</a:t>
            </a:r>
            <a:r>
              <a:rPr lang="en-US" altLang="zh-TW" dirty="0"/>
              <a:t>1</a:t>
            </a:r>
            <a:r>
              <a:rPr lang="zh-TW" altLang="en-US" dirty="0"/>
              <a:t>代表有找到該鍵值對並刪除，</a:t>
            </a:r>
            <a:r>
              <a:rPr lang="en-US" altLang="zh-TW" dirty="0"/>
              <a:t>0</a:t>
            </a:r>
            <a:r>
              <a:rPr lang="zh-TW" altLang="en-US" dirty="0"/>
              <a:t>代表沒找到。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9B8D6F-C7A2-448A-940E-B090A195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4" y="3260324"/>
            <a:ext cx="5072237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A84A67-559D-41EB-820D-70CDFCC9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41" y="4646212"/>
            <a:ext cx="3419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645</Words>
  <Application>Microsoft Office PowerPoint</Application>
  <PresentationFormat>如螢幕大小 (4:3)</PresentationFormat>
  <Paragraphs>59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DejaVu Sans</vt:lpstr>
      <vt:lpstr>inherit</vt:lpstr>
      <vt:lpstr>var(--font-family-input)</vt:lpstr>
      <vt:lpstr>微軟正黑體</vt:lpstr>
      <vt:lpstr>Arial</vt:lpstr>
      <vt:lpstr>Times New Roman</vt:lpstr>
      <vt:lpstr>Office 佈景主題</vt:lpstr>
      <vt:lpstr>計算機程式與應用實習</vt:lpstr>
      <vt:lpstr>映射Map</vt:lpstr>
      <vt:lpstr>映射的宣告與初始化</vt:lpstr>
      <vt:lpstr>使用鍵存取映射中的值</vt:lpstr>
      <vt:lpstr>回傳映射中鍵值對的數量size</vt:lpstr>
      <vt:lpstr>插入新的鍵值對</vt:lpstr>
      <vt:lpstr>尋找鍵值對是否已存在find</vt:lpstr>
      <vt:lpstr>PowerPoint 簡報</vt:lpstr>
      <vt:lpstr>用鍵刪除鍵值對erase</vt:lpstr>
      <vt:lpstr>課後練習</vt:lpstr>
      <vt:lpstr>課後練習</vt:lpstr>
      <vt:lpstr>課後練習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473</cp:revision>
  <dcterms:created xsi:type="dcterms:W3CDTF">2013-02-28T05:12:02Z</dcterms:created>
  <dcterms:modified xsi:type="dcterms:W3CDTF">2020-12-15T08:41:13Z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