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6" r:id="rId1"/>
  </p:sldMasterIdLst>
  <p:notesMasterIdLst>
    <p:notesMasterId r:id="rId17"/>
  </p:notesMasterIdLst>
  <p:handoutMasterIdLst>
    <p:handoutMasterId r:id="rId18"/>
  </p:handoutMasterIdLst>
  <p:sldIdLst>
    <p:sldId id="296" r:id="rId2"/>
    <p:sldId id="303" r:id="rId3"/>
    <p:sldId id="304" r:id="rId4"/>
    <p:sldId id="305" r:id="rId5"/>
    <p:sldId id="306" r:id="rId6"/>
    <p:sldId id="307" r:id="rId7"/>
    <p:sldId id="308" r:id="rId8"/>
    <p:sldId id="312" r:id="rId9"/>
    <p:sldId id="309" r:id="rId10"/>
    <p:sldId id="310" r:id="rId11"/>
    <p:sldId id="314" r:id="rId12"/>
    <p:sldId id="311" r:id="rId13"/>
    <p:sldId id="313" r:id="rId14"/>
    <p:sldId id="302" r:id="rId15"/>
    <p:sldId id="315"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57" autoAdjust="0"/>
    <p:restoredTop sz="94625" autoAdjust="0"/>
  </p:normalViewPr>
  <p:slideViewPr>
    <p:cSldViewPr snapToGrid="0">
      <p:cViewPr varScale="1">
        <p:scale>
          <a:sx n="77" d="100"/>
          <a:sy n="77" d="100"/>
        </p:scale>
        <p:origin x="108" y="774"/>
      </p:cViewPr>
      <p:guideLst>
        <p:guide orient="horz" pos="2160"/>
        <p:guide pos="2880"/>
      </p:guideLst>
    </p:cSldViewPr>
  </p:slideViewPr>
  <p:notesTextViewPr>
    <p:cViewPr>
      <p:scale>
        <a:sx n="1" d="1"/>
        <a:sy n="1" d="1"/>
      </p:scale>
      <p:origin x="0" y="0"/>
    </p:cViewPr>
  </p:notesTextViewPr>
  <p:notesViewPr>
    <p:cSldViewPr snapToGrid="0">
      <p:cViewPr varScale="1">
        <p:scale>
          <a:sx n="51" d="100"/>
          <a:sy n="51" d="100"/>
        </p:scale>
        <p:origin x="2692"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A26EDE34-E0F6-4EB0-8414-A6D97E2D88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D7E96837-7D37-4C16-9F43-D40C2A6124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A28847-F206-4DB4-8EF5-5F2CB616DDEE}" type="datetimeFigureOut">
              <a:rPr lang="zh-TW" altLang="en-US" smtClean="0"/>
              <a:t>2020/12/21</a:t>
            </a:fld>
            <a:endParaRPr lang="zh-TW" altLang="en-US"/>
          </a:p>
        </p:txBody>
      </p:sp>
      <p:sp>
        <p:nvSpPr>
          <p:cNvPr id="4" name="頁尾版面配置區 3">
            <a:extLst>
              <a:ext uri="{FF2B5EF4-FFF2-40B4-BE49-F238E27FC236}">
                <a16:creationId xmlns:a16="http://schemas.microsoft.com/office/drawing/2014/main" id="{1B1DB69D-72B2-4C24-81B4-8A5C41187A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D04C6098-4DF4-42EB-9503-5010702FC5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394C23-DC7B-47F0-8626-FFB91B24A8AD}" type="slidenum">
              <a:rPr lang="zh-TW" altLang="en-US" smtClean="0"/>
              <a:t>‹#›</a:t>
            </a:fld>
            <a:endParaRPr lang="zh-TW" altLang="en-US"/>
          </a:p>
        </p:txBody>
      </p:sp>
    </p:spTree>
    <p:extLst>
      <p:ext uri="{BB962C8B-B14F-4D97-AF65-F5344CB8AC3E}">
        <p14:creationId xmlns:p14="http://schemas.microsoft.com/office/powerpoint/2010/main" val="2749264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7"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dirty="0">
                <a:latin typeface="Arial"/>
              </a:rPr>
              <a:t>請按這裡移動投影片</a:t>
            </a:r>
          </a:p>
        </p:txBody>
      </p:sp>
      <p:sp>
        <p:nvSpPr>
          <p:cNvPr id="158"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請按這裡編輯備註格式</a:t>
            </a:r>
          </a:p>
        </p:txBody>
      </p:sp>
      <p:sp>
        <p:nvSpPr>
          <p:cNvPr id="159"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dirty="0">
                <a:latin typeface="Times New Roman"/>
              </a:rPr>
              <a:t> </a:t>
            </a:r>
          </a:p>
        </p:txBody>
      </p:sp>
      <p:sp>
        <p:nvSpPr>
          <p:cNvPr id="160"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dirty="0">
                <a:latin typeface="Times New Roman"/>
              </a:rPr>
              <a:t> </a:t>
            </a:r>
          </a:p>
        </p:txBody>
      </p:sp>
      <p:sp>
        <p:nvSpPr>
          <p:cNvPr id="161"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dirty="0">
                <a:latin typeface="Times New Roman"/>
              </a:rPr>
              <a:t> </a:t>
            </a:r>
          </a:p>
        </p:txBody>
      </p:sp>
      <p:sp>
        <p:nvSpPr>
          <p:cNvPr id="162" name="PlaceHolder 6"/>
          <p:cNvSpPr>
            <a:spLocks noGrp="1"/>
          </p:cNvSpPr>
          <p:nvPr>
            <p:ph type="sldNum"/>
          </p:nvPr>
        </p:nvSpPr>
        <p:spPr>
          <a:xfrm>
            <a:off x="4278960" y="10157400"/>
            <a:ext cx="3280680" cy="534240"/>
          </a:xfrm>
          <a:prstGeom prst="rect">
            <a:avLst/>
          </a:prstGeom>
        </p:spPr>
        <p:txBody>
          <a:bodyPr lIns="0" tIns="0" rIns="0" bIns="0" anchor="b"/>
          <a:lstStyle/>
          <a:p>
            <a:pPr algn="r"/>
            <a:fld id="{571144F1-87B8-4908-9FEB-AF90D01DF8D9}" type="slidenum">
              <a:rPr lang="en-US" sz="1400" b="0" strike="noStrike" spc="-1">
                <a:latin typeface="Times New Roman"/>
              </a:rPr>
              <a:t>‹#›</a:t>
            </a:fld>
            <a:endParaRPr lang="en-US" sz="1400" b="0" strike="noStrike" spc="-1" dirty="0">
              <a:latin typeface="Times New Roman"/>
            </a:endParaRPr>
          </a:p>
        </p:txBody>
      </p:sp>
    </p:spTree>
    <p:extLst>
      <p:ext uri="{BB962C8B-B14F-4D97-AF65-F5344CB8AC3E}">
        <p14:creationId xmlns:p14="http://schemas.microsoft.com/office/powerpoint/2010/main" val="1564204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08075" y="812800"/>
            <a:ext cx="5343525" cy="4008438"/>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p:nvPr>
        </p:nvSpPr>
        <p:spPr/>
        <p:txBody>
          <a:bodyPr/>
          <a:lstStyle/>
          <a:p>
            <a:pPr algn="r"/>
            <a:fld id="{571144F1-87B8-4908-9FEB-AF90D01DF8D9}" type="slidenum">
              <a:rPr lang="en-US" sz="1400" b="0" strike="noStrike" spc="-1" smtClean="0">
                <a:latin typeface="Times New Roman"/>
              </a:rPr>
              <a:t>8</a:t>
            </a:fld>
            <a:endParaRPr lang="en-US" sz="1400" b="0" strike="noStrike" spc="-1" dirty="0">
              <a:latin typeface="Times New Roman"/>
            </a:endParaRPr>
          </a:p>
        </p:txBody>
      </p:sp>
    </p:spTree>
    <p:extLst>
      <p:ext uri="{BB962C8B-B14F-4D97-AF65-F5344CB8AC3E}">
        <p14:creationId xmlns:p14="http://schemas.microsoft.com/office/powerpoint/2010/main" val="2091300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08075" y="812800"/>
            <a:ext cx="5343525" cy="4008438"/>
          </a:xfrm>
        </p:spPr>
      </p:sp>
      <p:sp>
        <p:nvSpPr>
          <p:cNvPr id="3" name="備忘稿版面配置區 2"/>
          <p:cNvSpPr>
            <a:spLocks noGrp="1"/>
          </p:cNvSpPr>
          <p:nvPr>
            <p:ph type="body" idx="1"/>
          </p:nvPr>
        </p:nvSpPr>
        <p:spPr/>
        <p:txBody>
          <a:bodyPr/>
          <a:lstStyle/>
          <a:p>
            <a:r>
              <a:rPr lang="zh-TW" altLang="en-US" b="1" u="sng" dirty="0"/>
              <a:t>路徑</a:t>
            </a:r>
            <a:endParaRPr lang="en-US" altLang="zh-TW" b="1" u="sng" dirty="0"/>
          </a:p>
          <a:p>
            <a:endParaRPr lang="zh-TW" altLang="en-US" b="1" u="sng" dirty="0"/>
          </a:p>
        </p:txBody>
      </p:sp>
      <p:sp>
        <p:nvSpPr>
          <p:cNvPr id="4" name="投影片編號版面配置區 3"/>
          <p:cNvSpPr>
            <a:spLocks noGrp="1"/>
          </p:cNvSpPr>
          <p:nvPr>
            <p:ph type="sldNum"/>
          </p:nvPr>
        </p:nvSpPr>
        <p:spPr/>
        <p:txBody>
          <a:bodyPr/>
          <a:lstStyle/>
          <a:p>
            <a:pPr algn="r"/>
            <a:fld id="{571144F1-87B8-4908-9FEB-AF90D01DF8D9}" type="slidenum">
              <a:rPr lang="en-US" sz="1400" b="0" strike="noStrike" spc="-1" smtClean="0">
                <a:latin typeface="Times New Roman"/>
              </a:rPr>
              <a:t>13</a:t>
            </a:fld>
            <a:endParaRPr lang="en-US" sz="1400" b="0" strike="noStrike" spc="-1" dirty="0">
              <a:latin typeface="Times New Roman"/>
            </a:endParaRPr>
          </a:p>
        </p:txBody>
      </p:sp>
    </p:spTree>
    <p:extLst>
      <p:ext uri="{BB962C8B-B14F-4D97-AF65-F5344CB8AC3E}">
        <p14:creationId xmlns:p14="http://schemas.microsoft.com/office/powerpoint/2010/main" val="897079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9798E0-175D-416E-80FC-89BB1D123C50}"/>
              </a:ext>
            </a:extLst>
          </p:cNvPr>
          <p:cNvSpPr>
            <a:spLocks noGrp="1"/>
          </p:cNvSpPr>
          <p:nvPr>
            <p:ph type="ctrTitle"/>
          </p:nvPr>
        </p:nvSpPr>
        <p:spPr>
          <a:xfrm>
            <a:off x="1143000" y="1122363"/>
            <a:ext cx="6858000" cy="2387600"/>
          </a:xfrm>
        </p:spPr>
        <p:txBody>
          <a:bodyPr anchor="b"/>
          <a:lstStyle>
            <a:lvl1pPr algn="ctr">
              <a:defRPr sz="4500"/>
            </a:lvl1pPr>
          </a:lstStyle>
          <a:p>
            <a:r>
              <a:rPr lang="zh-TW" altLang="en-US"/>
              <a:t>按一下以編輯母片標題樣式</a:t>
            </a:r>
          </a:p>
        </p:txBody>
      </p:sp>
      <p:sp>
        <p:nvSpPr>
          <p:cNvPr id="3" name="副標題 2">
            <a:extLst>
              <a:ext uri="{FF2B5EF4-FFF2-40B4-BE49-F238E27FC236}">
                <a16:creationId xmlns:a16="http://schemas.microsoft.com/office/drawing/2014/main" id="{6FA105EB-69B0-4EC0-BB59-C25A7050D5D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8197D018-5BD1-47E2-80DA-06DE9B4BCB4E}"/>
              </a:ext>
            </a:extLst>
          </p:cNvPr>
          <p:cNvSpPr>
            <a:spLocks noGrp="1"/>
          </p:cNvSpPr>
          <p:nvPr>
            <p:ph type="dt" sz="half" idx="10"/>
          </p:nvPr>
        </p:nvSpPr>
        <p:spPr/>
        <p:txBody>
          <a:bodyPr/>
          <a:lstStyle/>
          <a:p>
            <a:fld id="{87DE6118-2437-4B30-8E3C-4D2BE6020583}" type="datetimeFigureOut">
              <a:rPr lang="en-US" smtClean="0"/>
              <a:pPr/>
              <a:t>12/21/2020</a:t>
            </a:fld>
            <a:endParaRPr lang="en-US" dirty="0"/>
          </a:p>
        </p:txBody>
      </p:sp>
      <p:sp>
        <p:nvSpPr>
          <p:cNvPr id="5" name="頁尾版面配置區 4">
            <a:extLst>
              <a:ext uri="{FF2B5EF4-FFF2-40B4-BE49-F238E27FC236}">
                <a16:creationId xmlns:a16="http://schemas.microsoft.com/office/drawing/2014/main" id="{A8F8B233-62AF-47FD-8A51-9D8642CF6778}"/>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6ACC5643-7D06-4FD6-BD75-774749B56687}"/>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142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D1789A-9547-4C99-8DAD-F1CB1388845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F9DDE8E-87FD-473A-A624-B5995FFB3940}"/>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867D586-BF3B-4F62-BAD8-44B6664AFDA2}"/>
              </a:ext>
            </a:extLst>
          </p:cNvPr>
          <p:cNvSpPr>
            <a:spLocks noGrp="1"/>
          </p:cNvSpPr>
          <p:nvPr>
            <p:ph type="dt" sz="half" idx="10"/>
          </p:nvPr>
        </p:nvSpPr>
        <p:spPr/>
        <p:txBody>
          <a:bodyPr/>
          <a:lstStyle/>
          <a:p>
            <a:fld id="{87DE6118-2437-4B30-8E3C-4D2BE6020583}" type="datetimeFigureOut">
              <a:rPr lang="en-US" smtClean="0"/>
              <a:t>12/21/2020</a:t>
            </a:fld>
            <a:endParaRPr lang="en-US" dirty="0"/>
          </a:p>
        </p:txBody>
      </p:sp>
      <p:sp>
        <p:nvSpPr>
          <p:cNvPr id="5" name="頁尾版面配置區 4">
            <a:extLst>
              <a:ext uri="{FF2B5EF4-FFF2-40B4-BE49-F238E27FC236}">
                <a16:creationId xmlns:a16="http://schemas.microsoft.com/office/drawing/2014/main" id="{7ECF7FF2-6801-4384-84B9-BBE76C692E24}"/>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2CC7E487-C342-4AAE-BA71-1BB351B29AF2}"/>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3352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6E715DB0-6FFB-444A-A3A7-A255607C5E0D}"/>
              </a:ext>
            </a:extLst>
          </p:cNvPr>
          <p:cNvSpPr>
            <a:spLocks noGrp="1"/>
          </p:cNvSpPr>
          <p:nvPr>
            <p:ph type="title" orient="vert"/>
          </p:nvPr>
        </p:nvSpPr>
        <p:spPr>
          <a:xfrm>
            <a:off x="6543675" y="365125"/>
            <a:ext cx="1971675"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3B383BA5-219F-4349-B28D-F75909239EEC}"/>
              </a:ext>
            </a:extLst>
          </p:cNvPr>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BAD27E2-0DA9-4FFD-8BFD-95C346B3A5CA}"/>
              </a:ext>
            </a:extLst>
          </p:cNvPr>
          <p:cNvSpPr>
            <a:spLocks noGrp="1"/>
          </p:cNvSpPr>
          <p:nvPr>
            <p:ph type="dt" sz="half" idx="10"/>
          </p:nvPr>
        </p:nvSpPr>
        <p:spPr/>
        <p:txBody>
          <a:bodyPr/>
          <a:lstStyle/>
          <a:p>
            <a:fld id="{87DE6118-2437-4B30-8E3C-4D2BE6020583}" type="datetimeFigureOut">
              <a:rPr lang="en-US" smtClean="0"/>
              <a:t>12/21/2020</a:t>
            </a:fld>
            <a:endParaRPr lang="en-US" dirty="0"/>
          </a:p>
        </p:txBody>
      </p:sp>
      <p:sp>
        <p:nvSpPr>
          <p:cNvPr id="5" name="頁尾版面配置區 4">
            <a:extLst>
              <a:ext uri="{FF2B5EF4-FFF2-40B4-BE49-F238E27FC236}">
                <a16:creationId xmlns:a16="http://schemas.microsoft.com/office/drawing/2014/main" id="{0754627B-5CE1-45E8-B083-08999EB807EF}"/>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0D706A70-FDD1-47C2-8CCB-CC55A3F6A3C5}"/>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99285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B7E7E1-48E8-4A9B-9050-C1AE0C780E6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03B0D51-D0EC-4223-B54D-4DBCA85C44BA}"/>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9E25D97-80A6-4E5C-951F-FE2EC387698D}"/>
              </a:ext>
            </a:extLst>
          </p:cNvPr>
          <p:cNvSpPr>
            <a:spLocks noGrp="1"/>
          </p:cNvSpPr>
          <p:nvPr>
            <p:ph type="dt" sz="half" idx="10"/>
          </p:nvPr>
        </p:nvSpPr>
        <p:spPr/>
        <p:txBody>
          <a:bodyPr/>
          <a:lstStyle/>
          <a:p>
            <a:fld id="{87DE6118-2437-4B30-8E3C-4D2BE6020583}" type="datetimeFigureOut">
              <a:rPr lang="en-US" smtClean="0"/>
              <a:pPr/>
              <a:t>12/21/2020</a:t>
            </a:fld>
            <a:endParaRPr lang="en-US" dirty="0"/>
          </a:p>
        </p:txBody>
      </p:sp>
      <p:sp>
        <p:nvSpPr>
          <p:cNvPr id="5" name="頁尾版面配置區 4">
            <a:extLst>
              <a:ext uri="{FF2B5EF4-FFF2-40B4-BE49-F238E27FC236}">
                <a16:creationId xmlns:a16="http://schemas.microsoft.com/office/drawing/2014/main" id="{F8712799-92CE-4EA6-B347-5FC82FD65B2B}"/>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6BB8610C-20ED-4D45-A789-6D89A936F75D}"/>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730860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FCC7CF-9729-4C95-9B62-B3E248A5A0CA}"/>
              </a:ext>
            </a:extLst>
          </p:cNvPr>
          <p:cNvSpPr>
            <a:spLocks noGrp="1"/>
          </p:cNvSpPr>
          <p:nvPr>
            <p:ph type="title"/>
          </p:nvPr>
        </p:nvSpPr>
        <p:spPr>
          <a:xfrm>
            <a:off x="623888" y="1709739"/>
            <a:ext cx="7886700" cy="2852737"/>
          </a:xfrm>
        </p:spPr>
        <p:txBody>
          <a:bodyPr anchor="b"/>
          <a:lstStyle>
            <a:lvl1pPr>
              <a:defRPr sz="45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4D95058-F784-4195-9FFD-9668CFF4FA9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A4F5BA2E-0720-4AB2-B529-2B0210732431}"/>
              </a:ext>
            </a:extLst>
          </p:cNvPr>
          <p:cNvSpPr>
            <a:spLocks noGrp="1"/>
          </p:cNvSpPr>
          <p:nvPr>
            <p:ph type="dt" sz="half" idx="10"/>
          </p:nvPr>
        </p:nvSpPr>
        <p:spPr/>
        <p:txBody>
          <a:bodyPr/>
          <a:lstStyle/>
          <a:p>
            <a:fld id="{87DE6118-2437-4B30-8E3C-4D2BE6020583}" type="datetimeFigureOut">
              <a:rPr lang="en-US" smtClean="0"/>
              <a:pPr/>
              <a:t>12/21/2020</a:t>
            </a:fld>
            <a:endParaRPr lang="en-US" dirty="0"/>
          </a:p>
        </p:txBody>
      </p:sp>
      <p:sp>
        <p:nvSpPr>
          <p:cNvPr id="5" name="頁尾版面配置區 4">
            <a:extLst>
              <a:ext uri="{FF2B5EF4-FFF2-40B4-BE49-F238E27FC236}">
                <a16:creationId xmlns:a16="http://schemas.microsoft.com/office/drawing/2014/main" id="{2B4BF713-98C4-4682-AC35-966E38F8E293}"/>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F3DE6FD9-ADA0-4402-AFB3-6B73345CFB82}"/>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675497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9C6AA4-11FD-4ED1-8428-F647A86736F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2395AA0-FE1B-4D5E-8DC9-B8C7B3054408}"/>
              </a:ext>
            </a:extLst>
          </p:cNvPr>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397AAEB-0E92-4275-9218-F9F05DE4453D}"/>
              </a:ext>
            </a:extLst>
          </p:cNvPr>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C8DDF3E-9904-4A00-9044-E68A82381FC0}"/>
              </a:ext>
            </a:extLst>
          </p:cNvPr>
          <p:cNvSpPr>
            <a:spLocks noGrp="1"/>
          </p:cNvSpPr>
          <p:nvPr>
            <p:ph type="dt" sz="half" idx="10"/>
          </p:nvPr>
        </p:nvSpPr>
        <p:spPr/>
        <p:txBody>
          <a:bodyPr/>
          <a:lstStyle/>
          <a:p>
            <a:fld id="{87DE6118-2437-4B30-8E3C-4D2BE6020583}" type="datetimeFigureOut">
              <a:rPr lang="en-US" smtClean="0"/>
              <a:pPr/>
              <a:t>12/21/2020</a:t>
            </a:fld>
            <a:endParaRPr lang="en-US" dirty="0"/>
          </a:p>
        </p:txBody>
      </p:sp>
      <p:sp>
        <p:nvSpPr>
          <p:cNvPr id="6" name="頁尾版面配置區 5">
            <a:extLst>
              <a:ext uri="{FF2B5EF4-FFF2-40B4-BE49-F238E27FC236}">
                <a16:creationId xmlns:a16="http://schemas.microsoft.com/office/drawing/2014/main" id="{850DAE8C-51F6-4864-B183-9DECA6D49D62}"/>
              </a:ext>
            </a:extLst>
          </p:cNvPr>
          <p:cNvSpPr>
            <a:spLocks noGrp="1"/>
          </p:cNvSpPr>
          <p:nvPr>
            <p:ph type="ftr" sz="quarter" idx="11"/>
          </p:nvPr>
        </p:nvSpPr>
        <p:spPr/>
        <p:txBody>
          <a:bodyPr/>
          <a:lstStyle/>
          <a:p>
            <a:endParaRPr lang="en-US" dirty="0"/>
          </a:p>
        </p:txBody>
      </p:sp>
      <p:sp>
        <p:nvSpPr>
          <p:cNvPr id="7" name="投影片編號版面配置區 6">
            <a:extLst>
              <a:ext uri="{FF2B5EF4-FFF2-40B4-BE49-F238E27FC236}">
                <a16:creationId xmlns:a16="http://schemas.microsoft.com/office/drawing/2014/main" id="{0D474933-E5EC-4056-B11E-147AB16116C4}"/>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141021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BBE8E-6759-4C10-88BC-0F155AD26ACD}"/>
              </a:ext>
            </a:extLst>
          </p:cNvPr>
          <p:cNvSpPr>
            <a:spLocks noGrp="1"/>
          </p:cNvSpPr>
          <p:nvPr>
            <p:ph type="title"/>
          </p:nvPr>
        </p:nvSpPr>
        <p:spPr>
          <a:xfrm>
            <a:off x="629841" y="365126"/>
            <a:ext cx="78867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7107FB3-ADBA-4289-8210-9D53BD337B9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31E973C1-3570-4F5F-A348-A2663AED5DDE}"/>
              </a:ext>
            </a:extLst>
          </p:cNvPr>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5408F2B0-B57A-47E8-A947-8FA58955CBA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EA153197-4ED2-4C6F-8084-A3784D3D50B8}"/>
              </a:ext>
            </a:extLst>
          </p:cNvPr>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95CB086-69D2-4BF6-A620-9B35CF41724A}"/>
              </a:ext>
            </a:extLst>
          </p:cNvPr>
          <p:cNvSpPr>
            <a:spLocks noGrp="1"/>
          </p:cNvSpPr>
          <p:nvPr>
            <p:ph type="dt" sz="half" idx="10"/>
          </p:nvPr>
        </p:nvSpPr>
        <p:spPr/>
        <p:txBody>
          <a:bodyPr/>
          <a:lstStyle/>
          <a:p>
            <a:fld id="{87DE6118-2437-4B30-8E3C-4D2BE6020583}" type="datetimeFigureOut">
              <a:rPr lang="en-US" smtClean="0"/>
              <a:pPr/>
              <a:t>12/21/2020</a:t>
            </a:fld>
            <a:endParaRPr lang="en-US" dirty="0"/>
          </a:p>
        </p:txBody>
      </p:sp>
      <p:sp>
        <p:nvSpPr>
          <p:cNvPr id="8" name="頁尾版面配置區 7">
            <a:extLst>
              <a:ext uri="{FF2B5EF4-FFF2-40B4-BE49-F238E27FC236}">
                <a16:creationId xmlns:a16="http://schemas.microsoft.com/office/drawing/2014/main" id="{7D530159-7773-402D-B4C7-2A7B346E2F43}"/>
              </a:ext>
            </a:extLst>
          </p:cNvPr>
          <p:cNvSpPr>
            <a:spLocks noGrp="1"/>
          </p:cNvSpPr>
          <p:nvPr>
            <p:ph type="ftr" sz="quarter" idx="11"/>
          </p:nvPr>
        </p:nvSpPr>
        <p:spPr/>
        <p:txBody>
          <a:bodyPr/>
          <a:lstStyle/>
          <a:p>
            <a:endParaRPr lang="en-US" dirty="0"/>
          </a:p>
        </p:txBody>
      </p:sp>
      <p:sp>
        <p:nvSpPr>
          <p:cNvPr id="9" name="投影片編號版面配置區 8">
            <a:extLst>
              <a:ext uri="{FF2B5EF4-FFF2-40B4-BE49-F238E27FC236}">
                <a16:creationId xmlns:a16="http://schemas.microsoft.com/office/drawing/2014/main" id="{24F1B3E3-A6F1-4A25-BCB4-E2648B47439F}"/>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874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2EEA90-3103-4F7A-8115-F4AA6233D470}"/>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0019B4F-2A80-416C-BF77-396450CC6B2E}"/>
              </a:ext>
            </a:extLst>
          </p:cNvPr>
          <p:cNvSpPr>
            <a:spLocks noGrp="1"/>
          </p:cNvSpPr>
          <p:nvPr>
            <p:ph type="dt" sz="half" idx="10"/>
          </p:nvPr>
        </p:nvSpPr>
        <p:spPr/>
        <p:txBody>
          <a:bodyPr/>
          <a:lstStyle/>
          <a:p>
            <a:fld id="{87DE6118-2437-4B30-8E3C-4D2BE6020583}" type="datetimeFigureOut">
              <a:rPr lang="en-US" smtClean="0"/>
              <a:t>12/21/2020</a:t>
            </a:fld>
            <a:endParaRPr lang="en-US" dirty="0"/>
          </a:p>
        </p:txBody>
      </p:sp>
      <p:sp>
        <p:nvSpPr>
          <p:cNvPr id="4" name="頁尾版面配置區 3">
            <a:extLst>
              <a:ext uri="{FF2B5EF4-FFF2-40B4-BE49-F238E27FC236}">
                <a16:creationId xmlns:a16="http://schemas.microsoft.com/office/drawing/2014/main" id="{844EA2F3-BC99-4C6A-B8F4-A4CCD0544126}"/>
              </a:ext>
            </a:extLst>
          </p:cNvPr>
          <p:cNvSpPr>
            <a:spLocks noGrp="1"/>
          </p:cNvSpPr>
          <p:nvPr>
            <p:ph type="ftr" sz="quarter" idx="11"/>
          </p:nvPr>
        </p:nvSpPr>
        <p:spPr/>
        <p:txBody>
          <a:bodyPr/>
          <a:lstStyle/>
          <a:p>
            <a:endParaRPr lang="en-US" dirty="0"/>
          </a:p>
        </p:txBody>
      </p:sp>
      <p:sp>
        <p:nvSpPr>
          <p:cNvPr id="5" name="投影片編號版面配置區 4">
            <a:extLst>
              <a:ext uri="{FF2B5EF4-FFF2-40B4-BE49-F238E27FC236}">
                <a16:creationId xmlns:a16="http://schemas.microsoft.com/office/drawing/2014/main" id="{38BA54EA-4750-438A-9BCD-E7288BC7E194}"/>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14740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841FBEF-5DBC-4C2F-ACAB-12C8201B12AB}"/>
              </a:ext>
            </a:extLst>
          </p:cNvPr>
          <p:cNvSpPr>
            <a:spLocks noGrp="1"/>
          </p:cNvSpPr>
          <p:nvPr>
            <p:ph type="dt" sz="half" idx="10"/>
          </p:nvPr>
        </p:nvSpPr>
        <p:spPr/>
        <p:txBody>
          <a:bodyPr/>
          <a:lstStyle/>
          <a:p>
            <a:fld id="{87DE6118-2437-4B30-8E3C-4D2BE6020583}" type="datetimeFigureOut">
              <a:rPr lang="en-US" smtClean="0"/>
              <a:t>12/21/2020</a:t>
            </a:fld>
            <a:endParaRPr lang="en-US" dirty="0"/>
          </a:p>
        </p:txBody>
      </p:sp>
      <p:sp>
        <p:nvSpPr>
          <p:cNvPr id="3" name="頁尾版面配置區 2">
            <a:extLst>
              <a:ext uri="{FF2B5EF4-FFF2-40B4-BE49-F238E27FC236}">
                <a16:creationId xmlns:a16="http://schemas.microsoft.com/office/drawing/2014/main" id="{2557BA4A-F6D0-4C69-92BB-B10431906C50}"/>
              </a:ext>
            </a:extLst>
          </p:cNvPr>
          <p:cNvSpPr>
            <a:spLocks noGrp="1"/>
          </p:cNvSpPr>
          <p:nvPr>
            <p:ph type="ftr" sz="quarter" idx="11"/>
          </p:nvPr>
        </p:nvSpPr>
        <p:spPr/>
        <p:txBody>
          <a:bodyPr/>
          <a:lstStyle/>
          <a:p>
            <a:endParaRPr lang="en-US" dirty="0"/>
          </a:p>
        </p:txBody>
      </p:sp>
      <p:sp>
        <p:nvSpPr>
          <p:cNvPr id="4" name="投影片編號版面配置區 3">
            <a:extLst>
              <a:ext uri="{FF2B5EF4-FFF2-40B4-BE49-F238E27FC236}">
                <a16:creationId xmlns:a16="http://schemas.microsoft.com/office/drawing/2014/main" id="{F6A371AC-3DC7-4BEE-8841-6095B6136520}"/>
              </a:ext>
            </a:extLst>
          </p:cNvPr>
          <p:cNvSpPr>
            <a:spLocks noGrp="1"/>
          </p:cNvSpPr>
          <p:nvPr>
            <p:ph type="sldNum" sz="quarter" idx="12"/>
          </p:nvPr>
        </p:nvSpPr>
        <p:spPr/>
        <p:txBody>
          <a:bodyPr/>
          <a:lstStyle>
            <a:lvl1pPr>
              <a:defRPr sz="1200"/>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709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3A8DFC-ED99-48B8-A5F5-B2F77A72AE64}"/>
              </a:ext>
            </a:extLst>
          </p:cNvPr>
          <p:cNvSpPr>
            <a:spLocks noGrp="1"/>
          </p:cNvSpPr>
          <p:nvPr>
            <p:ph type="title"/>
          </p:nvPr>
        </p:nvSpPr>
        <p:spPr>
          <a:xfrm>
            <a:off x="629841" y="457200"/>
            <a:ext cx="2949178" cy="1600200"/>
          </a:xfrm>
        </p:spPr>
        <p:txBody>
          <a:bodyPr anchor="b"/>
          <a:lstStyle>
            <a:lvl1pPr>
              <a:defRPr sz="24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82AEC44-B4D3-40B7-B2E7-4D01E833330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937E1760-7F32-468C-83B3-435E3C3657A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日期版面配置區 4">
            <a:extLst>
              <a:ext uri="{FF2B5EF4-FFF2-40B4-BE49-F238E27FC236}">
                <a16:creationId xmlns:a16="http://schemas.microsoft.com/office/drawing/2014/main" id="{B77119FE-6959-49F9-B304-8FF9E483A00B}"/>
              </a:ext>
            </a:extLst>
          </p:cNvPr>
          <p:cNvSpPr>
            <a:spLocks noGrp="1"/>
          </p:cNvSpPr>
          <p:nvPr>
            <p:ph type="dt" sz="half" idx="10"/>
          </p:nvPr>
        </p:nvSpPr>
        <p:spPr/>
        <p:txBody>
          <a:bodyPr/>
          <a:lstStyle/>
          <a:p>
            <a:fld id="{87DE6118-2437-4B30-8E3C-4D2BE6020583}" type="datetimeFigureOut">
              <a:rPr lang="en-US" smtClean="0"/>
              <a:pPr/>
              <a:t>12/21/2020</a:t>
            </a:fld>
            <a:endParaRPr lang="en-US" dirty="0"/>
          </a:p>
        </p:txBody>
      </p:sp>
      <p:sp>
        <p:nvSpPr>
          <p:cNvPr id="6" name="頁尾版面配置區 5">
            <a:extLst>
              <a:ext uri="{FF2B5EF4-FFF2-40B4-BE49-F238E27FC236}">
                <a16:creationId xmlns:a16="http://schemas.microsoft.com/office/drawing/2014/main" id="{772962F0-0515-4ED4-813E-463A9DEEC3C6}"/>
              </a:ext>
            </a:extLst>
          </p:cNvPr>
          <p:cNvSpPr>
            <a:spLocks noGrp="1"/>
          </p:cNvSpPr>
          <p:nvPr>
            <p:ph type="ftr" sz="quarter" idx="11"/>
          </p:nvPr>
        </p:nvSpPr>
        <p:spPr/>
        <p:txBody>
          <a:bodyPr/>
          <a:lstStyle/>
          <a:p>
            <a:endParaRPr lang="en-US" dirty="0"/>
          </a:p>
        </p:txBody>
      </p:sp>
      <p:sp>
        <p:nvSpPr>
          <p:cNvPr id="7" name="投影片編號版面配置區 6">
            <a:extLst>
              <a:ext uri="{FF2B5EF4-FFF2-40B4-BE49-F238E27FC236}">
                <a16:creationId xmlns:a16="http://schemas.microsoft.com/office/drawing/2014/main" id="{81C0FAC3-6B8C-46D2-AB94-1996AFE684AB}"/>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2903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509A43-D695-45AE-B128-FE0C9FFAE293}"/>
              </a:ext>
            </a:extLst>
          </p:cNvPr>
          <p:cNvSpPr>
            <a:spLocks noGrp="1"/>
          </p:cNvSpPr>
          <p:nvPr>
            <p:ph type="title"/>
          </p:nvPr>
        </p:nvSpPr>
        <p:spPr>
          <a:xfrm>
            <a:off x="629841" y="457200"/>
            <a:ext cx="2949178" cy="1600200"/>
          </a:xfrm>
        </p:spPr>
        <p:txBody>
          <a:bodyPr anchor="b"/>
          <a:lstStyle>
            <a:lvl1pPr>
              <a:defRPr sz="24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09453E4-A02D-4BAC-9154-2D6BD6826A2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TW" altLang="en-US"/>
          </a:p>
        </p:txBody>
      </p:sp>
      <p:sp>
        <p:nvSpPr>
          <p:cNvPr id="4" name="文字版面配置區 3">
            <a:extLst>
              <a:ext uri="{FF2B5EF4-FFF2-40B4-BE49-F238E27FC236}">
                <a16:creationId xmlns:a16="http://schemas.microsoft.com/office/drawing/2014/main" id="{A9D6CF64-1D39-4ED4-B12A-5793A90DFF0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日期版面配置區 4">
            <a:extLst>
              <a:ext uri="{FF2B5EF4-FFF2-40B4-BE49-F238E27FC236}">
                <a16:creationId xmlns:a16="http://schemas.microsoft.com/office/drawing/2014/main" id="{EA4FA29B-50F0-4043-BDD8-55E352ED0368}"/>
              </a:ext>
            </a:extLst>
          </p:cNvPr>
          <p:cNvSpPr>
            <a:spLocks noGrp="1"/>
          </p:cNvSpPr>
          <p:nvPr>
            <p:ph type="dt" sz="half" idx="10"/>
          </p:nvPr>
        </p:nvSpPr>
        <p:spPr/>
        <p:txBody>
          <a:bodyPr/>
          <a:lstStyle/>
          <a:p>
            <a:fld id="{87DE6118-2437-4B30-8E3C-4D2BE6020583}" type="datetimeFigureOut">
              <a:rPr lang="en-US" smtClean="0"/>
              <a:pPr/>
              <a:t>12/21/2020</a:t>
            </a:fld>
            <a:endParaRPr lang="en-US" dirty="0"/>
          </a:p>
        </p:txBody>
      </p:sp>
      <p:sp>
        <p:nvSpPr>
          <p:cNvPr id="6" name="頁尾版面配置區 5">
            <a:extLst>
              <a:ext uri="{FF2B5EF4-FFF2-40B4-BE49-F238E27FC236}">
                <a16:creationId xmlns:a16="http://schemas.microsoft.com/office/drawing/2014/main" id="{AAE5617E-2839-4369-B7AF-F9CCDD3E37D7}"/>
              </a:ext>
            </a:extLst>
          </p:cNvPr>
          <p:cNvSpPr>
            <a:spLocks noGrp="1"/>
          </p:cNvSpPr>
          <p:nvPr>
            <p:ph type="ftr" sz="quarter" idx="11"/>
          </p:nvPr>
        </p:nvSpPr>
        <p:spPr/>
        <p:txBody>
          <a:bodyPr/>
          <a:lstStyle/>
          <a:p>
            <a:endParaRPr lang="en-US" dirty="0"/>
          </a:p>
        </p:txBody>
      </p:sp>
      <p:sp>
        <p:nvSpPr>
          <p:cNvPr id="7" name="投影片編號版面配置區 6">
            <a:extLst>
              <a:ext uri="{FF2B5EF4-FFF2-40B4-BE49-F238E27FC236}">
                <a16:creationId xmlns:a16="http://schemas.microsoft.com/office/drawing/2014/main" id="{719F78C5-BB98-46D6-A07E-6CDF919C0F34}"/>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92726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50ED96F-B55A-44E8-9DDC-7E805E51864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D3EF5D11-E695-40D6-AB81-57B3C3CF744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4FAEF51-9EEC-4076-81EB-390476B033E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7DE6118-2437-4B30-8E3C-4D2BE6020583}" type="datetimeFigureOut">
              <a:rPr lang="en-US" smtClean="0"/>
              <a:pPr/>
              <a:t>12/21/2020</a:t>
            </a:fld>
            <a:endParaRPr lang="en-US" dirty="0"/>
          </a:p>
        </p:txBody>
      </p:sp>
      <p:sp>
        <p:nvSpPr>
          <p:cNvPr id="5" name="頁尾版面配置區 4">
            <a:extLst>
              <a:ext uri="{FF2B5EF4-FFF2-40B4-BE49-F238E27FC236}">
                <a16:creationId xmlns:a16="http://schemas.microsoft.com/office/drawing/2014/main" id="{B35CC541-BAB2-434E-8351-887FA37C32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投影片編號版面配置區 5">
            <a:extLst>
              <a:ext uri="{FF2B5EF4-FFF2-40B4-BE49-F238E27FC236}">
                <a16:creationId xmlns:a16="http://schemas.microsoft.com/office/drawing/2014/main" id="{618B3D38-E0A4-436A-BD12-56D1D3DEC20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85514535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A315AF0-DED6-48CC-A771-382BC87AD9D1}"/>
              </a:ext>
            </a:extLst>
          </p:cNvPr>
          <p:cNvSpPr>
            <a:spLocks noGrp="1"/>
          </p:cNvSpPr>
          <p:nvPr>
            <p:ph type="ctrTitle"/>
          </p:nvPr>
        </p:nvSpPr>
        <p:spPr/>
        <p:txBody>
          <a:bodyPr/>
          <a:lstStyle/>
          <a:p>
            <a:r>
              <a:rPr lang="en-US" altLang="zh-TW" sz="4400" cap="all" spc="-1" dirty="0">
                <a:solidFill>
                  <a:srgbClr val="000000"/>
                </a:solidFill>
                <a:latin typeface="微軟正黑體" panose="020B0604030504040204" pitchFamily="34" charset="-120"/>
              </a:rPr>
              <a:t>計算機程式與應用實習</a:t>
            </a:r>
            <a:endParaRPr lang="zh-TW" altLang="en-US" dirty="0"/>
          </a:p>
        </p:txBody>
      </p:sp>
      <p:sp>
        <p:nvSpPr>
          <p:cNvPr id="5" name="副標題 4">
            <a:extLst>
              <a:ext uri="{FF2B5EF4-FFF2-40B4-BE49-F238E27FC236}">
                <a16:creationId xmlns:a16="http://schemas.microsoft.com/office/drawing/2014/main" id="{7C101407-7FC3-4B2C-975E-67725C5ABED9}"/>
              </a:ext>
            </a:extLst>
          </p:cNvPr>
          <p:cNvSpPr>
            <a:spLocks noGrp="1"/>
          </p:cNvSpPr>
          <p:nvPr>
            <p:ph type="subTitle" idx="1"/>
          </p:nvPr>
        </p:nvSpPr>
        <p:spPr>
          <a:xfrm>
            <a:off x="1143000" y="3602038"/>
            <a:ext cx="6858000" cy="1655762"/>
          </a:xfrm>
        </p:spPr>
        <p:txBody>
          <a:bodyPr>
            <a:normAutofit/>
          </a:bodyPr>
          <a:lstStyle/>
          <a:p>
            <a:r>
              <a:rPr lang="zh-TW" altLang="en-US" sz="2800" dirty="0">
                <a:latin typeface="+mj-ea"/>
                <a:ea typeface="+mj-ea"/>
              </a:rPr>
              <a:t>第十四次上課</a:t>
            </a:r>
            <a:endParaRPr lang="en-US" altLang="zh-TW" sz="2800" dirty="0">
              <a:latin typeface="+mj-ea"/>
              <a:ea typeface="+mj-ea"/>
            </a:endParaRPr>
          </a:p>
          <a:p>
            <a:r>
              <a:rPr lang="zh-TW" altLang="en-US" sz="2800" dirty="0">
                <a:latin typeface="+mj-ea"/>
              </a:rPr>
              <a:t>檔案串流</a:t>
            </a:r>
            <a:endParaRPr lang="en-US" altLang="zh-TW" sz="2800" dirty="0">
              <a:latin typeface="+mj-ea"/>
            </a:endParaRPr>
          </a:p>
          <a:p>
            <a:r>
              <a:rPr lang="zh-TW" altLang="en-US" sz="2800" dirty="0">
                <a:latin typeface="+mj-ea"/>
                <a:ea typeface="+mj-ea"/>
              </a:rPr>
              <a:t>教授</a:t>
            </a:r>
            <a:r>
              <a:rPr lang="en-US" altLang="zh-TW" sz="2800" dirty="0">
                <a:latin typeface="+mj-ea"/>
                <a:ea typeface="+mj-ea"/>
              </a:rPr>
              <a:t>:</a:t>
            </a:r>
            <a:r>
              <a:rPr lang="zh-TW" altLang="en-US" sz="2800" dirty="0">
                <a:latin typeface="+mj-ea"/>
                <a:ea typeface="+mj-ea"/>
              </a:rPr>
              <a:t> 黎碧煌</a:t>
            </a:r>
            <a:endParaRPr lang="en-US" altLang="zh-TW" sz="2800" dirty="0">
              <a:latin typeface="+mj-ea"/>
              <a:ea typeface="+mj-ea"/>
            </a:endParaRPr>
          </a:p>
          <a:p>
            <a:endParaRPr lang="en-US" altLang="zh-TW" sz="2800" dirty="0">
              <a:latin typeface="+mj-ea"/>
              <a:ea typeface="+mj-ea"/>
            </a:endParaRPr>
          </a:p>
          <a:p>
            <a:endParaRPr lang="zh-TW" altLang="en-US" dirty="0"/>
          </a:p>
        </p:txBody>
      </p:sp>
      <p:grpSp>
        <p:nvGrpSpPr>
          <p:cNvPr id="6" name="Group 3">
            <a:extLst>
              <a:ext uri="{FF2B5EF4-FFF2-40B4-BE49-F238E27FC236}">
                <a16:creationId xmlns:a16="http://schemas.microsoft.com/office/drawing/2014/main" id="{BBD8C2F1-54FD-4D35-9A3D-09C0E1E4E74A}"/>
              </a:ext>
            </a:extLst>
          </p:cNvPr>
          <p:cNvGrpSpPr/>
          <p:nvPr/>
        </p:nvGrpSpPr>
        <p:grpSpPr>
          <a:xfrm>
            <a:off x="611280" y="1298520"/>
            <a:ext cx="7846920" cy="1317600"/>
            <a:chOff x="611280" y="1270080"/>
            <a:chExt cx="7846920" cy="1317600"/>
          </a:xfrm>
        </p:grpSpPr>
        <p:pic>
          <p:nvPicPr>
            <p:cNvPr id="7" name="圖片 3">
              <a:extLst>
                <a:ext uri="{FF2B5EF4-FFF2-40B4-BE49-F238E27FC236}">
                  <a16:creationId xmlns:a16="http://schemas.microsoft.com/office/drawing/2014/main" id="{2AE6A245-EA17-47A0-9639-4FD312D4A92E}"/>
                </a:ext>
              </a:extLst>
            </p:cNvPr>
            <p:cNvPicPr/>
            <p:nvPr/>
          </p:nvPicPr>
          <p:blipFill>
            <a:blip r:embed="rId2"/>
            <a:stretch/>
          </p:blipFill>
          <p:spPr>
            <a:xfrm>
              <a:off x="611280" y="1270080"/>
              <a:ext cx="1268280" cy="1301760"/>
            </a:xfrm>
            <a:prstGeom prst="rect">
              <a:avLst/>
            </a:prstGeom>
            <a:ln w="9360">
              <a:noFill/>
            </a:ln>
          </p:spPr>
        </p:pic>
        <p:pic>
          <p:nvPicPr>
            <p:cNvPr id="8" name="圖片 4">
              <a:extLst>
                <a:ext uri="{FF2B5EF4-FFF2-40B4-BE49-F238E27FC236}">
                  <a16:creationId xmlns:a16="http://schemas.microsoft.com/office/drawing/2014/main" id="{A7D346EF-1702-4364-A858-01CC581EF74E}"/>
                </a:ext>
              </a:extLst>
            </p:cNvPr>
            <p:cNvPicPr/>
            <p:nvPr/>
          </p:nvPicPr>
          <p:blipFill>
            <a:blip r:embed="rId3"/>
            <a:stretch/>
          </p:blipFill>
          <p:spPr>
            <a:xfrm>
              <a:off x="2110680" y="1298520"/>
              <a:ext cx="6347520" cy="1289160"/>
            </a:xfrm>
            <a:prstGeom prst="rect">
              <a:avLst/>
            </a:prstGeom>
            <a:ln w="9360">
              <a:noFill/>
            </a:ln>
          </p:spPr>
        </p:pic>
      </p:grpSp>
    </p:spTree>
    <p:extLst>
      <p:ext uri="{BB962C8B-B14F-4D97-AF65-F5344CB8AC3E}">
        <p14:creationId xmlns:p14="http://schemas.microsoft.com/office/powerpoint/2010/main" val="2597909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51B73-9854-414B-9890-2E4459972ECF}"/>
              </a:ext>
            </a:extLst>
          </p:cNvPr>
          <p:cNvSpPr>
            <a:spLocks noGrp="1"/>
          </p:cNvSpPr>
          <p:nvPr>
            <p:ph type="title"/>
          </p:nvPr>
        </p:nvSpPr>
        <p:spPr/>
        <p:txBody>
          <a:bodyPr/>
          <a:lstStyle/>
          <a:p>
            <a:r>
              <a:rPr lang="zh-TW" altLang="en-US" dirty="0"/>
              <a:t>讀檔</a:t>
            </a:r>
            <a:r>
              <a:rPr lang="en-US" altLang="zh-TW" dirty="0"/>
              <a:t>(</a:t>
            </a:r>
            <a:r>
              <a:rPr lang="zh-TW" altLang="en-US" dirty="0"/>
              <a:t>不包含換行</a:t>
            </a:r>
            <a:r>
              <a:rPr lang="en-US" altLang="zh-TW" dirty="0"/>
              <a:t>)</a:t>
            </a:r>
            <a:endParaRPr lang="zh-TW" altLang="en-US" dirty="0"/>
          </a:p>
        </p:txBody>
      </p:sp>
      <p:sp>
        <p:nvSpPr>
          <p:cNvPr id="3" name="內容版面配置區 2">
            <a:extLst>
              <a:ext uri="{FF2B5EF4-FFF2-40B4-BE49-F238E27FC236}">
                <a16:creationId xmlns:a16="http://schemas.microsoft.com/office/drawing/2014/main" id="{5E0945AF-3C44-4E79-9E8E-E7FDA2D0A250}"/>
              </a:ext>
            </a:extLst>
          </p:cNvPr>
          <p:cNvSpPr>
            <a:spLocks noGrp="1"/>
          </p:cNvSpPr>
          <p:nvPr>
            <p:ph idx="1"/>
          </p:nvPr>
        </p:nvSpPr>
        <p:spPr/>
        <p:txBody>
          <a:bodyPr>
            <a:normAutofit/>
          </a:bodyPr>
          <a:lstStyle/>
          <a:p>
            <a:pPr>
              <a:lnSpc>
                <a:spcPct val="150000"/>
              </a:lnSpc>
            </a:pPr>
            <a:r>
              <a:rPr lang="en-US" altLang="zh-TW" sz="2000" dirty="0" err="1">
                <a:solidFill>
                  <a:srgbClr val="FF0000"/>
                </a:solidFill>
              </a:rPr>
              <a:t>getline</a:t>
            </a:r>
            <a:r>
              <a:rPr lang="en-US" altLang="zh-TW" sz="2000" dirty="0">
                <a:solidFill>
                  <a:srgbClr val="FF0000"/>
                </a:solidFill>
              </a:rPr>
              <a:t>(</a:t>
            </a:r>
            <a:r>
              <a:rPr lang="zh-TW" altLang="en-US" sz="2000" dirty="0">
                <a:solidFill>
                  <a:srgbClr val="FF0000"/>
                </a:solidFill>
              </a:rPr>
              <a:t>檔案物件</a:t>
            </a:r>
            <a:r>
              <a:rPr lang="en-US" altLang="zh-TW" sz="2000" dirty="0">
                <a:solidFill>
                  <a:srgbClr val="FF0000"/>
                </a:solidFill>
              </a:rPr>
              <a:t>,</a:t>
            </a:r>
            <a:r>
              <a:rPr lang="zh-TW" altLang="en-US" sz="2000" dirty="0">
                <a:solidFill>
                  <a:srgbClr val="FF0000"/>
                </a:solidFill>
              </a:rPr>
              <a:t>字串變數</a:t>
            </a:r>
            <a:r>
              <a:rPr lang="en-US" altLang="zh-TW" sz="2000" dirty="0">
                <a:solidFill>
                  <a:srgbClr val="FF0000"/>
                </a:solidFill>
              </a:rPr>
              <a:t>)</a:t>
            </a:r>
            <a:r>
              <a:rPr lang="zh-TW" altLang="en-US" sz="2000" dirty="0"/>
              <a:t>：</a:t>
            </a:r>
            <a:r>
              <a:rPr lang="en-US" altLang="zh-TW" sz="2000" dirty="0" err="1"/>
              <a:t>getline</a:t>
            </a:r>
            <a:r>
              <a:rPr lang="zh-TW" altLang="en-US" sz="2000" dirty="0"/>
              <a:t>的第二個參數能讓我們設定串流來源，之前我們使用</a:t>
            </a:r>
            <a:r>
              <a:rPr lang="en-US" altLang="zh-TW" sz="2000" dirty="0" err="1"/>
              <a:t>cin</a:t>
            </a:r>
            <a:r>
              <a:rPr lang="zh-TW" altLang="en-US" sz="2000" dirty="0"/>
              <a:t>作為來源，現在使用我們宣告的檔案作為串流來源。</a:t>
            </a:r>
            <a:endParaRPr lang="en-US" altLang="zh-TW" sz="2000" dirty="0"/>
          </a:p>
          <a:p>
            <a:pPr>
              <a:lnSpc>
                <a:spcPct val="150000"/>
              </a:lnSpc>
            </a:pPr>
            <a:r>
              <a:rPr lang="zh-TW" altLang="en-US" sz="2000" dirty="0"/>
              <a:t>此函式會將一行包含空格、</a:t>
            </a:r>
            <a:r>
              <a:rPr lang="en-US" altLang="zh-TW" sz="2000" dirty="0"/>
              <a:t>tab</a:t>
            </a:r>
            <a:r>
              <a:rPr lang="zh-TW" altLang="en-US" sz="2000" dirty="0"/>
              <a:t>但不包含換行後內容的字串存進字串變數。</a:t>
            </a:r>
          </a:p>
        </p:txBody>
      </p:sp>
      <p:pic>
        <p:nvPicPr>
          <p:cNvPr id="5" name="圖片 4">
            <a:extLst>
              <a:ext uri="{FF2B5EF4-FFF2-40B4-BE49-F238E27FC236}">
                <a16:creationId xmlns:a16="http://schemas.microsoft.com/office/drawing/2014/main" id="{0FD92F76-2038-4649-8A4A-D64AB76B77AE}"/>
              </a:ext>
            </a:extLst>
          </p:cNvPr>
          <p:cNvPicPr>
            <a:picLocks noChangeAspect="1"/>
          </p:cNvPicPr>
          <p:nvPr/>
        </p:nvPicPr>
        <p:blipFill>
          <a:blip r:embed="rId2"/>
          <a:stretch>
            <a:fillRect/>
          </a:stretch>
        </p:blipFill>
        <p:spPr>
          <a:xfrm>
            <a:off x="2172419" y="3879484"/>
            <a:ext cx="4799162" cy="2872085"/>
          </a:xfrm>
          <a:prstGeom prst="rect">
            <a:avLst/>
          </a:prstGeom>
        </p:spPr>
      </p:pic>
    </p:spTree>
    <p:extLst>
      <p:ext uri="{BB962C8B-B14F-4D97-AF65-F5344CB8AC3E}">
        <p14:creationId xmlns:p14="http://schemas.microsoft.com/office/powerpoint/2010/main" val="2112311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14529E-5B84-4E58-8FF8-1D50DC69CA8A}"/>
              </a:ext>
            </a:extLst>
          </p:cNvPr>
          <p:cNvSpPr>
            <a:spLocks noGrp="1"/>
          </p:cNvSpPr>
          <p:nvPr>
            <p:ph type="title"/>
          </p:nvPr>
        </p:nvSpPr>
        <p:spPr/>
        <p:txBody>
          <a:bodyPr/>
          <a:lstStyle/>
          <a:p>
            <a:r>
              <a:rPr lang="zh-TW" altLang="en-US" dirty="0"/>
              <a:t>讀完整個檔案</a:t>
            </a:r>
          </a:p>
        </p:txBody>
      </p:sp>
      <p:sp>
        <p:nvSpPr>
          <p:cNvPr id="3" name="內容版面配置區 2">
            <a:extLst>
              <a:ext uri="{FF2B5EF4-FFF2-40B4-BE49-F238E27FC236}">
                <a16:creationId xmlns:a16="http://schemas.microsoft.com/office/drawing/2014/main" id="{D326EA4F-0827-4647-B907-95EFD711D236}"/>
              </a:ext>
            </a:extLst>
          </p:cNvPr>
          <p:cNvSpPr>
            <a:spLocks noGrp="1"/>
          </p:cNvSpPr>
          <p:nvPr>
            <p:ph idx="1"/>
          </p:nvPr>
        </p:nvSpPr>
        <p:spPr/>
        <p:txBody>
          <a:bodyPr/>
          <a:lstStyle/>
          <a:p>
            <a:r>
              <a:rPr lang="zh-TW" altLang="en-US" dirty="0"/>
              <a:t>我們可以藉由迴圈與讀檔將整個檔案的資料讀完，</a:t>
            </a:r>
            <a:r>
              <a:rPr lang="en-US" altLang="zh-TW" dirty="0"/>
              <a:t>cin</a:t>
            </a:r>
            <a:r>
              <a:rPr lang="zh-TW" altLang="en-US" dirty="0"/>
              <a:t>與</a:t>
            </a:r>
            <a:r>
              <a:rPr lang="en-US" altLang="zh-TW" dirty="0" err="1"/>
              <a:t>getline</a:t>
            </a:r>
            <a:r>
              <a:rPr lang="zh-TW" altLang="en-US" dirty="0"/>
              <a:t>如果讀到沒有內容時，會回傳</a:t>
            </a:r>
            <a:r>
              <a:rPr lang="en-US" altLang="zh-TW" dirty="0"/>
              <a:t>false</a:t>
            </a:r>
            <a:r>
              <a:rPr lang="zh-TW" altLang="en-US" dirty="0"/>
              <a:t>，因此我們可以將這兩個指令丟進</a:t>
            </a:r>
            <a:r>
              <a:rPr lang="en-US" altLang="zh-TW" dirty="0"/>
              <a:t>while</a:t>
            </a:r>
            <a:r>
              <a:rPr lang="zh-TW" altLang="en-US" dirty="0"/>
              <a:t>的條件式。</a:t>
            </a:r>
          </a:p>
        </p:txBody>
      </p:sp>
      <p:pic>
        <p:nvPicPr>
          <p:cNvPr id="4" name="圖片 3">
            <a:extLst>
              <a:ext uri="{FF2B5EF4-FFF2-40B4-BE49-F238E27FC236}">
                <a16:creationId xmlns:a16="http://schemas.microsoft.com/office/drawing/2014/main" id="{66FBFD2F-2102-44F4-BADE-47480151E6D9}"/>
              </a:ext>
            </a:extLst>
          </p:cNvPr>
          <p:cNvPicPr>
            <a:picLocks noChangeAspect="1"/>
          </p:cNvPicPr>
          <p:nvPr/>
        </p:nvPicPr>
        <p:blipFill>
          <a:blip r:embed="rId2"/>
          <a:stretch>
            <a:fillRect/>
          </a:stretch>
        </p:blipFill>
        <p:spPr>
          <a:xfrm>
            <a:off x="2073275" y="2956658"/>
            <a:ext cx="5333366" cy="3652421"/>
          </a:xfrm>
          <a:prstGeom prst="rect">
            <a:avLst/>
          </a:prstGeom>
        </p:spPr>
      </p:pic>
    </p:spTree>
    <p:extLst>
      <p:ext uri="{BB962C8B-B14F-4D97-AF65-F5344CB8AC3E}">
        <p14:creationId xmlns:p14="http://schemas.microsoft.com/office/powerpoint/2010/main" val="1416792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76D799-C076-4047-B37A-076B78D0F4D7}"/>
              </a:ext>
            </a:extLst>
          </p:cNvPr>
          <p:cNvSpPr>
            <a:spLocks noGrp="1"/>
          </p:cNvSpPr>
          <p:nvPr>
            <p:ph type="title"/>
          </p:nvPr>
        </p:nvSpPr>
        <p:spPr/>
        <p:txBody>
          <a:bodyPr/>
          <a:lstStyle/>
          <a:p>
            <a:r>
              <a:rPr lang="zh-TW" altLang="en-US" dirty="0"/>
              <a:t>寫檔</a:t>
            </a:r>
            <a:r>
              <a:rPr lang="en-US" altLang="zh-TW" dirty="0"/>
              <a:t>(</a:t>
            </a:r>
            <a:r>
              <a:rPr lang="zh-TW" altLang="en-US" dirty="0"/>
              <a:t>覆蓋舊檔</a:t>
            </a:r>
            <a:r>
              <a:rPr lang="en-US" altLang="zh-TW" dirty="0"/>
              <a:t>)</a:t>
            </a:r>
            <a:endParaRPr lang="zh-TW" altLang="en-US" dirty="0"/>
          </a:p>
        </p:txBody>
      </p:sp>
      <p:sp>
        <p:nvSpPr>
          <p:cNvPr id="3" name="內容版面配置區 2">
            <a:extLst>
              <a:ext uri="{FF2B5EF4-FFF2-40B4-BE49-F238E27FC236}">
                <a16:creationId xmlns:a16="http://schemas.microsoft.com/office/drawing/2014/main" id="{9A6ABC1C-0A47-407A-8380-714BD5C744AE}"/>
              </a:ext>
            </a:extLst>
          </p:cNvPr>
          <p:cNvSpPr>
            <a:spLocks noGrp="1"/>
          </p:cNvSpPr>
          <p:nvPr>
            <p:ph idx="1"/>
          </p:nvPr>
        </p:nvSpPr>
        <p:spPr>
          <a:xfrm>
            <a:off x="628650" y="1690689"/>
            <a:ext cx="7886700" cy="4351338"/>
          </a:xfrm>
        </p:spPr>
        <p:txBody>
          <a:bodyPr>
            <a:normAutofit/>
          </a:bodyPr>
          <a:lstStyle/>
          <a:p>
            <a:pPr>
              <a:lnSpc>
                <a:spcPct val="150000"/>
              </a:lnSpc>
            </a:pPr>
            <a:r>
              <a:rPr lang="zh-TW" altLang="en-US" sz="2000" dirty="0"/>
              <a:t>可以使用</a:t>
            </a:r>
            <a:r>
              <a:rPr lang="en-US" altLang="zh-TW" sz="2000" dirty="0"/>
              <a:t>&lt;&lt;</a:t>
            </a:r>
            <a:r>
              <a:rPr lang="zh-TW" altLang="en-US" sz="2000" dirty="0"/>
              <a:t>運算子將字串變數寫進檔案裡，因為寫進的字串是緊密排列的接著，所以我們要用換行來做為文檔的格式的話，要寫進</a:t>
            </a:r>
            <a:r>
              <a:rPr lang="en-US" altLang="zh-TW" sz="2000" dirty="0"/>
              <a:t>endl</a:t>
            </a:r>
            <a:r>
              <a:rPr lang="zh-TW" altLang="en-US" sz="2000" dirty="0"/>
              <a:t>來做到換行的效果。</a:t>
            </a:r>
          </a:p>
        </p:txBody>
      </p:sp>
      <p:pic>
        <p:nvPicPr>
          <p:cNvPr id="5" name="圖片 4">
            <a:extLst>
              <a:ext uri="{FF2B5EF4-FFF2-40B4-BE49-F238E27FC236}">
                <a16:creationId xmlns:a16="http://schemas.microsoft.com/office/drawing/2014/main" id="{A2FBB65F-835B-40CF-A76A-967B55D8C2B8}"/>
              </a:ext>
            </a:extLst>
          </p:cNvPr>
          <p:cNvPicPr>
            <a:picLocks noChangeAspect="1"/>
          </p:cNvPicPr>
          <p:nvPr/>
        </p:nvPicPr>
        <p:blipFill>
          <a:blip r:embed="rId2"/>
          <a:stretch>
            <a:fillRect/>
          </a:stretch>
        </p:blipFill>
        <p:spPr>
          <a:xfrm>
            <a:off x="628650" y="3368674"/>
            <a:ext cx="7886700" cy="2943225"/>
          </a:xfrm>
          <a:prstGeom prst="rect">
            <a:avLst/>
          </a:prstGeom>
        </p:spPr>
      </p:pic>
    </p:spTree>
    <p:extLst>
      <p:ext uri="{BB962C8B-B14F-4D97-AF65-F5344CB8AC3E}">
        <p14:creationId xmlns:p14="http://schemas.microsoft.com/office/powerpoint/2010/main" val="3742618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FF67A7-E751-4C4F-B815-E3A5F7D9EF3D}"/>
              </a:ext>
            </a:extLst>
          </p:cNvPr>
          <p:cNvSpPr>
            <a:spLocks noGrp="1"/>
          </p:cNvSpPr>
          <p:nvPr>
            <p:ph type="title"/>
          </p:nvPr>
        </p:nvSpPr>
        <p:spPr/>
        <p:txBody>
          <a:bodyPr/>
          <a:lstStyle/>
          <a:p>
            <a:r>
              <a:rPr lang="zh-TW" altLang="en-US" dirty="0"/>
              <a:t>寫檔</a:t>
            </a:r>
            <a:r>
              <a:rPr lang="en-US" altLang="zh-TW" dirty="0"/>
              <a:t>(</a:t>
            </a:r>
            <a:r>
              <a:rPr lang="zh-TW" altLang="en-US" dirty="0"/>
              <a:t>新增內容到舊檔後面</a:t>
            </a:r>
            <a:r>
              <a:rPr lang="en-US" altLang="zh-TW" dirty="0"/>
              <a:t>)</a:t>
            </a:r>
            <a:endParaRPr lang="zh-TW" altLang="en-US" dirty="0"/>
          </a:p>
        </p:txBody>
      </p:sp>
      <p:pic>
        <p:nvPicPr>
          <p:cNvPr id="3" name="圖片 2">
            <a:extLst>
              <a:ext uri="{FF2B5EF4-FFF2-40B4-BE49-F238E27FC236}">
                <a16:creationId xmlns:a16="http://schemas.microsoft.com/office/drawing/2014/main" id="{FA4D0E7D-6100-4182-A420-F3A2D179F661}"/>
              </a:ext>
            </a:extLst>
          </p:cNvPr>
          <p:cNvPicPr>
            <a:picLocks noChangeAspect="1"/>
          </p:cNvPicPr>
          <p:nvPr/>
        </p:nvPicPr>
        <p:blipFill>
          <a:blip r:embed="rId3"/>
          <a:stretch>
            <a:fillRect/>
          </a:stretch>
        </p:blipFill>
        <p:spPr>
          <a:xfrm>
            <a:off x="1061243" y="2338524"/>
            <a:ext cx="7021513" cy="2911974"/>
          </a:xfrm>
          <a:prstGeom prst="rect">
            <a:avLst/>
          </a:prstGeom>
        </p:spPr>
      </p:pic>
    </p:spTree>
    <p:extLst>
      <p:ext uri="{BB962C8B-B14F-4D97-AF65-F5344CB8AC3E}">
        <p14:creationId xmlns:p14="http://schemas.microsoft.com/office/powerpoint/2010/main" val="3166082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0FCB08-BC1A-4330-B5E2-FABEEA5A9C17}"/>
              </a:ext>
            </a:extLst>
          </p:cNvPr>
          <p:cNvSpPr>
            <a:spLocks noGrp="1"/>
          </p:cNvSpPr>
          <p:nvPr>
            <p:ph type="title"/>
          </p:nvPr>
        </p:nvSpPr>
        <p:spPr/>
        <p:txBody>
          <a:bodyPr/>
          <a:lstStyle/>
          <a:p>
            <a:r>
              <a:rPr lang="zh-TW" altLang="en-US" dirty="0"/>
              <a:t>課後練習</a:t>
            </a:r>
          </a:p>
        </p:txBody>
      </p:sp>
      <p:sp>
        <p:nvSpPr>
          <p:cNvPr id="3" name="內容版面配置區 2">
            <a:extLst>
              <a:ext uri="{FF2B5EF4-FFF2-40B4-BE49-F238E27FC236}">
                <a16:creationId xmlns:a16="http://schemas.microsoft.com/office/drawing/2014/main" id="{2B9AD59E-73AA-4DA7-8936-60FB6C63F06C}"/>
              </a:ext>
            </a:extLst>
          </p:cNvPr>
          <p:cNvSpPr>
            <a:spLocks noGrp="1"/>
          </p:cNvSpPr>
          <p:nvPr>
            <p:ph idx="1"/>
          </p:nvPr>
        </p:nvSpPr>
        <p:spPr/>
        <p:txBody>
          <a:bodyPr/>
          <a:lstStyle/>
          <a:p>
            <a:r>
              <a:rPr lang="zh-TW" altLang="en-US" dirty="0"/>
              <a:t>此程式有三個功能，它會讀取或寫入一個名叫</a:t>
            </a:r>
            <a:r>
              <a:rPr lang="en-US" altLang="zh-TW" dirty="0"/>
              <a:t>”data.txt”</a:t>
            </a:r>
            <a:r>
              <a:rPr lang="zh-TW" altLang="en-US" dirty="0"/>
              <a:t>的檔案，進入選單等待使用者輸入，輸入</a:t>
            </a:r>
            <a:r>
              <a:rPr lang="en-US" altLang="zh-TW" dirty="0"/>
              <a:t>”1”</a:t>
            </a:r>
            <a:r>
              <a:rPr lang="zh-TW" altLang="en-US" dirty="0"/>
              <a:t>，會讀取</a:t>
            </a:r>
            <a:r>
              <a:rPr lang="en-US" altLang="zh-TW" dirty="0"/>
              <a:t>data.txt</a:t>
            </a:r>
            <a:r>
              <a:rPr lang="zh-TW" altLang="en-US" dirty="0"/>
              <a:t>，並用以下的格式輸出文字，輸入</a:t>
            </a:r>
            <a:r>
              <a:rPr lang="en-US" altLang="zh-TW" dirty="0"/>
              <a:t>”2</a:t>
            </a:r>
            <a:r>
              <a:rPr lang="zh-TW" altLang="en-US" dirty="0"/>
              <a:t> 名字 學號 生日</a:t>
            </a:r>
            <a:r>
              <a:rPr lang="en-US" altLang="zh-TW" dirty="0"/>
              <a:t>”</a:t>
            </a:r>
            <a:r>
              <a:rPr lang="zh-TW" altLang="en-US" dirty="0"/>
              <a:t>會用以下的文檔格式存入</a:t>
            </a:r>
            <a:r>
              <a:rPr lang="en-US" altLang="zh-TW" dirty="0"/>
              <a:t>data.txt</a:t>
            </a:r>
            <a:r>
              <a:rPr lang="zh-TW" altLang="en-US" dirty="0"/>
              <a:t>，輸入</a:t>
            </a:r>
            <a:r>
              <a:rPr lang="en-US" altLang="zh-TW" dirty="0"/>
              <a:t>”3”</a:t>
            </a:r>
            <a:r>
              <a:rPr lang="zh-TW" altLang="en-US" dirty="0"/>
              <a:t>關閉程式。</a:t>
            </a:r>
          </a:p>
        </p:txBody>
      </p:sp>
      <p:pic>
        <p:nvPicPr>
          <p:cNvPr id="4" name="圖片 3">
            <a:extLst>
              <a:ext uri="{FF2B5EF4-FFF2-40B4-BE49-F238E27FC236}">
                <a16:creationId xmlns:a16="http://schemas.microsoft.com/office/drawing/2014/main" id="{C32B8B71-0BF3-44A5-B1B1-B079B382A005}"/>
              </a:ext>
            </a:extLst>
          </p:cNvPr>
          <p:cNvPicPr>
            <a:picLocks noChangeAspect="1"/>
          </p:cNvPicPr>
          <p:nvPr/>
        </p:nvPicPr>
        <p:blipFill>
          <a:blip r:embed="rId2"/>
          <a:stretch>
            <a:fillRect/>
          </a:stretch>
        </p:blipFill>
        <p:spPr>
          <a:xfrm>
            <a:off x="1119244" y="4001294"/>
            <a:ext cx="1920128" cy="2591742"/>
          </a:xfrm>
          <a:prstGeom prst="rect">
            <a:avLst/>
          </a:prstGeom>
        </p:spPr>
      </p:pic>
      <p:sp>
        <p:nvSpPr>
          <p:cNvPr id="6" name="文字方塊 5">
            <a:extLst>
              <a:ext uri="{FF2B5EF4-FFF2-40B4-BE49-F238E27FC236}">
                <a16:creationId xmlns:a16="http://schemas.microsoft.com/office/drawing/2014/main" id="{DC4B9DFF-C40A-447E-9748-E38F819C0B74}"/>
              </a:ext>
            </a:extLst>
          </p:cNvPr>
          <p:cNvSpPr txBox="1"/>
          <p:nvPr/>
        </p:nvSpPr>
        <p:spPr>
          <a:xfrm>
            <a:off x="1756142" y="3554916"/>
            <a:ext cx="646331" cy="369332"/>
          </a:xfrm>
          <a:prstGeom prst="rect">
            <a:avLst/>
          </a:prstGeom>
          <a:noFill/>
        </p:spPr>
        <p:txBody>
          <a:bodyPr wrap="none" rtlCol="0">
            <a:spAutoFit/>
          </a:bodyPr>
          <a:lstStyle/>
          <a:p>
            <a:r>
              <a:rPr lang="zh-TW" altLang="en-US" dirty="0"/>
              <a:t>讀取</a:t>
            </a:r>
          </a:p>
        </p:txBody>
      </p:sp>
      <p:pic>
        <p:nvPicPr>
          <p:cNvPr id="7" name="圖片 6">
            <a:extLst>
              <a:ext uri="{FF2B5EF4-FFF2-40B4-BE49-F238E27FC236}">
                <a16:creationId xmlns:a16="http://schemas.microsoft.com/office/drawing/2014/main" id="{B02166C6-25C5-401F-9601-86BC90B9AEC5}"/>
              </a:ext>
            </a:extLst>
          </p:cNvPr>
          <p:cNvPicPr>
            <a:picLocks noChangeAspect="1"/>
          </p:cNvPicPr>
          <p:nvPr/>
        </p:nvPicPr>
        <p:blipFill>
          <a:blip r:embed="rId3"/>
          <a:stretch>
            <a:fillRect/>
          </a:stretch>
        </p:blipFill>
        <p:spPr>
          <a:xfrm>
            <a:off x="3147134" y="4452053"/>
            <a:ext cx="2238375" cy="523875"/>
          </a:xfrm>
          <a:prstGeom prst="rect">
            <a:avLst/>
          </a:prstGeom>
        </p:spPr>
      </p:pic>
      <p:sp>
        <p:nvSpPr>
          <p:cNvPr id="8" name="文字方塊 7">
            <a:extLst>
              <a:ext uri="{FF2B5EF4-FFF2-40B4-BE49-F238E27FC236}">
                <a16:creationId xmlns:a16="http://schemas.microsoft.com/office/drawing/2014/main" id="{C256DCF2-5317-4B19-A2DF-35AD132C8406}"/>
              </a:ext>
            </a:extLst>
          </p:cNvPr>
          <p:cNvSpPr txBox="1"/>
          <p:nvPr/>
        </p:nvSpPr>
        <p:spPr>
          <a:xfrm>
            <a:off x="3791634" y="3606983"/>
            <a:ext cx="646331" cy="369332"/>
          </a:xfrm>
          <a:prstGeom prst="rect">
            <a:avLst/>
          </a:prstGeom>
          <a:noFill/>
        </p:spPr>
        <p:txBody>
          <a:bodyPr wrap="none" rtlCol="0">
            <a:spAutoFit/>
          </a:bodyPr>
          <a:lstStyle/>
          <a:p>
            <a:r>
              <a:rPr lang="zh-TW" altLang="en-US" dirty="0"/>
              <a:t>寫入</a:t>
            </a:r>
          </a:p>
        </p:txBody>
      </p:sp>
      <p:pic>
        <p:nvPicPr>
          <p:cNvPr id="9" name="圖片 8">
            <a:extLst>
              <a:ext uri="{FF2B5EF4-FFF2-40B4-BE49-F238E27FC236}">
                <a16:creationId xmlns:a16="http://schemas.microsoft.com/office/drawing/2014/main" id="{443B8163-B8CA-49CA-9824-A4BED24C4242}"/>
              </a:ext>
            </a:extLst>
          </p:cNvPr>
          <p:cNvPicPr>
            <a:picLocks noChangeAspect="1"/>
          </p:cNvPicPr>
          <p:nvPr/>
        </p:nvPicPr>
        <p:blipFill rotWithShape="1">
          <a:blip r:embed="rId4"/>
          <a:srcRect l="2400" t="3098"/>
          <a:stretch/>
        </p:blipFill>
        <p:spPr>
          <a:xfrm>
            <a:off x="5917688" y="4102854"/>
            <a:ext cx="2361285" cy="2252092"/>
          </a:xfrm>
          <a:prstGeom prst="rect">
            <a:avLst/>
          </a:prstGeom>
        </p:spPr>
      </p:pic>
      <p:sp>
        <p:nvSpPr>
          <p:cNvPr id="10" name="文字方塊 9">
            <a:extLst>
              <a:ext uri="{FF2B5EF4-FFF2-40B4-BE49-F238E27FC236}">
                <a16:creationId xmlns:a16="http://schemas.microsoft.com/office/drawing/2014/main" id="{6D099057-46A5-437E-ACF6-5D3EE702795A}"/>
              </a:ext>
            </a:extLst>
          </p:cNvPr>
          <p:cNvSpPr txBox="1"/>
          <p:nvPr/>
        </p:nvSpPr>
        <p:spPr>
          <a:xfrm>
            <a:off x="6287739" y="3631962"/>
            <a:ext cx="1864613" cy="369332"/>
          </a:xfrm>
          <a:prstGeom prst="rect">
            <a:avLst/>
          </a:prstGeom>
          <a:noFill/>
        </p:spPr>
        <p:txBody>
          <a:bodyPr wrap="none" rtlCol="0">
            <a:spAutoFit/>
          </a:bodyPr>
          <a:lstStyle/>
          <a:p>
            <a:r>
              <a:rPr lang="en-US" altLang="zh-TW" dirty="0"/>
              <a:t>data.txt</a:t>
            </a:r>
            <a:r>
              <a:rPr lang="zh-TW" altLang="en-US" dirty="0"/>
              <a:t>內的格式</a:t>
            </a:r>
          </a:p>
        </p:txBody>
      </p:sp>
    </p:spTree>
    <p:extLst>
      <p:ext uri="{BB962C8B-B14F-4D97-AF65-F5344CB8AC3E}">
        <p14:creationId xmlns:p14="http://schemas.microsoft.com/office/powerpoint/2010/main" val="2055888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2911DA-71AA-445B-A4CD-09A24E5EF5DD}"/>
              </a:ext>
            </a:extLst>
          </p:cNvPr>
          <p:cNvSpPr>
            <a:spLocks noGrp="1"/>
          </p:cNvSpPr>
          <p:nvPr>
            <p:ph type="title"/>
          </p:nvPr>
        </p:nvSpPr>
        <p:spPr/>
        <p:txBody>
          <a:bodyPr/>
          <a:lstStyle/>
          <a:p>
            <a:r>
              <a:rPr lang="zh-TW" altLang="en-US" dirty="0"/>
              <a:t>課後練習</a:t>
            </a:r>
          </a:p>
        </p:txBody>
      </p:sp>
      <p:sp>
        <p:nvSpPr>
          <p:cNvPr id="3" name="內容版面配置區 2">
            <a:extLst>
              <a:ext uri="{FF2B5EF4-FFF2-40B4-BE49-F238E27FC236}">
                <a16:creationId xmlns:a16="http://schemas.microsoft.com/office/drawing/2014/main" id="{14CB77C1-8792-4937-9737-88BD081B23B8}"/>
              </a:ext>
            </a:extLst>
          </p:cNvPr>
          <p:cNvSpPr>
            <a:spLocks noGrp="1"/>
          </p:cNvSpPr>
          <p:nvPr>
            <p:ph idx="1"/>
          </p:nvPr>
        </p:nvSpPr>
        <p:spPr/>
        <p:txBody>
          <a:bodyPr>
            <a:normAutofit/>
          </a:bodyPr>
          <a:lstStyle/>
          <a:p>
            <a:r>
              <a:rPr lang="en-US" altLang="zh-TW" sz="2000" dirty="0"/>
              <a:t>csv</a:t>
            </a:r>
            <a:r>
              <a:rPr lang="zh-TW" altLang="en-US" sz="2000" dirty="0">
                <a:solidFill>
                  <a:schemeClr val="tx1"/>
                </a:solidFill>
              </a:rPr>
              <a:t>檔為資料與資料之間用逗點隔開的一種格式</a:t>
            </a:r>
            <a:r>
              <a:rPr lang="zh-TW" altLang="en-US" sz="2000" dirty="0"/>
              <a:t>，</a:t>
            </a:r>
            <a:r>
              <a:rPr lang="zh-TW" altLang="en-US" sz="2000" dirty="0">
                <a:solidFill>
                  <a:schemeClr val="tx1"/>
                </a:solidFill>
              </a:rPr>
              <a:t>輸入</a:t>
            </a:r>
            <a:r>
              <a:rPr lang="en-US" altLang="zh-TW" sz="2000" dirty="0">
                <a:solidFill>
                  <a:schemeClr val="tx1"/>
                </a:solidFill>
              </a:rPr>
              <a:t>”1</a:t>
            </a:r>
            <a:r>
              <a:rPr lang="zh-TW" altLang="en-US" sz="2000" dirty="0">
                <a:solidFill>
                  <a:schemeClr val="tx1"/>
                </a:solidFill>
              </a:rPr>
              <a:t> </a:t>
            </a:r>
            <a:r>
              <a:rPr lang="en-US" altLang="zh-TW" sz="2000" dirty="0">
                <a:solidFill>
                  <a:schemeClr val="tx1"/>
                </a:solidFill>
              </a:rPr>
              <a:t>n</a:t>
            </a:r>
            <a:r>
              <a:rPr lang="zh-TW" altLang="en-US" sz="2000" dirty="0">
                <a:solidFill>
                  <a:schemeClr val="tx1"/>
                </a:solidFill>
              </a:rPr>
              <a:t> 檔名</a:t>
            </a:r>
            <a:r>
              <a:rPr lang="en-US" altLang="zh-TW" sz="2000" dirty="0">
                <a:solidFill>
                  <a:schemeClr val="tx1"/>
                </a:solidFill>
              </a:rPr>
              <a:t>.csv“</a:t>
            </a:r>
            <a:r>
              <a:rPr lang="zh-TW" altLang="en-US" sz="2000" dirty="0">
                <a:solidFill>
                  <a:schemeClr val="tx1"/>
                </a:solidFill>
              </a:rPr>
              <a:t>表示寫入模式，使用隨機</a:t>
            </a:r>
            <a:r>
              <a:rPr lang="en-US" altLang="zh-TW" sz="2000" dirty="0">
                <a:solidFill>
                  <a:schemeClr val="tx1"/>
                </a:solidFill>
              </a:rPr>
              <a:t>0~99</a:t>
            </a:r>
            <a:r>
              <a:rPr lang="zh-TW" altLang="en-US" sz="2000" dirty="0">
                <a:solidFill>
                  <a:schemeClr val="tx1"/>
                </a:solidFill>
              </a:rPr>
              <a:t>之間，</a:t>
            </a:r>
            <a:r>
              <a:rPr lang="en-US" altLang="zh-TW" sz="2000" dirty="0">
                <a:solidFill>
                  <a:schemeClr val="tx1"/>
                </a:solidFill>
              </a:rPr>
              <a:t>4</a:t>
            </a:r>
            <a:r>
              <a:rPr lang="zh-TW" altLang="en-US" sz="2000" dirty="0">
                <a:solidFill>
                  <a:schemeClr val="tx1"/>
                </a:solidFill>
              </a:rPr>
              <a:t>個數字為一組資料，</a:t>
            </a:r>
            <a:r>
              <a:rPr lang="en-US" altLang="zh-TW" sz="2000" dirty="0">
                <a:solidFill>
                  <a:schemeClr val="tx1"/>
                </a:solidFill>
              </a:rPr>
              <a:t>n</a:t>
            </a:r>
            <a:r>
              <a:rPr lang="zh-TW" altLang="en-US" sz="2000" dirty="0">
                <a:solidFill>
                  <a:schemeClr val="tx1"/>
                </a:solidFill>
              </a:rPr>
              <a:t>表示要寫入幾組資料，數字之間使用逗點隔開，寫入一組後換行。</a:t>
            </a:r>
            <a:endParaRPr lang="en-US" altLang="zh-TW" sz="2000" dirty="0">
              <a:solidFill>
                <a:schemeClr val="tx1"/>
              </a:solidFill>
            </a:endParaRPr>
          </a:p>
          <a:p>
            <a:r>
              <a:rPr lang="zh-TW" altLang="en-US" sz="2000" dirty="0">
                <a:solidFill>
                  <a:schemeClr val="tx1"/>
                </a:solidFill>
              </a:rPr>
              <a:t>輸入</a:t>
            </a:r>
            <a:r>
              <a:rPr lang="en-US" altLang="zh-TW" sz="2000" dirty="0">
                <a:solidFill>
                  <a:schemeClr val="tx1"/>
                </a:solidFill>
              </a:rPr>
              <a:t>”2</a:t>
            </a:r>
            <a:r>
              <a:rPr lang="zh-TW" altLang="en-US" sz="2000" dirty="0">
                <a:solidFill>
                  <a:schemeClr val="tx1"/>
                </a:solidFill>
              </a:rPr>
              <a:t> 檔名</a:t>
            </a:r>
            <a:r>
              <a:rPr lang="en-US" altLang="zh-TW" sz="2000" dirty="0">
                <a:solidFill>
                  <a:schemeClr val="tx1"/>
                </a:solidFill>
              </a:rPr>
              <a:t>.csv“</a:t>
            </a:r>
            <a:r>
              <a:rPr lang="zh-TW" altLang="en-US" sz="2000" dirty="0">
                <a:solidFill>
                  <a:schemeClr val="tx1"/>
                </a:solidFill>
              </a:rPr>
              <a:t>表示讀取模式，輸入檔名來開該</a:t>
            </a:r>
            <a:r>
              <a:rPr lang="en-US" altLang="zh-TW" sz="2000" dirty="0">
                <a:solidFill>
                  <a:schemeClr val="tx1"/>
                </a:solidFill>
              </a:rPr>
              <a:t>csv</a:t>
            </a:r>
            <a:r>
              <a:rPr lang="zh-TW" altLang="en-US" sz="2000" dirty="0">
                <a:solidFill>
                  <a:schemeClr val="tx1"/>
                </a:solidFill>
              </a:rPr>
              <a:t>檔，讀取每個同學共四科的成績並文字輸出班上各科平均與全部總平均成績，</a:t>
            </a:r>
            <a:r>
              <a:rPr lang="en-US" altLang="zh-TW" sz="2000" dirty="0">
                <a:solidFill>
                  <a:schemeClr val="tx1"/>
                </a:solidFill>
              </a:rPr>
              <a:t>csv</a:t>
            </a:r>
            <a:r>
              <a:rPr lang="zh-TW" altLang="en-US" sz="2000" dirty="0">
                <a:solidFill>
                  <a:schemeClr val="tx1"/>
                </a:solidFill>
              </a:rPr>
              <a:t>檔的格式</a:t>
            </a:r>
            <a:r>
              <a:rPr lang="zh-TW" altLang="en-US" sz="2000" dirty="0"/>
              <a:t>由左到右</a:t>
            </a:r>
            <a:r>
              <a:rPr lang="zh-TW" altLang="en-US" sz="2000" dirty="0">
                <a:solidFill>
                  <a:schemeClr val="tx1"/>
                </a:solidFill>
              </a:rPr>
              <a:t>依照國文、英文、數學、社會共四科，文字格式如下圖</a:t>
            </a:r>
            <a:endParaRPr lang="zh-TW" altLang="en-US" sz="2000" dirty="0"/>
          </a:p>
        </p:txBody>
      </p:sp>
      <p:pic>
        <p:nvPicPr>
          <p:cNvPr id="4" name="圖片 3">
            <a:extLst>
              <a:ext uri="{FF2B5EF4-FFF2-40B4-BE49-F238E27FC236}">
                <a16:creationId xmlns:a16="http://schemas.microsoft.com/office/drawing/2014/main" id="{DABAD4C0-6BD2-40B9-B21F-F7873F427E4B}"/>
              </a:ext>
            </a:extLst>
          </p:cNvPr>
          <p:cNvPicPr>
            <a:picLocks noChangeAspect="1"/>
          </p:cNvPicPr>
          <p:nvPr/>
        </p:nvPicPr>
        <p:blipFill>
          <a:blip r:embed="rId2"/>
          <a:stretch>
            <a:fillRect/>
          </a:stretch>
        </p:blipFill>
        <p:spPr>
          <a:xfrm>
            <a:off x="4260665" y="4597405"/>
            <a:ext cx="3516894" cy="1895469"/>
          </a:xfrm>
          <a:prstGeom prst="rect">
            <a:avLst/>
          </a:prstGeom>
        </p:spPr>
      </p:pic>
      <p:pic>
        <p:nvPicPr>
          <p:cNvPr id="5" name="圖片 4">
            <a:extLst>
              <a:ext uri="{FF2B5EF4-FFF2-40B4-BE49-F238E27FC236}">
                <a16:creationId xmlns:a16="http://schemas.microsoft.com/office/drawing/2014/main" id="{C59677E9-8100-415F-B916-E1070BAA3468}"/>
              </a:ext>
            </a:extLst>
          </p:cNvPr>
          <p:cNvPicPr>
            <a:picLocks noChangeAspect="1"/>
          </p:cNvPicPr>
          <p:nvPr/>
        </p:nvPicPr>
        <p:blipFill rotWithShape="1">
          <a:blip r:embed="rId3"/>
          <a:srcRect r="39352"/>
          <a:stretch/>
        </p:blipFill>
        <p:spPr>
          <a:xfrm>
            <a:off x="2012837" y="4001294"/>
            <a:ext cx="1605680" cy="2558988"/>
          </a:xfrm>
          <a:prstGeom prst="rect">
            <a:avLst/>
          </a:prstGeom>
        </p:spPr>
      </p:pic>
      <p:sp>
        <p:nvSpPr>
          <p:cNvPr id="6" name="文字方塊 5">
            <a:extLst>
              <a:ext uri="{FF2B5EF4-FFF2-40B4-BE49-F238E27FC236}">
                <a16:creationId xmlns:a16="http://schemas.microsoft.com/office/drawing/2014/main" id="{69656A6C-E293-46FE-B341-CAFFD840307A}"/>
              </a:ext>
            </a:extLst>
          </p:cNvPr>
          <p:cNvSpPr txBox="1"/>
          <p:nvPr/>
        </p:nvSpPr>
        <p:spPr>
          <a:xfrm>
            <a:off x="2139519" y="3672044"/>
            <a:ext cx="1569660" cy="369332"/>
          </a:xfrm>
          <a:prstGeom prst="rect">
            <a:avLst/>
          </a:prstGeom>
          <a:noFill/>
        </p:spPr>
        <p:txBody>
          <a:bodyPr wrap="none" rtlCol="0">
            <a:spAutoFit/>
          </a:bodyPr>
          <a:lstStyle/>
          <a:p>
            <a:r>
              <a:rPr lang="zh-TW" altLang="en-US" dirty="0"/>
              <a:t>檔案內的格式</a:t>
            </a:r>
          </a:p>
        </p:txBody>
      </p:sp>
      <p:sp>
        <p:nvSpPr>
          <p:cNvPr id="7" name="文字方塊 6">
            <a:extLst>
              <a:ext uri="{FF2B5EF4-FFF2-40B4-BE49-F238E27FC236}">
                <a16:creationId xmlns:a16="http://schemas.microsoft.com/office/drawing/2014/main" id="{6C10E4F7-233B-4864-A7F2-F7681CEA602C}"/>
              </a:ext>
            </a:extLst>
          </p:cNvPr>
          <p:cNvSpPr txBox="1"/>
          <p:nvPr/>
        </p:nvSpPr>
        <p:spPr>
          <a:xfrm>
            <a:off x="5002704" y="4123571"/>
            <a:ext cx="1107996" cy="369332"/>
          </a:xfrm>
          <a:prstGeom prst="rect">
            <a:avLst/>
          </a:prstGeom>
          <a:noFill/>
        </p:spPr>
        <p:txBody>
          <a:bodyPr wrap="none" rtlCol="0">
            <a:spAutoFit/>
          </a:bodyPr>
          <a:lstStyle/>
          <a:p>
            <a:r>
              <a:rPr lang="zh-TW" altLang="en-US" dirty="0"/>
              <a:t>輸出格式</a:t>
            </a:r>
          </a:p>
        </p:txBody>
      </p:sp>
    </p:spTree>
    <p:extLst>
      <p:ext uri="{BB962C8B-B14F-4D97-AF65-F5344CB8AC3E}">
        <p14:creationId xmlns:p14="http://schemas.microsoft.com/office/powerpoint/2010/main" val="2279578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5CC3B5-E580-4C77-8200-89F81A44D799}"/>
              </a:ext>
            </a:extLst>
          </p:cNvPr>
          <p:cNvSpPr>
            <a:spLocks noGrp="1"/>
          </p:cNvSpPr>
          <p:nvPr>
            <p:ph type="title"/>
          </p:nvPr>
        </p:nvSpPr>
        <p:spPr/>
        <p:txBody>
          <a:bodyPr/>
          <a:lstStyle/>
          <a:p>
            <a:r>
              <a:rPr lang="zh-TW" altLang="en-US" dirty="0"/>
              <a:t>大綱</a:t>
            </a:r>
          </a:p>
        </p:txBody>
      </p:sp>
      <p:sp>
        <p:nvSpPr>
          <p:cNvPr id="3" name="內容版面配置區 2">
            <a:extLst>
              <a:ext uri="{FF2B5EF4-FFF2-40B4-BE49-F238E27FC236}">
                <a16:creationId xmlns:a16="http://schemas.microsoft.com/office/drawing/2014/main" id="{F889BBD0-EA39-46FC-916F-59722D190DE5}"/>
              </a:ext>
            </a:extLst>
          </p:cNvPr>
          <p:cNvSpPr>
            <a:spLocks noGrp="1"/>
          </p:cNvSpPr>
          <p:nvPr>
            <p:ph idx="1"/>
          </p:nvPr>
        </p:nvSpPr>
        <p:spPr/>
        <p:txBody>
          <a:bodyPr/>
          <a:lstStyle/>
          <a:p>
            <a:r>
              <a:rPr lang="zh-TW" altLang="en-US" dirty="0"/>
              <a:t>檔案串流</a:t>
            </a:r>
            <a:endParaRPr lang="en-US" altLang="zh-TW" dirty="0"/>
          </a:p>
          <a:p>
            <a:r>
              <a:rPr lang="zh-TW" altLang="en-US" dirty="0"/>
              <a:t>開檔、關檔</a:t>
            </a:r>
            <a:endParaRPr lang="en-US" altLang="zh-TW" dirty="0"/>
          </a:p>
          <a:p>
            <a:r>
              <a:rPr lang="zh-TW" altLang="en-US" dirty="0"/>
              <a:t>讀檔</a:t>
            </a:r>
            <a:endParaRPr lang="en-US" altLang="zh-TW" dirty="0"/>
          </a:p>
          <a:p>
            <a:r>
              <a:rPr lang="zh-TW" altLang="en-US" dirty="0"/>
              <a:t>寫檔</a:t>
            </a:r>
          </a:p>
        </p:txBody>
      </p:sp>
    </p:spTree>
    <p:extLst>
      <p:ext uri="{BB962C8B-B14F-4D97-AF65-F5344CB8AC3E}">
        <p14:creationId xmlns:p14="http://schemas.microsoft.com/office/powerpoint/2010/main" val="1130712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39C041-2926-4366-89C2-30760C6F304E}"/>
              </a:ext>
            </a:extLst>
          </p:cNvPr>
          <p:cNvSpPr>
            <a:spLocks noGrp="1"/>
          </p:cNvSpPr>
          <p:nvPr>
            <p:ph type="title"/>
          </p:nvPr>
        </p:nvSpPr>
        <p:spPr/>
        <p:txBody>
          <a:bodyPr/>
          <a:lstStyle/>
          <a:p>
            <a:r>
              <a:rPr lang="zh-TW" altLang="en-US" dirty="0"/>
              <a:t>讀檔、寫檔</a:t>
            </a:r>
          </a:p>
        </p:txBody>
      </p:sp>
      <p:sp>
        <p:nvSpPr>
          <p:cNvPr id="3" name="內容版面配置區 2">
            <a:extLst>
              <a:ext uri="{FF2B5EF4-FFF2-40B4-BE49-F238E27FC236}">
                <a16:creationId xmlns:a16="http://schemas.microsoft.com/office/drawing/2014/main" id="{22F25F83-5075-4569-B2B2-96166FA52F45}"/>
              </a:ext>
            </a:extLst>
          </p:cNvPr>
          <p:cNvSpPr>
            <a:spLocks noGrp="1"/>
          </p:cNvSpPr>
          <p:nvPr>
            <p:ph idx="1"/>
          </p:nvPr>
        </p:nvSpPr>
        <p:spPr/>
        <p:txBody>
          <a:bodyPr>
            <a:normAutofit/>
          </a:bodyPr>
          <a:lstStyle/>
          <a:p>
            <a:pPr>
              <a:lnSpc>
                <a:spcPct val="150000"/>
              </a:lnSpc>
            </a:pPr>
            <a:r>
              <a:rPr lang="zh-TW" altLang="en-US" dirty="0"/>
              <a:t>在先前的課程中，我們學習如何寫出能達到我們目的功能的應用程式，但每次執行完後我們都沒有將結果儲存，這其中會產生很多的不方便，我們何不將得到的結果存在硬碟？</a:t>
            </a:r>
            <a:endParaRPr lang="en-US" altLang="zh-TW" dirty="0"/>
          </a:p>
          <a:p>
            <a:pPr>
              <a:lnSpc>
                <a:spcPct val="150000"/>
              </a:lnSpc>
            </a:pPr>
            <a:r>
              <a:rPr lang="zh-TW" altLang="en-US" dirty="0"/>
              <a:t>我們可以藉由讀取檔案將指定來源的資料讀取進我們的應用程式做進一步的處理，再將處理好的程式寫進一個新的檔案或是寫回原本的那個檔案。</a:t>
            </a:r>
          </a:p>
        </p:txBody>
      </p:sp>
    </p:spTree>
    <p:extLst>
      <p:ext uri="{BB962C8B-B14F-4D97-AF65-F5344CB8AC3E}">
        <p14:creationId xmlns:p14="http://schemas.microsoft.com/office/powerpoint/2010/main" val="2816479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408368-2793-4B61-B018-485EE8FA70A2}"/>
              </a:ext>
            </a:extLst>
          </p:cNvPr>
          <p:cNvSpPr>
            <a:spLocks noGrp="1"/>
          </p:cNvSpPr>
          <p:nvPr>
            <p:ph type="title"/>
          </p:nvPr>
        </p:nvSpPr>
        <p:spPr/>
        <p:txBody>
          <a:bodyPr/>
          <a:lstStyle/>
          <a:p>
            <a:r>
              <a:rPr lang="zh-TW" altLang="en-US" dirty="0"/>
              <a:t>檔案的儲存格式</a:t>
            </a:r>
          </a:p>
        </p:txBody>
      </p:sp>
      <p:sp>
        <p:nvSpPr>
          <p:cNvPr id="3" name="內容版面配置區 2">
            <a:extLst>
              <a:ext uri="{FF2B5EF4-FFF2-40B4-BE49-F238E27FC236}">
                <a16:creationId xmlns:a16="http://schemas.microsoft.com/office/drawing/2014/main" id="{D1F56230-B00F-437E-9383-1185DB62677E}"/>
              </a:ext>
            </a:extLst>
          </p:cNvPr>
          <p:cNvSpPr>
            <a:spLocks noGrp="1"/>
          </p:cNvSpPr>
          <p:nvPr>
            <p:ph idx="1"/>
          </p:nvPr>
        </p:nvSpPr>
        <p:spPr/>
        <p:txBody>
          <a:bodyPr>
            <a:normAutofit fontScale="85000" lnSpcReduction="10000"/>
          </a:bodyPr>
          <a:lstStyle/>
          <a:p>
            <a:pPr>
              <a:lnSpc>
                <a:spcPct val="150000"/>
              </a:lnSpc>
            </a:pPr>
            <a:r>
              <a:rPr lang="zh-TW" altLang="en-US" sz="2800" dirty="0"/>
              <a:t>從檔案儲存的形式來分類，我們可以將存在於硬碟的資料分成兩類，二進位檔跟字串檔：</a:t>
            </a:r>
            <a:endParaRPr lang="en-US" altLang="zh-TW" sz="2800" dirty="0"/>
          </a:p>
          <a:p>
            <a:pPr lvl="1">
              <a:lnSpc>
                <a:spcPct val="150000"/>
              </a:lnSpc>
            </a:pPr>
            <a:r>
              <a:rPr lang="zh-TW" altLang="en-US" dirty="0"/>
              <a:t>二進位檔：任何能執行的應用程式都是二進位檔，我們</a:t>
            </a:r>
            <a:r>
              <a:rPr lang="en-US" altLang="zh-TW" dirty="0"/>
              <a:t>C++</a:t>
            </a:r>
            <a:r>
              <a:rPr lang="zh-TW" altLang="en-US" dirty="0"/>
              <a:t>產生的程式也是，所以你用記事本打開</a:t>
            </a:r>
            <a:r>
              <a:rPr lang="en-US" altLang="zh-TW" dirty="0"/>
              <a:t>exe</a:t>
            </a:r>
            <a:r>
              <a:rPr lang="zh-TW" altLang="en-US" dirty="0"/>
              <a:t>檔會產生一堆亂碼。</a:t>
            </a:r>
            <a:br>
              <a:rPr lang="en-US" altLang="zh-TW" dirty="0"/>
            </a:br>
            <a:endParaRPr lang="en-US" altLang="zh-TW" dirty="0"/>
          </a:p>
          <a:p>
            <a:pPr lvl="1">
              <a:lnSpc>
                <a:spcPct val="150000"/>
              </a:lnSpc>
            </a:pPr>
            <a:r>
              <a:rPr lang="zh-TW" altLang="en-US" dirty="0"/>
              <a:t>字串檔：以字串格式儲存的檔案，通常是做為使用者的產出的儲存格式，可供應用程式閱讀或再次寫入，此外很多程式的「設定檔」也是以字串方式儲存，只要記事本打開能閱讀的檔案，就是以字串格式儲存。</a:t>
            </a:r>
          </a:p>
        </p:txBody>
      </p:sp>
    </p:spTree>
    <p:extLst>
      <p:ext uri="{BB962C8B-B14F-4D97-AF65-F5344CB8AC3E}">
        <p14:creationId xmlns:p14="http://schemas.microsoft.com/office/powerpoint/2010/main" val="2231784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B334B4-2DE8-4062-9987-EFAFDE5A0CFA}"/>
              </a:ext>
            </a:extLst>
          </p:cNvPr>
          <p:cNvSpPr>
            <a:spLocks noGrp="1"/>
          </p:cNvSpPr>
          <p:nvPr>
            <p:ph type="title"/>
          </p:nvPr>
        </p:nvSpPr>
        <p:spPr/>
        <p:txBody>
          <a:bodyPr/>
          <a:lstStyle/>
          <a:p>
            <a:r>
              <a:rPr lang="zh-TW" altLang="en-US" dirty="0"/>
              <a:t>檔案串流類別</a:t>
            </a:r>
            <a:r>
              <a:rPr lang="en-US" altLang="zh-TW" dirty="0"/>
              <a:t>fstream</a:t>
            </a:r>
            <a:endParaRPr lang="zh-TW" altLang="en-US" dirty="0"/>
          </a:p>
        </p:txBody>
      </p:sp>
      <p:sp>
        <p:nvSpPr>
          <p:cNvPr id="3" name="內容版面配置區 2">
            <a:extLst>
              <a:ext uri="{FF2B5EF4-FFF2-40B4-BE49-F238E27FC236}">
                <a16:creationId xmlns:a16="http://schemas.microsoft.com/office/drawing/2014/main" id="{9B4D6C56-42FA-4DA0-AD4A-B05317563B26}"/>
              </a:ext>
            </a:extLst>
          </p:cNvPr>
          <p:cNvSpPr>
            <a:spLocks noGrp="1"/>
          </p:cNvSpPr>
          <p:nvPr>
            <p:ph idx="1"/>
          </p:nvPr>
        </p:nvSpPr>
        <p:spPr>
          <a:xfrm>
            <a:off x="628650" y="1690689"/>
            <a:ext cx="7886700" cy="4351338"/>
          </a:xfrm>
        </p:spPr>
        <p:txBody>
          <a:bodyPr/>
          <a:lstStyle/>
          <a:p>
            <a:pPr>
              <a:lnSpc>
                <a:spcPct val="150000"/>
              </a:lnSpc>
            </a:pPr>
            <a:r>
              <a:rPr lang="en-US" altLang="zh-TW" dirty="0"/>
              <a:t>C++</a:t>
            </a:r>
            <a:r>
              <a:rPr lang="zh-TW" altLang="en-US" dirty="0"/>
              <a:t>用於檔案串流的函式庫，</a:t>
            </a:r>
            <a:r>
              <a:rPr lang="en-US" altLang="zh-TW" dirty="0"/>
              <a:t>C++</a:t>
            </a:r>
            <a:r>
              <a:rPr lang="zh-TW" altLang="en-US" dirty="0"/>
              <a:t>將要操作的文檔，包裝成一個類別讓我們產生檔案串流物件，我們只要操作該物件，就可以對該檔案產生作用了。</a:t>
            </a:r>
          </a:p>
        </p:txBody>
      </p:sp>
      <p:pic>
        <p:nvPicPr>
          <p:cNvPr id="5" name="圖片 4">
            <a:extLst>
              <a:ext uri="{FF2B5EF4-FFF2-40B4-BE49-F238E27FC236}">
                <a16:creationId xmlns:a16="http://schemas.microsoft.com/office/drawing/2014/main" id="{30A4C21C-D8DF-4F7E-9229-1710557B46A7}"/>
              </a:ext>
            </a:extLst>
          </p:cNvPr>
          <p:cNvPicPr>
            <a:picLocks noChangeAspect="1"/>
          </p:cNvPicPr>
          <p:nvPr/>
        </p:nvPicPr>
        <p:blipFill>
          <a:blip r:embed="rId2"/>
          <a:stretch>
            <a:fillRect/>
          </a:stretch>
        </p:blipFill>
        <p:spPr>
          <a:xfrm>
            <a:off x="2190750" y="3429000"/>
            <a:ext cx="4762500" cy="2295525"/>
          </a:xfrm>
          <a:prstGeom prst="rect">
            <a:avLst/>
          </a:prstGeom>
        </p:spPr>
      </p:pic>
    </p:spTree>
    <p:extLst>
      <p:ext uri="{BB962C8B-B14F-4D97-AF65-F5344CB8AC3E}">
        <p14:creationId xmlns:p14="http://schemas.microsoft.com/office/powerpoint/2010/main" val="330573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76BC6A-063B-451E-995B-6FE17A682008}"/>
              </a:ext>
            </a:extLst>
          </p:cNvPr>
          <p:cNvSpPr>
            <a:spLocks noGrp="1"/>
          </p:cNvSpPr>
          <p:nvPr>
            <p:ph type="title"/>
          </p:nvPr>
        </p:nvSpPr>
        <p:spPr/>
        <p:txBody>
          <a:bodyPr/>
          <a:lstStyle/>
          <a:p>
            <a:r>
              <a:rPr lang="zh-TW" altLang="en-US" dirty="0"/>
              <a:t>初始化物件、開啟檔案</a:t>
            </a:r>
            <a:r>
              <a:rPr lang="en-US" altLang="zh-TW" dirty="0"/>
              <a:t>open</a:t>
            </a:r>
            <a:endParaRPr lang="zh-TW" altLang="en-US" dirty="0"/>
          </a:p>
        </p:txBody>
      </p:sp>
      <p:sp>
        <p:nvSpPr>
          <p:cNvPr id="3" name="內容版面配置區 2">
            <a:extLst>
              <a:ext uri="{FF2B5EF4-FFF2-40B4-BE49-F238E27FC236}">
                <a16:creationId xmlns:a16="http://schemas.microsoft.com/office/drawing/2014/main" id="{6DAFEF13-34B2-45BD-9415-D5CBC19ADB29}"/>
              </a:ext>
            </a:extLst>
          </p:cNvPr>
          <p:cNvSpPr>
            <a:spLocks noGrp="1"/>
          </p:cNvSpPr>
          <p:nvPr>
            <p:ph idx="1"/>
          </p:nvPr>
        </p:nvSpPr>
        <p:spPr>
          <a:xfrm>
            <a:off x="628650" y="1519881"/>
            <a:ext cx="7886700" cy="4830077"/>
          </a:xfrm>
        </p:spPr>
        <p:txBody>
          <a:bodyPr>
            <a:normAutofit fontScale="77500" lnSpcReduction="20000"/>
          </a:bodyPr>
          <a:lstStyle/>
          <a:p>
            <a:pPr>
              <a:lnSpc>
                <a:spcPct val="150000"/>
              </a:lnSpc>
            </a:pPr>
            <a:r>
              <a:rPr lang="zh-TW" altLang="en-US" dirty="0"/>
              <a:t>既然我們產生了物件，就會對它初始化，設定該物件要操作哪一個檔案。</a:t>
            </a:r>
            <a:endParaRPr lang="en-US" altLang="zh-TW" dirty="0"/>
          </a:p>
          <a:p>
            <a:pPr>
              <a:lnSpc>
                <a:spcPct val="150000"/>
              </a:lnSpc>
            </a:pPr>
            <a:r>
              <a:rPr lang="zh-TW" altLang="en-US" dirty="0"/>
              <a:t>此外，我們需要執行「開檔」這個功能，使我們寫的應用程式，能得到該文檔的存取權。</a:t>
            </a:r>
            <a:endParaRPr lang="en-US" altLang="zh-TW" dirty="0"/>
          </a:p>
          <a:p>
            <a:pPr>
              <a:lnSpc>
                <a:spcPct val="150000"/>
              </a:lnSpc>
            </a:pPr>
            <a:r>
              <a:rPr lang="en-US" altLang="zh-TW" dirty="0" err="1">
                <a:solidFill>
                  <a:srgbClr val="FF0000"/>
                </a:solidFill>
              </a:rPr>
              <a:t>file.open</a:t>
            </a:r>
            <a:r>
              <a:rPr lang="en-US" altLang="zh-TW" dirty="0">
                <a:solidFill>
                  <a:srgbClr val="FF0000"/>
                </a:solidFill>
              </a:rPr>
              <a:t>(</a:t>
            </a:r>
            <a:r>
              <a:rPr lang="zh-TW" altLang="en-US" dirty="0">
                <a:solidFill>
                  <a:srgbClr val="FF0000"/>
                </a:solidFill>
              </a:rPr>
              <a:t>檔名字串</a:t>
            </a:r>
            <a:r>
              <a:rPr lang="en-US" altLang="zh-TW" dirty="0">
                <a:solidFill>
                  <a:srgbClr val="FF0000"/>
                </a:solidFill>
              </a:rPr>
              <a:t>,</a:t>
            </a:r>
            <a:r>
              <a:rPr lang="zh-TW" altLang="en-US" dirty="0">
                <a:solidFill>
                  <a:srgbClr val="FF0000"/>
                </a:solidFill>
              </a:rPr>
              <a:t> 模式</a:t>
            </a:r>
            <a:r>
              <a:rPr lang="en-US" altLang="zh-TW" dirty="0">
                <a:solidFill>
                  <a:srgbClr val="FF0000"/>
                </a:solidFill>
              </a:rPr>
              <a:t>);</a:t>
            </a:r>
            <a:endParaRPr lang="en-US" altLang="zh-TW" dirty="0"/>
          </a:p>
          <a:p>
            <a:pPr>
              <a:lnSpc>
                <a:spcPct val="150000"/>
              </a:lnSpc>
            </a:pPr>
            <a:r>
              <a:rPr lang="zh-TW" altLang="en-US" dirty="0"/>
              <a:t>權限分為</a:t>
            </a:r>
            <a:r>
              <a:rPr lang="en-US" altLang="zh-TW" dirty="0"/>
              <a:t>fstream::in(</a:t>
            </a:r>
            <a:r>
              <a:rPr lang="zh-TW" altLang="en-US" dirty="0"/>
              <a:t>讀檔模式</a:t>
            </a:r>
            <a:r>
              <a:rPr lang="en-US" altLang="zh-TW" dirty="0"/>
              <a:t>)</a:t>
            </a:r>
            <a:r>
              <a:rPr lang="zh-TW" altLang="en-US" dirty="0"/>
              <a:t>、</a:t>
            </a:r>
            <a:r>
              <a:rPr lang="en-US" altLang="zh-TW" dirty="0"/>
              <a:t>fstream::out(</a:t>
            </a:r>
            <a:r>
              <a:rPr lang="zh-TW" altLang="en-US" dirty="0"/>
              <a:t>覆寫舊檔模式</a:t>
            </a:r>
            <a:r>
              <a:rPr lang="en-US" altLang="zh-TW" dirty="0"/>
              <a:t>)</a:t>
            </a:r>
            <a:r>
              <a:rPr lang="zh-TW" altLang="en-US" dirty="0"/>
              <a:t>，如果兩個都開啟可以寫成</a:t>
            </a:r>
            <a:r>
              <a:rPr lang="en-US" altLang="zh-TW" dirty="0"/>
              <a:t>fstream::in |</a:t>
            </a:r>
            <a:r>
              <a:rPr lang="zh-TW" altLang="en-US" dirty="0"/>
              <a:t> </a:t>
            </a:r>
            <a:r>
              <a:rPr lang="en-US" altLang="zh-TW" dirty="0"/>
              <a:t>fstream::out</a:t>
            </a:r>
            <a:r>
              <a:rPr lang="zh-TW" altLang="en-US" dirty="0"/>
              <a:t>。</a:t>
            </a:r>
            <a:endParaRPr lang="en-US" altLang="zh-TW" dirty="0"/>
          </a:p>
          <a:p>
            <a:pPr>
              <a:lnSpc>
                <a:spcPct val="150000"/>
              </a:lnSpc>
            </a:pPr>
            <a:r>
              <a:rPr lang="zh-TW" altLang="en-US" dirty="0"/>
              <a:t>此外，如果寫入的模式不是覆蓋舊內容，而是將新內容寫在舊內容後面，需將</a:t>
            </a:r>
            <a:r>
              <a:rPr lang="en-US" altLang="zh-TW" dirty="0" err="1"/>
              <a:t>fstream</a:t>
            </a:r>
            <a:r>
              <a:rPr lang="en-US" altLang="zh-TW" dirty="0"/>
              <a:t>::out</a:t>
            </a:r>
            <a:r>
              <a:rPr lang="zh-TW" altLang="en-US" dirty="0"/>
              <a:t>換成使用</a:t>
            </a:r>
            <a:r>
              <a:rPr lang="en-US" altLang="zh-TW" dirty="0"/>
              <a:t>fstream::app</a:t>
            </a:r>
            <a:r>
              <a:rPr lang="zh-TW" altLang="en-US" dirty="0"/>
              <a:t>。</a:t>
            </a:r>
            <a:endParaRPr lang="en-US" altLang="zh-TW" dirty="0"/>
          </a:p>
          <a:p>
            <a:pPr>
              <a:lnSpc>
                <a:spcPct val="150000"/>
              </a:lnSpc>
            </a:pPr>
            <a:r>
              <a:rPr lang="zh-TW" altLang="en-US" dirty="0"/>
              <a:t>如果是設定寫入模式，而原本該檔名的文檔並不存在時，系統會自動生成一個該檔名的檔案。</a:t>
            </a:r>
            <a:endParaRPr lang="en-US" altLang="zh-TW" dirty="0"/>
          </a:p>
          <a:p>
            <a:pPr>
              <a:lnSpc>
                <a:spcPct val="150000"/>
              </a:lnSpc>
            </a:pPr>
            <a:endParaRPr lang="zh-TW" altLang="en-US" dirty="0"/>
          </a:p>
        </p:txBody>
      </p:sp>
    </p:spTree>
    <p:extLst>
      <p:ext uri="{BB962C8B-B14F-4D97-AF65-F5344CB8AC3E}">
        <p14:creationId xmlns:p14="http://schemas.microsoft.com/office/powerpoint/2010/main" val="3412882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42DBA5-E1D9-47D0-A4F8-AA329B639A8C}"/>
              </a:ext>
            </a:extLst>
          </p:cNvPr>
          <p:cNvSpPr>
            <a:spLocks noGrp="1"/>
          </p:cNvSpPr>
          <p:nvPr>
            <p:ph type="title"/>
          </p:nvPr>
        </p:nvSpPr>
        <p:spPr/>
        <p:txBody>
          <a:bodyPr/>
          <a:lstStyle/>
          <a:p>
            <a:r>
              <a:rPr lang="zh-TW" altLang="en-US" dirty="0"/>
              <a:t>檢查開檔</a:t>
            </a:r>
            <a:r>
              <a:rPr lang="en-US" altLang="zh-TW" dirty="0" err="1"/>
              <a:t>is_open</a:t>
            </a:r>
            <a:r>
              <a:rPr lang="en-US" altLang="zh-TW" dirty="0"/>
              <a:t>()</a:t>
            </a:r>
            <a:endParaRPr lang="zh-TW" altLang="en-US" dirty="0"/>
          </a:p>
        </p:txBody>
      </p:sp>
      <p:sp>
        <p:nvSpPr>
          <p:cNvPr id="3" name="內容版面配置區 2">
            <a:extLst>
              <a:ext uri="{FF2B5EF4-FFF2-40B4-BE49-F238E27FC236}">
                <a16:creationId xmlns:a16="http://schemas.microsoft.com/office/drawing/2014/main" id="{4AB70D3D-2E58-4DD1-A08B-8BC748C7A58E}"/>
              </a:ext>
            </a:extLst>
          </p:cNvPr>
          <p:cNvSpPr>
            <a:spLocks noGrp="1"/>
          </p:cNvSpPr>
          <p:nvPr>
            <p:ph idx="1"/>
          </p:nvPr>
        </p:nvSpPr>
        <p:spPr>
          <a:xfrm>
            <a:off x="628650" y="1529063"/>
            <a:ext cx="7886700" cy="4351338"/>
          </a:xfrm>
        </p:spPr>
        <p:txBody>
          <a:bodyPr/>
          <a:lstStyle/>
          <a:p>
            <a:pPr>
              <a:lnSpc>
                <a:spcPct val="150000"/>
              </a:lnSpc>
            </a:pPr>
            <a:r>
              <a:rPr lang="zh-TW" altLang="en-US" dirty="0"/>
              <a:t>在呼叫</a:t>
            </a:r>
            <a:r>
              <a:rPr lang="en-US" altLang="zh-TW" dirty="0"/>
              <a:t>open()</a:t>
            </a:r>
            <a:r>
              <a:rPr lang="zh-TW" altLang="en-US" dirty="0"/>
              <a:t>後，我們需要知道程式是否開檔成功，如果為是，則輸出</a:t>
            </a:r>
            <a:r>
              <a:rPr lang="en-US" altLang="zh-TW" dirty="0"/>
              <a:t>”Open successfully”</a:t>
            </a:r>
            <a:r>
              <a:rPr lang="zh-TW" altLang="en-US" dirty="0"/>
              <a:t>。</a:t>
            </a:r>
            <a:endParaRPr lang="en-US" altLang="zh-TW" dirty="0"/>
          </a:p>
          <a:p>
            <a:pPr>
              <a:lnSpc>
                <a:spcPct val="150000"/>
              </a:lnSpc>
            </a:pPr>
            <a:r>
              <a:rPr lang="en-US" altLang="zh-TW" dirty="0">
                <a:solidFill>
                  <a:srgbClr val="FF0000"/>
                </a:solidFill>
              </a:rPr>
              <a:t>bool </a:t>
            </a:r>
            <a:r>
              <a:rPr lang="en-US" altLang="zh-TW" dirty="0" err="1">
                <a:solidFill>
                  <a:srgbClr val="FF0000"/>
                </a:solidFill>
              </a:rPr>
              <a:t>is.open</a:t>
            </a:r>
            <a:r>
              <a:rPr lang="en-US" altLang="zh-TW" dirty="0">
                <a:solidFill>
                  <a:srgbClr val="FF0000"/>
                </a:solidFill>
              </a:rPr>
              <a:t>()</a:t>
            </a:r>
            <a:r>
              <a:rPr lang="zh-TW" altLang="en-US" dirty="0"/>
              <a:t>：如果開檔成功則回傳</a:t>
            </a:r>
            <a:r>
              <a:rPr lang="en-US" altLang="zh-TW" dirty="0"/>
              <a:t>True</a:t>
            </a:r>
            <a:r>
              <a:rPr lang="zh-TW" altLang="en-US" dirty="0"/>
              <a:t>，否則回傳</a:t>
            </a:r>
            <a:r>
              <a:rPr lang="en-US" altLang="zh-TW" dirty="0"/>
              <a:t>False</a:t>
            </a:r>
            <a:r>
              <a:rPr lang="zh-TW" altLang="en-US" dirty="0"/>
              <a:t>，可用於判斷式。</a:t>
            </a:r>
          </a:p>
        </p:txBody>
      </p:sp>
      <p:pic>
        <p:nvPicPr>
          <p:cNvPr id="5" name="圖片 4">
            <a:extLst>
              <a:ext uri="{FF2B5EF4-FFF2-40B4-BE49-F238E27FC236}">
                <a16:creationId xmlns:a16="http://schemas.microsoft.com/office/drawing/2014/main" id="{4DCAFFFC-EEE8-4089-A7CB-FB4D657E00CD}"/>
              </a:ext>
            </a:extLst>
          </p:cNvPr>
          <p:cNvPicPr>
            <a:picLocks noChangeAspect="1"/>
          </p:cNvPicPr>
          <p:nvPr/>
        </p:nvPicPr>
        <p:blipFill>
          <a:blip r:embed="rId2"/>
          <a:stretch>
            <a:fillRect/>
          </a:stretch>
        </p:blipFill>
        <p:spPr>
          <a:xfrm>
            <a:off x="2415890" y="3976160"/>
            <a:ext cx="4312220" cy="2516714"/>
          </a:xfrm>
          <a:prstGeom prst="rect">
            <a:avLst/>
          </a:prstGeom>
        </p:spPr>
      </p:pic>
    </p:spTree>
    <p:extLst>
      <p:ext uri="{BB962C8B-B14F-4D97-AF65-F5344CB8AC3E}">
        <p14:creationId xmlns:p14="http://schemas.microsoft.com/office/powerpoint/2010/main" val="1394838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54E05F-4ACD-4426-BA31-17317617E1C7}"/>
              </a:ext>
            </a:extLst>
          </p:cNvPr>
          <p:cNvSpPr>
            <a:spLocks noGrp="1"/>
          </p:cNvSpPr>
          <p:nvPr>
            <p:ph type="title"/>
          </p:nvPr>
        </p:nvSpPr>
        <p:spPr/>
        <p:txBody>
          <a:bodyPr/>
          <a:lstStyle/>
          <a:p>
            <a:r>
              <a:rPr lang="zh-TW" altLang="en-US" dirty="0"/>
              <a:t>關檔</a:t>
            </a:r>
            <a:r>
              <a:rPr lang="en-US" altLang="zh-TW" dirty="0"/>
              <a:t>close</a:t>
            </a:r>
            <a:endParaRPr lang="zh-TW" altLang="en-US" dirty="0"/>
          </a:p>
        </p:txBody>
      </p:sp>
      <p:sp>
        <p:nvSpPr>
          <p:cNvPr id="3" name="內容版面配置區 2">
            <a:extLst>
              <a:ext uri="{FF2B5EF4-FFF2-40B4-BE49-F238E27FC236}">
                <a16:creationId xmlns:a16="http://schemas.microsoft.com/office/drawing/2014/main" id="{4CD0C825-E5CD-4F69-99CD-C225BDA7D939}"/>
              </a:ext>
            </a:extLst>
          </p:cNvPr>
          <p:cNvSpPr>
            <a:spLocks noGrp="1"/>
          </p:cNvSpPr>
          <p:nvPr>
            <p:ph idx="1"/>
          </p:nvPr>
        </p:nvSpPr>
        <p:spPr>
          <a:xfrm>
            <a:off x="628650" y="1603204"/>
            <a:ext cx="7886700" cy="4351338"/>
          </a:xfrm>
        </p:spPr>
        <p:txBody>
          <a:bodyPr>
            <a:normAutofit/>
          </a:bodyPr>
          <a:lstStyle/>
          <a:p>
            <a:pPr>
              <a:lnSpc>
                <a:spcPct val="150000"/>
              </a:lnSpc>
            </a:pPr>
            <a:r>
              <a:rPr lang="zh-TW" altLang="en-US" sz="2000" dirty="0"/>
              <a:t>在沒執行關檔指令前，作業系統會把該檔案的控制權鎖住不讓其他程式修改它，所以我們一旦完成對該文檔的操作，就盡快關閉它，將操作權還給系統。</a:t>
            </a:r>
            <a:endParaRPr lang="en-US" altLang="zh-TW" sz="2000" dirty="0"/>
          </a:p>
          <a:p>
            <a:pPr>
              <a:lnSpc>
                <a:spcPct val="150000"/>
              </a:lnSpc>
            </a:pPr>
            <a:r>
              <a:rPr lang="zh-TW" altLang="en-US" sz="2000" dirty="0"/>
              <a:t>不要只在關閉應用程式前才將文檔關閉。</a:t>
            </a:r>
          </a:p>
        </p:txBody>
      </p:sp>
      <p:pic>
        <p:nvPicPr>
          <p:cNvPr id="5" name="圖片 4">
            <a:extLst>
              <a:ext uri="{FF2B5EF4-FFF2-40B4-BE49-F238E27FC236}">
                <a16:creationId xmlns:a16="http://schemas.microsoft.com/office/drawing/2014/main" id="{DF00C692-5DC9-46D4-A0A9-55423A7A39B8}"/>
              </a:ext>
            </a:extLst>
          </p:cNvPr>
          <p:cNvPicPr>
            <a:picLocks noChangeAspect="1"/>
          </p:cNvPicPr>
          <p:nvPr/>
        </p:nvPicPr>
        <p:blipFill>
          <a:blip r:embed="rId3"/>
          <a:stretch>
            <a:fillRect/>
          </a:stretch>
        </p:blipFill>
        <p:spPr>
          <a:xfrm>
            <a:off x="2124075" y="3930821"/>
            <a:ext cx="4895850" cy="2647950"/>
          </a:xfrm>
          <a:prstGeom prst="rect">
            <a:avLst/>
          </a:prstGeom>
        </p:spPr>
      </p:pic>
    </p:spTree>
    <p:extLst>
      <p:ext uri="{BB962C8B-B14F-4D97-AF65-F5344CB8AC3E}">
        <p14:creationId xmlns:p14="http://schemas.microsoft.com/office/powerpoint/2010/main" val="24201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A95D8D-4A7A-4D4D-8907-F213F9A24D2E}"/>
              </a:ext>
            </a:extLst>
          </p:cNvPr>
          <p:cNvSpPr>
            <a:spLocks noGrp="1"/>
          </p:cNvSpPr>
          <p:nvPr>
            <p:ph type="title"/>
          </p:nvPr>
        </p:nvSpPr>
        <p:spPr/>
        <p:txBody>
          <a:bodyPr/>
          <a:lstStyle/>
          <a:p>
            <a:r>
              <a:rPr lang="zh-TW" altLang="en-US" dirty="0"/>
              <a:t>讀檔</a:t>
            </a:r>
            <a:r>
              <a:rPr lang="en-US" altLang="zh-TW" dirty="0"/>
              <a:t>(</a:t>
            </a:r>
            <a:r>
              <a:rPr lang="zh-TW" altLang="en-US" dirty="0"/>
              <a:t>不包含空格、</a:t>
            </a:r>
            <a:r>
              <a:rPr lang="en-US" altLang="zh-TW" dirty="0"/>
              <a:t>tab</a:t>
            </a:r>
            <a:r>
              <a:rPr lang="zh-TW" altLang="en-US" dirty="0"/>
              <a:t>、換行</a:t>
            </a:r>
            <a:r>
              <a:rPr lang="en-US" altLang="zh-TW" dirty="0"/>
              <a:t>)</a:t>
            </a:r>
            <a:endParaRPr lang="zh-TW" altLang="en-US" dirty="0"/>
          </a:p>
        </p:txBody>
      </p:sp>
      <p:sp>
        <p:nvSpPr>
          <p:cNvPr id="3" name="內容版面配置區 2">
            <a:extLst>
              <a:ext uri="{FF2B5EF4-FFF2-40B4-BE49-F238E27FC236}">
                <a16:creationId xmlns:a16="http://schemas.microsoft.com/office/drawing/2014/main" id="{8BDDDCB2-E8F7-444B-BCAB-B990B01EE6C2}"/>
              </a:ext>
            </a:extLst>
          </p:cNvPr>
          <p:cNvSpPr>
            <a:spLocks noGrp="1"/>
          </p:cNvSpPr>
          <p:nvPr>
            <p:ph idx="1"/>
          </p:nvPr>
        </p:nvSpPr>
        <p:spPr>
          <a:xfrm>
            <a:off x="628650" y="1690689"/>
            <a:ext cx="7886700" cy="4351338"/>
          </a:xfrm>
        </p:spPr>
        <p:txBody>
          <a:bodyPr>
            <a:normAutofit/>
          </a:bodyPr>
          <a:lstStyle/>
          <a:p>
            <a:pPr>
              <a:lnSpc>
                <a:spcPct val="150000"/>
              </a:lnSpc>
            </a:pPr>
            <a:r>
              <a:rPr lang="zh-TW" altLang="en-US" sz="2000" dirty="0"/>
              <a:t>檔案物件被設計成跟</a:t>
            </a:r>
            <a:r>
              <a:rPr lang="en-US" altLang="zh-TW" sz="2000" dirty="0" err="1"/>
              <a:t>cin</a:t>
            </a:r>
            <a:r>
              <a:rPr lang="zh-TW" altLang="en-US" sz="2000" dirty="0"/>
              <a:t>一樣，使用</a:t>
            </a:r>
            <a:r>
              <a:rPr lang="en-US" altLang="zh-TW" sz="2000" dirty="0"/>
              <a:t>&gt;&gt;</a:t>
            </a:r>
            <a:r>
              <a:rPr lang="zh-TW" altLang="en-US" sz="2000" dirty="0"/>
              <a:t>運算子可將一段沒有空格、</a:t>
            </a:r>
            <a:r>
              <a:rPr lang="en-US" altLang="zh-TW" sz="2000" dirty="0"/>
              <a:t>tab</a:t>
            </a:r>
            <a:r>
              <a:rPr lang="zh-TW" altLang="en-US" sz="2000" dirty="0"/>
              <a:t>、換行的字串傳進變數。</a:t>
            </a:r>
            <a:endParaRPr lang="en-US" altLang="zh-TW" sz="2000" dirty="0"/>
          </a:p>
          <a:p>
            <a:pPr>
              <a:lnSpc>
                <a:spcPct val="150000"/>
              </a:lnSpc>
            </a:pPr>
            <a:r>
              <a:rPr lang="zh-TW" altLang="en-US" sz="2000" dirty="0"/>
              <a:t>因為跟</a:t>
            </a:r>
            <a:r>
              <a:rPr lang="en-US" altLang="zh-TW" sz="2000" dirty="0" err="1"/>
              <a:t>cin</a:t>
            </a:r>
            <a:r>
              <a:rPr lang="zh-TW" altLang="en-US" sz="2000" dirty="0"/>
              <a:t>性質一樣，我們也可以連續使用數個</a:t>
            </a:r>
            <a:r>
              <a:rPr lang="en-US" altLang="zh-TW" sz="2000" dirty="0"/>
              <a:t>&gt;&gt;</a:t>
            </a:r>
            <a:r>
              <a:rPr lang="zh-TW" altLang="en-US" sz="2000" dirty="0"/>
              <a:t>運算子來將資料輸入進變數。</a:t>
            </a:r>
          </a:p>
        </p:txBody>
      </p:sp>
      <p:pic>
        <p:nvPicPr>
          <p:cNvPr id="5" name="圖片 4">
            <a:extLst>
              <a:ext uri="{FF2B5EF4-FFF2-40B4-BE49-F238E27FC236}">
                <a16:creationId xmlns:a16="http://schemas.microsoft.com/office/drawing/2014/main" id="{D2FEFF20-3DFB-4DE3-BBF7-87F2C69B1417}"/>
              </a:ext>
            </a:extLst>
          </p:cNvPr>
          <p:cNvPicPr>
            <a:picLocks noChangeAspect="1"/>
          </p:cNvPicPr>
          <p:nvPr/>
        </p:nvPicPr>
        <p:blipFill>
          <a:blip r:embed="rId2"/>
          <a:stretch>
            <a:fillRect/>
          </a:stretch>
        </p:blipFill>
        <p:spPr>
          <a:xfrm>
            <a:off x="1286197" y="3771178"/>
            <a:ext cx="6571606" cy="2792266"/>
          </a:xfrm>
          <a:prstGeom prst="rect">
            <a:avLst/>
          </a:prstGeom>
        </p:spPr>
      </p:pic>
    </p:spTree>
    <p:extLst>
      <p:ext uri="{BB962C8B-B14F-4D97-AF65-F5344CB8AC3E}">
        <p14:creationId xmlns:p14="http://schemas.microsoft.com/office/powerpoint/2010/main" val="298197327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7540</TotalTime>
  <Words>1035</Words>
  <Application>Microsoft Office PowerPoint</Application>
  <PresentationFormat>如螢幕大小 (4:3)</PresentationFormat>
  <Paragraphs>55</Paragraphs>
  <Slides>15</Slides>
  <Notes>2</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15</vt:i4>
      </vt:variant>
    </vt:vector>
  </HeadingPairs>
  <TitlesOfParts>
    <vt:vector size="20" baseType="lpstr">
      <vt:lpstr>DejaVu Sans</vt:lpstr>
      <vt:lpstr>微軟正黑體</vt:lpstr>
      <vt:lpstr>Arial</vt:lpstr>
      <vt:lpstr>Times New Roman</vt:lpstr>
      <vt:lpstr>Office 佈景主題</vt:lpstr>
      <vt:lpstr>計算機程式與應用實習</vt:lpstr>
      <vt:lpstr>大綱</vt:lpstr>
      <vt:lpstr>讀檔、寫檔</vt:lpstr>
      <vt:lpstr>檔案的儲存格式</vt:lpstr>
      <vt:lpstr>檔案串流類別fstream</vt:lpstr>
      <vt:lpstr>初始化物件、開啟檔案open</vt:lpstr>
      <vt:lpstr>檢查開檔is_open()</vt:lpstr>
      <vt:lpstr>關檔close</vt:lpstr>
      <vt:lpstr>讀檔(不包含空格、tab、換行)</vt:lpstr>
      <vt:lpstr>讀檔(不包含換行)</vt:lpstr>
      <vt:lpstr>讀完整個檔案</vt:lpstr>
      <vt:lpstr>寫檔(覆蓋舊檔)</vt:lpstr>
      <vt:lpstr>寫檔(新增內容到舊檔後面)</vt:lpstr>
      <vt:lpstr>課後練習</vt:lpstr>
      <vt:lpstr>課後練習</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m10807513@gapps.ntust.edu.tw</cp:lastModifiedBy>
  <cp:revision>469</cp:revision>
  <dcterms:created xsi:type="dcterms:W3CDTF">2013-02-28T05:12:02Z</dcterms:created>
  <dcterms:modified xsi:type="dcterms:W3CDTF">2020-12-21T12:27:48Z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5</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44</vt:i4>
  </property>
</Properties>
</file>