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2"/>
  </p:notesMasterIdLst>
  <p:handoutMasterIdLst>
    <p:handoutMasterId r:id="rId13"/>
  </p:handoutMasterIdLst>
  <p:sldIdLst>
    <p:sldId id="296" r:id="rId2"/>
    <p:sldId id="288" r:id="rId3"/>
    <p:sldId id="290" r:id="rId4"/>
    <p:sldId id="289" r:id="rId5"/>
    <p:sldId id="293" r:id="rId6"/>
    <p:sldId id="294" r:id="rId7"/>
    <p:sldId id="258" r:id="rId8"/>
    <p:sldId id="295" r:id="rId9"/>
    <p:sldId id="297" r:id="rId10"/>
    <p:sldId id="29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25" autoAdjust="0"/>
  </p:normalViewPr>
  <p:slideViewPr>
    <p:cSldViewPr snapToGrid="0">
      <p:cViewPr varScale="1">
        <p:scale>
          <a:sx n="108" d="100"/>
          <a:sy n="108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74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994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llor.chsh.chc.edu.tw/IT/Supply/Dev-C++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m10807513@gapps.ntust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" TargetMode="External"/><Relationship Id="rId5" Type="http://schemas.openxmlformats.org/officeDocument/2006/relationships/hyperlink" Target="https://leetcode.com/" TargetMode="External"/><Relationship Id="rId4" Type="http://schemas.openxmlformats.org/officeDocument/2006/relationships/hyperlink" Target="https://codeforce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第一次上課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課程介紹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助教</a:t>
            </a:r>
            <a:r>
              <a:rPr lang="en-US" altLang="zh-TW" sz="2800" dirty="0">
                <a:latin typeface="+mj-ea"/>
                <a:ea typeface="+mj-ea"/>
              </a:rPr>
              <a:t>: </a:t>
            </a:r>
            <a:r>
              <a:rPr lang="zh-TW" altLang="en-US" sz="2800" dirty="0">
                <a:latin typeface="+mj-ea"/>
                <a:ea typeface="+mj-ea"/>
              </a:rPr>
              <a:t>鄭錦明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48602" y="622238"/>
            <a:ext cx="6376680" cy="12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altLang="zh-TW" sz="4000" cap="all" spc="-1" dirty="0" err="1">
                <a:solidFill>
                  <a:srgbClr val="000000"/>
                </a:solidFill>
                <a:latin typeface="微軟正黑體" panose="020B0604030504040204" pitchFamily="34" charset="-120"/>
                <a:hlinkClick r:id="rId2"/>
              </a:rPr>
              <a:t>Dev</a:t>
            </a:r>
            <a:r>
              <a:rPr lang="en-US" altLang="zh-TW" sz="4000" cap="all" spc="-1" dirty="0">
                <a:solidFill>
                  <a:srgbClr val="000000"/>
                </a:solidFill>
                <a:latin typeface="微軟正黑體" panose="020B0604030504040204" pitchFamily="34" charset="-120"/>
                <a:hlinkClick r:id="rId2"/>
              </a:rPr>
              <a:t>-C++</a:t>
            </a:r>
            <a:r>
              <a:rPr lang="zh-TW" altLang="en-US" sz="4000" cap="all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安裝</a:t>
            </a:r>
            <a:endParaRPr lang="en-US" sz="40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7" y="2126982"/>
            <a:ext cx="7791249" cy="30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45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/>
          <p:cNvSpPr/>
          <p:nvPr/>
        </p:nvSpPr>
        <p:spPr>
          <a:xfrm>
            <a:off x="594360" y="2194560"/>
            <a:ext cx="7953840" cy="40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1">
            <a:extLst>
              <a:ext uri="{FF2B5EF4-FFF2-40B4-BE49-F238E27FC236}">
                <a16:creationId xmlns:a16="http://schemas.microsoft.com/office/drawing/2014/main" id="{A74B5988-F441-4E45-9980-522F95EC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spc="-1" dirty="0">
                <a:latin typeface="微軟正黑體" panose="020B0604030504040204" pitchFamily="34" charset="-120"/>
              </a:rPr>
              <a:t>自我介紹</a:t>
            </a:r>
            <a:endParaRPr lang="zh-TW" alt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0D89126F-E4A9-4AEE-986B-73806230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spc="-1" dirty="0">
                <a:latin typeface="微軟正黑體" panose="020B0604030504040204" pitchFamily="34" charset="-120"/>
              </a:rPr>
              <a:t>姓名</a:t>
            </a:r>
            <a:r>
              <a:rPr lang="en-US" altLang="zh-TW" sz="2400" spc="-1" dirty="0">
                <a:latin typeface="微軟正黑體" panose="020B0604030504040204" pitchFamily="34" charset="-120"/>
              </a:rPr>
              <a:t>:</a:t>
            </a:r>
            <a:r>
              <a:rPr lang="zh-TW" altLang="en-US" sz="2400" spc="-1" dirty="0">
                <a:latin typeface="微軟正黑體" panose="020B0604030504040204" pitchFamily="34" charset="-120"/>
              </a:rPr>
              <a:t> 鄭錦明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spc="-1" dirty="0">
                <a:latin typeface="微軟正黑體" panose="020B0604030504040204" pitchFamily="34" charset="-120"/>
              </a:rPr>
              <a:t>Email: </a:t>
            </a:r>
            <a:r>
              <a:rPr lang="en-US" altLang="zh-TW" sz="2400" spc="-1" dirty="0">
                <a:latin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m10807513@gapps.ntust.edu.tw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spc="-1" dirty="0">
                <a:latin typeface="微軟正黑體" panose="020B0604030504040204" pitchFamily="34" charset="-120"/>
              </a:rPr>
              <a:t>Lab: EE603-2</a:t>
            </a:r>
          </a:p>
          <a:p>
            <a:pPr>
              <a:lnSpc>
                <a:spcPct val="100000"/>
              </a:lnSpc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spc="-1" dirty="0">
                <a:latin typeface="微軟正黑體" panose="020B0604030504040204" pitchFamily="34" charset="-120"/>
              </a:rPr>
              <a:t>計算機程式與應用實習星期五下午群組</a:t>
            </a:r>
            <a:br>
              <a:rPr lang="en-US" altLang="zh-TW" sz="2400" spc="-1" dirty="0">
                <a:latin typeface="微軟正黑體" panose="020B0604030504040204" pitchFamily="34" charset="-120"/>
              </a:rPr>
            </a:b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spc="-1" dirty="0">
                <a:latin typeface="微軟正黑體" panose="020B0604030504040204" pitchFamily="34" charset="-120"/>
              </a:rPr>
              <a:t>有任何課堂、學業的問題都可以找我討論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9048E2-FB2E-4873-97E0-2FEDA8C8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F6DF2D-ED12-4FE9-B4AE-8B104230D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95" y="3872261"/>
            <a:ext cx="1666155" cy="16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2"/>
          <p:cNvSpPr/>
          <p:nvPr/>
        </p:nvSpPr>
        <p:spPr>
          <a:xfrm>
            <a:off x="1000760" y="1964520"/>
            <a:ext cx="7953840" cy="40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7DC2BE8-6065-443E-9AB3-53A8FF96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電腦教室規範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C6FE48-AF20-47BB-A815-AC46C4EA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電腦若有故障請直接告知助教，請勿擅自維修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電腦請正常關機，請勿強制關機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禁止攜帶食物與飲料進入電腦教室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1440"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離開電腦教室前請確實關機，並將隨身物品及垃圾帶走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請靠好你的椅子，不要讓它找不到家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因疫情關係，上課要戴口罩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不得穿拖鞋來上課或考試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5821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E7BAB-7CBB-4B10-9077-B6375C13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上課規則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4D640-C7D1-4DA6-8FB7-B4471EE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上課請不要遲到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11718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雖然我們年齡相近，該有的尊重還是要有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pc="-1" dirty="0">
                <a:latin typeface="微軟正黑體" panose="020B0604030504040204" pitchFamily="34" charset="-120"/>
              </a:rPr>
              <a:t>一開始上課，注意力就請放我這邊</a:t>
            </a:r>
            <a:endParaRPr lang="en-US" altLang="zh-TW" spc="-1" dirty="0">
              <a:latin typeface="微軟正黑體" panose="020B0604030504040204" pitchFamily="34" charset="-120"/>
            </a:endParaRPr>
          </a:p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上課座位請勿任意更動，位子空了我就當曠課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34434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上課期間上廁所不用舉手報備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69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2"/>
          <p:cNvSpPr/>
          <p:nvPr/>
        </p:nvSpPr>
        <p:spPr>
          <a:xfrm>
            <a:off x="594360" y="2194560"/>
            <a:ext cx="7953840" cy="40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D60C42B-9FDA-4C83-8745-F6FF18C4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上課風氣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48B04-FD56-403C-A8CF-26739648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上課時</a:t>
            </a:r>
            <a:r>
              <a:rPr lang="en-US" altLang="zh-TW" sz="2400" spc="-1" dirty="0">
                <a:latin typeface="微軟正黑體" panose="020B0604030504040204" pitchFamily="34" charset="-120"/>
              </a:rPr>
              <a:t>:</a:t>
            </a:r>
          </a:p>
          <a:p>
            <a:pPr marL="685800" lvl="1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上課風格很自由，如果有哪裡我講的不清楚，歡迎直接回饋給我，我會換個方法再講一次</a:t>
            </a:r>
            <a:br>
              <a:rPr lang="en-US" altLang="zh-TW" sz="2400" spc="-1" dirty="0">
                <a:latin typeface="微軟正黑體" panose="020B0604030504040204" pitchFamily="34" charset="-120"/>
              </a:rPr>
            </a:b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實作時</a:t>
            </a:r>
            <a:r>
              <a:rPr lang="en-US" altLang="zh-TW" sz="2400" spc="-1" dirty="0">
                <a:latin typeface="微軟正黑體" panose="020B0604030504040204" pitchFamily="34" charset="-120"/>
              </a:rPr>
              <a:t>:</a:t>
            </a:r>
          </a:p>
          <a:p>
            <a:pPr marL="685800" lvl="1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鼓勵同學一起討論如何解題，會的同學主動幫助聽不懂的同學。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685800" lvl="1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遇到任何程式錯誤</a:t>
            </a:r>
            <a:r>
              <a:rPr lang="zh-TW" altLang="en-US" sz="2400" u="sng" spc="-1" dirty="0">
                <a:latin typeface="微軟正黑體" panose="020B0604030504040204" pitchFamily="34" charset="-120"/>
              </a:rPr>
              <a:t>先試著自己</a:t>
            </a:r>
            <a:r>
              <a:rPr lang="en-US" altLang="zh-TW" sz="2400" u="sng" spc="-1" dirty="0">
                <a:latin typeface="微軟正黑體" panose="020B0604030504040204" pitchFamily="34" charset="-120"/>
              </a:rPr>
              <a:t>Google</a:t>
            </a:r>
            <a:r>
              <a:rPr lang="zh-TW" altLang="en-US" sz="2400" u="sng" spc="-1" dirty="0">
                <a:latin typeface="微軟正黑體" panose="020B0604030504040204" pitchFamily="34" charset="-120"/>
              </a:rPr>
              <a:t>找答案跟身旁的同學討論</a:t>
            </a:r>
            <a:r>
              <a:rPr lang="zh-TW" altLang="en-US" sz="2400" spc="-1" dirty="0">
                <a:latin typeface="微軟正黑體" panose="020B0604030504040204" pitchFamily="34" charset="-120"/>
              </a:rPr>
              <a:t>，這是一位合格的理工學生該做的，真的不行再舉手尋求我的協助。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26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2"/>
          <p:cNvSpPr/>
          <p:nvPr/>
        </p:nvSpPr>
        <p:spPr>
          <a:xfrm>
            <a:off x="594360" y="2194560"/>
            <a:ext cx="7953840" cy="40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pPr marL="45864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AEFA71-6ACD-49BC-9C5D-7F5BEDB7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cap="all" spc="-1" dirty="0">
                <a:solidFill>
                  <a:srgbClr val="FF0000"/>
                </a:solidFill>
                <a:latin typeface="微軟正黑體" panose="020B0604030504040204" pitchFamily="34" charset="-120"/>
              </a:rPr>
              <a:t>禁忌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B2107-8230-4EBF-A1A3-B5409B95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spc="-1" dirty="0">
                <a:solidFill>
                  <a:srgbClr val="FF0000"/>
                </a:solidFill>
                <a:latin typeface="微軟正黑體" panose="020B0604030504040204" pitchFamily="34" charset="-120"/>
              </a:rPr>
              <a:t>考試作弊</a:t>
            </a:r>
            <a:r>
              <a:rPr lang="en-US" altLang="zh-TW" sz="2400" spc="-1" dirty="0">
                <a:solidFill>
                  <a:srgbClr val="FF0000"/>
                </a:solidFill>
                <a:latin typeface="微軟正黑體" panose="020B0604030504040204" pitchFamily="34" charset="-120"/>
              </a:rPr>
              <a:t>:</a:t>
            </a:r>
            <a:br>
              <a:rPr lang="en-US" altLang="zh-TW" sz="2400" spc="-1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2400" spc="-1" dirty="0">
                <a:solidFill>
                  <a:srgbClr val="FF0000"/>
                </a:solidFill>
                <a:latin typeface="微軟正黑體" panose="020B0604030504040204" pitchFamily="34" charset="-120"/>
              </a:rPr>
              <a:t>被抓到考試作弊，</a:t>
            </a:r>
            <a:r>
              <a:rPr lang="zh-TW" altLang="en-US" spc="-1" dirty="0">
                <a:solidFill>
                  <a:srgbClr val="FF0000"/>
                </a:solidFill>
                <a:latin typeface="微軟正黑體" panose="020B0604030504040204" pitchFamily="34" charset="-120"/>
              </a:rPr>
              <a:t>直接</a:t>
            </a:r>
            <a:r>
              <a:rPr lang="zh-TW" altLang="en-US" sz="2400" spc="-1" dirty="0">
                <a:solidFill>
                  <a:srgbClr val="FF0000"/>
                </a:solidFill>
                <a:latin typeface="微軟正黑體" panose="020B0604030504040204" pitchFamily="34" charset="-120"/>
              </a:rPr>
              <a:t>回報教授處理</a:t>
            </a:r>
            <a:endParaRPr lang="en-US" altLang="zh-TW" sz="2400" spc="-1" dirty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3280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AEA0A-9818-4A95-8009-0E1C8711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7699D3-8C22-423C-87D6-AE3C56D9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-2530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課前點名與課後練習 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20%</a:t>
            </a:r>
          </a:p>
          <a:p>
            <a:pPr marL="0" indent="-2530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zh-TW" spc="-1" dirty="0">
              <a:latin typeface="微軟正黑體" panose="020B0604030504040204" pitchFamily="34" charset="-120"/>
            </a:endParaRPr>
          </a:p>
          <a:p>
            <a:pPr marL="0" indent="-2530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期中考</a:t>
            </a: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40%</a:t>
            </a: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，上機考</a:t>
            </a:r>
            <a:endParaRPr lang="en-US" altLang="zh-TW" spc="-1" dirty="0">
              <a:solidFill>
                <a:srgbClr val="000000"/>
              </a:solidFill>
              <a:latin typeface="微軟正黑體" panose="020B0604030504040204" pitchFamily="34" charset="-120"/>
            </a:endParaRPr>
          </a:p>
          <a:p>
            <a:pPr marL="0" indent="-2530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zh-TW" spc="-1" dirty="0">
              <a:latin typeface="微軟正黑體" panose="020B0604030504040204" pitchFamily="34" charset="-120"/>
            </a:endParaRPr>
          </a:p>
          <a:p>
            <a:pPr marL="0" indent="-2530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期末考</a:t>
            </a: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40%</a:t>
            </a: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，上機考</a:t>
            </a:r>
            <a:endParaRPr lang="en-US" altLang="zh-TW" spc="-1" dirty="0"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EBDA0-8C50-4F15-9191-39FF42D7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/>
              <a:t>如何準備這門課跟考試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174" name="CustomShape 2"/>
          <p:cNvSpPr/>
          <p:nvPr/>
        </p:nvSpPr>
        <p:spPr>
          <a:xfrm>
            <a:off x="594360" y="2194560"/>
            <a:ext cx="7953840" cy="40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zh-TW" sz="24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B1B16-8173-4FF8-9B78-8947AE20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上課認真聽，課後認真寫作業</a:t>
            </a:r>
            <a:br>
              <a:rPr lang="en-US" altLang="zh-TW" sz="2400" spc="-1" dirty="0">
                <a:latin typeface="微軟正黑體" panose="020B0604030504040204" pitchFamily="34" charset="-120"/>
              </a:rPr>
            </a:b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拿起任何一本程式書自修，原文中文都可</a:t>
            </a:r>
            <a:br>
              <a:rPr lang="en-US" altLang="zh-TW" sz="2400" spc="-1" dirty="0">
                <a:latin typeface="微軟正黑體" panose="020B0604030504040204" pitchFamily="34" charset="-120"/>
              </a:rPr>
            </a:b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228600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spc="-1" dirty="0">
                <a:latin typeface="微軟正黑體" panose="020B0604030504040204" pitchFamily="34" charset="-120"/>
              </a:rPr>
              <a:t>多在線上解題網站練習，我們考試會從裡面出：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pPr marL="685800" lvl="1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dirty="0">
                <a:hlinkClick r:id="rId3"/>
              </a:rPr>
              <a:t>高中生程式解題系統</a:t>
            </a:r>
            <a:endParaRPr lang="en-US" altLang="zh-TW" sz="2400" dirty="0"/>
          </a:p>
          <a:p>
            <a:pPr marL="685800" lvl="1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TW" sz="2400" dirty="0" err="1">
                <a:hlinkClick r:id="rId4"/>
              </a:rPr>
              <a:t>Codeforce</a:t>
            </a:r>
            <a:endParaRPr lang="en-US" altLang="zh-TW" sz="2400" dirty="0"/>
          </a:p>
          <a:p>
            <a:pPr marL="685800" lvl="1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TW" sz="2400" dirty="0" err="1">
                <a:hlinkClick r:id="rId5"/>
              </a:rPr>
              <a:t>Leetcode</a:t>
            </a:r>
            <a:endParaRPr lang="en-US" altLang="zh-TW" sz="2400" dirty="0"/>
          </a:p>
          <a:p>
            <a:pPr marL="685800" lvl="1" indent="-22716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TW" sz="2400" spc="-1" dirty="0">
                <a:latin typeface="微軟正黑體" panose="020B0604030504040204" pitchFamily="34" charset="-120"/>
                <a:hlinkClick r:id="rId6"/>
              </a:rPr>
              <a:t>HackerRank</a:t>
            </a:r>
            <a:endParaRPr lang="en-US" altLang="zh-TW" sz="2400" spc="-1" dirty="0">
              <a:latin typeface="微軟正黑體" panose="020B0604030504040204" pitchFamily="34" charset="-120"/>
            </a:endParaRPr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記得準備考試前回來看這一頁</a:t>
            </a:r>
          </a:p>
        </p:txBody>
      </p:sp>
    </p:spTree>
    <p:extLst>
      <p:ext uri="{BB962C8B-B14F-4D97-AF65-F5344CB8AC3E}">
        <p14:creationId xmlns:p14="http://schemas.microsoft.com/office/powerpoint/2010/main" val="3728993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61CA7-85A4-4045-8C40-4050A4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5D5A8-9A5D-473A-9362-01208096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課程介紹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標準輸入輸出、變數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運算子、位元運算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條件判斷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迴圈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函式、遞迴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陣列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指標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動態配置記憶體</a:t>
            </a:r>
            <a:r>
              <a:rPr lang="en-US" altLang="zh-TW" dirty="0"/>
              <a:t>(</a:t>
            </a:r>
            <a:r>
              <a:rPr lang="zh-TW" altLang="en-US" dirty="0"/>
              <a:t>鏈結串列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類別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字串類別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標準模板庫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檔案串流</a:t>
            </a:r>
          </a:p>
        </p:txBody>
      </p:sp>
    </p:spTree>
    <p:extLst>
      <p:ext uri="{BB962C8B-B14F-4D97-AF65-F5344CB8AC3E}">
        <p14:creationId xmlns:p14="http://schemas.microsoft.com/office/powerpoint/2010/main" val="19643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6334</TotalTime>
  <Words>405</Words>
  <Application>Microsoft Office PowerPoint</Application>
  <PresentationFormat>如螢幕大小 (4:3)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DejaVu Sans</vt:lpstr>
      <vt:lpstr>微軟正黑體</vt:lpstr>
      <vt:lpstr>Arial</vt:lpstr>
      <vt:lpstr>Times New Roman</vt:lpstr>
      <vt:lpstr>Wingdings</vt:lpstr>
      <vt:lpstr>Office 佈景主題</vt:lpstr>
      <vt:lpstr>計算機程式與應用實習</vt:lpstr>
      <vt:lpstr>自我介紹</vt:lpstr>
      <vt:lpstr>電腦教室規範</vt:lpstr>
      <vt:lpstr>上課規則</vt:lpstr>
      <vt:lpstr>上課風氣</vt:lpstr>
      <vt:lpstr>禁忌</vt:lpstr>
      <vt:lpstr>計分方式</vt:lpstr>
      <vt:lpstr>如何準備這門課跟考試?</vt:lpstr>
      <vt:lpstr>課程大綱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m10807513@gapps.ntust.edu.tw</cp:lastModifiedBy>
  <cp:revision>357</cp:revision>
  <dcterms:created xsi:type="dcterms:W3CDTF">2013-02-28T05:12:02Z</dcterms:created>
  <dcterms:modified xsi:type="dcterms:W3CDTF">2020-09-15T03:48:25Z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