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6" r:id="rId1"/>
  </p:sldMasterIdLst>
  <p:notesMasterIdLst>
    <p:notesMasterId r:id="rId19"/>
  </p:notesMasterIdLst>
  <p:handoutMasterIdLst>
    <p:handoutMasterId r:id="rId20"/>
  </p:handoutMasterIdLst>
  <p:sldIdLst>
    <p:sldId id="296" r:id="rId2"/>
    <p:sldId id="316" r:id="rId3"/>
    <p:sldId id="297" r:id="rId4"/>
    <p:sldId id="299" r:id="rId5"/>
    <p:sldId id="302" r:id="rId6"/>
    <p:sldId id="303" r:id="rId7"/>
    <p:sldId id="304" r:id="rId8"/>
    <p:sldId id="305" r:id="rId9"/>
    <p:sldId id="306" r:id="rId10"/>
    <p:sldId id="308" r:id="rId11"/>
    <p:sldId id="309" r:id="rId12"/>
    <p:sldId id="315" r:id="rId13"/>
    <p:sldId id="310" r:id="rId14"/>
    <p:sldId id="311" r:id="rId15"/>
    <p:sldId id="317" r:id="rId16"/>
    <p:sldId id="312" r:id="rId17"/>
    <p:sldId id="313"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4625" autoAdjust="0"/>
  </p:normalViewPr>
  <p:slideViewPr>
    <p:cSldViewPr snapToGrid="0">
      <p:cViewPr varScale="1">
        <p:scale>
          <a:sx n="108" d="100"/>
          <a:sy n="108" d="100"/>
        </p:scale>
        <p:origin x="1740" y="10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26EDE34-E0F6-4EB0-8414-A6D97E2D88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D7E96837-7D37-4C16-9F43-D40C2A6124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A28847-F206-4DB4-8EF5-5F2CB616DDEE}" type="datetimeFigureOut">
              <a:rPr lang="zh-TW" altLang="en-US" smtClean="0"/>
              <a:t>2020/9/17</a:t>
            </a:fld>
            <a:endParaRPr lang="zh-TW" altLang="en-US"/>
          </a:p>
        </p:txBody>
      </p:sp>
      <p:sp>
        <p:nvSpPr>
          <p:cNvPr id="4" name="頁尾版面配置區 3">
            <a:extLst>
              <a:ext uri="{FF2B5EF4-FFF2-40B4-BE49-F238E27FC236}">
                <a16:creationId xmlns:a16="http://schemas.microsoft.com/office/drawing/2014/main" id="{1B1DB69D-72B2-4C24-81B4-8A5C41187A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D04C6098-4DF4-42EB-9503-5010702FC5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94C23-DC7B-47F0-8626-FFB91B24A8AD}" type="slidenum">
              <a:rPr lang="zh-TW" altLang="en-US" smtClean="0"/>
              <a:t>‹#›</a:t>
            </a:fld>
            <a:endParaRPr lang="zh-TW" altLang="en-US"/>
          </a:p>
        </p:txBody>
      </p:sp>
    </p:spTree>
    <p:extLst>
      <p:ext uri="{BB962C8B-B14F-4D97-AF65-F5344CB8AC3E}">
        <p14:creationId xmlns:p14="http://schemas.microsoft.com/office/powerpoint/2010/main" val="2749264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dirty="0">
                <a:latin typeface="Arial"/>
              </a:rPr>
              <a:t>請按這裡移動投影片</a:t>
            </a:r>
          </a:p>
        </p:txBody>
      </p:sp>
      <p:sp>
        <p:nvSpPr>
          <p:cNvPr id="15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請按這裡編輯備註格式</a:t>
            </a:r>
          </a:p>
        </p:txBody>
      </p:sp>
      <p:sp>
        <p:nvSpPr>
          <p:cNvPr id="15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dirty="0">
                <a:latin typeface="Times New Roman"/>
              </a:rPr>
              <a:t> </a:t>
            </a:r>
          </a:p>
        </p:txBody>
      </p:sp>
      <p:sp>
        <p:nvSpPr>
          <p:cNvPr id="16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dirty="0">
                <a:latin typeface="Times New Roman"/>
              </a:rPr>
              <a:t> </a:t>
            </a:r>
          </a:p>
        </p:txBody>
      </p:sp>
      <p:sp>
        <p:nvSpPr>
          <p:cNvPr id="16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dirty="0">
                <a:latin typeface="Times New Roman"/>
              </a:rPr>
              <a:t> </a:t>
            </a:r>
          </a:p>
        </p:txBody>
      </p:sp>
      <p:sp>
        <p:nvSpPr>
          <p:cNvPr id="162" name="PlaceHolder 6"/>
          <p:cNvSpPr>
            <a:spLocks noGrp="1"/>
          </p:cNvSpPr>
          <p:nvPr>
            <p:ph type="sldNum"/>
          </p:nvPr>
        </p:nvSpPr>
        <p:spPr>
          <a:xfrm>
            <a:off x="4278960" y="10157400"/>
            <a:ext cx="3280680" cy="534240"/>
          </a:xfrm>
          <a:prstGeom prst="rect">
            <a:avLst/>
          </a:prstGeom>
        </p:spPr>
        <p:txBody>
          <a:bodyPr lIns="0" tIns="0" rIns="0" bIns="0" anchor="b"/>
          <a:lstStyle/>
          <a:p>
            <a:pPr algn="r"/>
            <a:fld id="{571144F1-87B8-4908-9FEB-AF90D01DF8D9}" type="slidenum">
              <a:rPr lang="en-US" sz="1400" b="0" strike="noStrike" spc="-1">
                <a:latin typeface="Times New Roman"/>
              </a:rPr>
              <a:t>‹#›</a:t>
            </a:fld>
            <a:endParaRPr lang="en-US" sz="1400" b="0" strike="noStrike" spc="-1" dirty="0">
              <a:latin typeface="Times New Roman"/>
            </a:endParaRPr>
          </a:p>
        </p:txBody>
      </p:sp>
    </p:spTree>
    <p:extLst>
      <p:ext uri="{BB962C8B-B14F-4D97-AF65-F5344CB8AC3E}">
        <p14:creationId xmlns:p14="http://schemas.microsoft.com/office/powerpoint/2010/main" val="156420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r>
              <a:rPr lang="zh-TW" altLang="en-US" dirty="0"/>
              <a:t>編譯語言在程式執行前會先透過編譯器</a:t>
            </a:r>
            <a:r>
              <a:rPr lang="en-US" altLang="zh-TW" dirty="0"/>
              <a:t>(compiler)</a:t>
            </a:r>
            <a:r>
              <a:rPr lang="zh-TW" altLang="en-US" dirty="0"/>
              <a:t>將程式碼編譯</a:t>
            </a:r>
            <a:r>
              <a:rPr lang="en-US" altLang="zh-TW" dirty="0"/>
              <a:t>(Compile)</a:t>
            </a:r>
            <a:r>
              <a:rPr lang="zh-TW" altLang="en-US" dirty="0"/>
              <a:t>成計算機所看的懂的機器碼</a:t>
            </a:r>
            <a:r>
              <a:rPr lang="en-US" altLang="zh-TW" dirty="0"/>
              <a:t>(machine language)</a:t>
            </a:r>
            <a:r>
              <a:rPr lang="zh-TW" altLang="en-US" dirty="0"/>
              <a:t>，最後再執行</a:t>
            </a:r>
            <a:endParaRPr lang="en-US" altLang="zh-TW" dirty="0"/>
          </a:p>
          <a:p>
            <a:r>
              <a:rPr lang="zh-TW" altLang="en-US" dirty="0"/>
              <a:t>直譯語言在執行時會一行一行的動態將程式碼直譯</a:t>
            </a:r>
            <a:r>
              <a:rPr lang="en-US" altLang="zh-TW" dirty="0"/>
              <a:t>(interpret)</a:t>
            </a:r>
            <a:r>
              <a:rPr lang="zh-TW" altLang="en-US" dirty="0"/>
              <a:t>為機器碼，並執行。</a:t>
            </a:r>
            <a:r>
              <a:rPr lang="en-US" altLang="zh-TW" dirty="0"/>
              <a:t>Python</a:t>
            </a:r>
          </a:p>
          <a:p>
            <a:endParaRPr lang="en-US" altLang="zh-TW" dirty="0"/>
          </a:p>
          <a:p>
            <a:r>
              <a:rPr lang="zh-TW" altLang="en-US" dirty="0"/>
              <a:t>一般而言，在相同的邏輯下，執行期的執行速度，使用編譯語言的速度會比使用直譯語言來得快，其原因在於編譯語言已經先預先編譯過了，因此在執行時期相較於直譯語言少了一道</a:t>
            </a:r>
            <a:r>
              <a:rPr lang="en-US" altLang="zh-TW" dirty="0"/>
              <a:t>step-by-step</a:t>
            </a:r>
            <a:r>
              <a:rPr lang="zh-TW" altLang="en-US" dirty="0"/>
              <a:t>的直譯程式碼的時間。然而這也造成了編譯語言的缺點，編譯語言的程式開發、除錯速度會較編譯語言來的慢，因為編譯語言無法像直譯語言一樣，在開發完一段程式碼就可以馬上執行並且除錯，且直譯語言也給予軟體開發者更有彈性以及快速的開發流程。</a:t>
            </a:r>
          </a:p>
          <a:p>
            <a:endParaRPr lang="zh-TW" altLang="en-US"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3</a:t>
            </a:fld>
            <a:endParaRPr lang="en-US" sz="1400" b="0" strike="noStrike" spc="-1" dirty="0">
              <a:latin typeface="Times New Roman"/>
            </a:endParaRPr>
          </a:p>
        </p:txBody>
      </p:sp>
    </p:spTree>
    <p:extLst>
      <p:ext uri="{BB962C8B-B14F-4D97-AF65-F5344CB8AC3E}">
        <p14:creationId xmlns:p14="http://schemas.microsoft.com/office/powerpoint/2010/main" val="2947848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pPr marL="216000" indent="-214920">
              <a:lnSpc>
                <a:spcPct val="100000"/>
              </a:lnSpc>
            </a:pPr>
            <a:r>
              <a:rPr lang="en-US" altLang="zh-TW" sz="1200" b="0" strike="noStrike" spc="-1" dirty="0">
                <a:solidFill>
                  <a:srgbClr val="000000"/>
                </a:solidFill>
                <a:latin typeface="+mn-lt"/>
                <a:ea typeface="+mn-ea"/>
              </a:rPr>
              <a:t>Dev-C++</a:t>
            </a:r>
            <a:r>
              <a:rPr lang="zh-TW" altLang="en-US" sz="1200" b="0" strike="noStrike" spc="-1" dirty="0">
                <a:solidFill>
                  <a:srgbClr val="000000"/>
                </a:solidFill>
                <a:latin typeface="+mn-lt"/>
                <a:ea typeface="+mn-ea"/>
              </a:rPr>
              <a:t>主要工作：「預先處理」</a:t>
            </a:r>
            <a:r>
              <a:rPr lang="en-US" altLang="zh-TW" sz="1200" b="0" strike="noStrike" spc="-1" dirty="0">
                <a:solidFill>
                  <a:srgbClr val="000000"/>
                </a:solidFill>
                <a:latin typeface="+mn-lt"/>
                <a:ea typeface="+mn-ea"/>
              </a:rPr>
              <a:t>(Preprocess)</a:t>
            </a:r>
            <a:r>
              <a:rPr lang="zh-TW" altLang="en-US" sz="1200" b="0" strike="noStrike" spc="-1" dirty="0">
                <a:solidFill>
                  <a:srgbClr val="000000"/>
                </a:solidFill>
                <a:latin typeface="+mn-lt"/>
                <a:ea typeface="+mn-ea"/>
              </a:rPr>
              <a:t>、「編譯」</a:t>
            </a:r>
            <a:r>
              <a:rPr lang="en-US" altLang="zh-TW" sz="1200" b="0" strike="noStrike" spc="-1" dirty="0">
                <a:solidFill>
                  <a:srgbClr val="000000"/>
                </a:solidFill>
                <a:latin typeface="+mn-lt"/>
                <a:ea typeface="+mn-ea"/>
              </a:rPr>
              <a:t>(Compile)</a:t>
            </a:r>
            <a:r>
              <a:rPr lang="zh-TW" altLang="en-US" sz="1200" b="0" strike="noStrike" spc="-1" dirty="0">
                <a:solidFill>
                  <a:srgbClr val="000000"/>
                </a:solidFill>
                <a:latin typeface="+mn-lt"/>
                <a:ea typeface="+mn-ea"/>
              </a:rPr>
              <a:t>和「組譯」</a:t>
            </a:r>
            <a:r>
              <a:rPr lang="en-US" altLang="zh-TW" sz="1200" b="0" strike="noStrike" spc="-1" dirty="0">
                <a:solidFill>
                  <a:srgbClr val="000000"/>
                </a:solidFill>
                <a:latin typeface="+mn-lt"/>
                <a:ea typeface="+mn-ea"/>
              </a:rPr>
              <a:t>(Assemble)</a:t>
            </a:r>
            <a:r>
              <a:rPr lang="zh-TW" altLang="en-US" sz="1200" b="0" strike="noStrike" spc="-1" dirty="0">
                <a:solidFill>
                  <a:srgbClr val="000000"/>
                </a:solidFill>
                <a:latin typeface="+mn-lt"/>
                <a:ea typeface="+mn-ea"/>
              </a:rPr>
              <a:t>。</a:t>
            </a:r>
          </a:p>
          <a:p>
            <a:pPr marL="216000" indent="-214920">
              <a:lnSpc>
                <a:spcPct val="100000"/>
              </a:lnSpc>
            </a:pPr>
            <a:endParaRPr lang="zh-TW" altLang="en-US" sz="1200" b="0" strike="noStrike" spc="-1" dirty="0">
              <a:solidFill>
                <a:srgbClr val="000000"/>
              </a:solidFill>
              <a:latin typeface="+mn-lt"/>
              <a:ea typeface="+mn-ea"/>
            </a:endParaRPr>
          </a:p>
          <a:p>
            <a:pPr marL="216000" indent="-214920">
              <a:lnSpc>
                <a:spcPct val="100000"/>
              </a:lnSpc>
            </a:pPr>
            <a:r>
              <a:rPr lang="zh-TW" altLang="en-US" sz="1200" b="0" strike="noStrike" spc="-1" dirty="0">
                <a:solidFill>
                  <a:srgbClr val="000000"/>
                </a:solidFill>
                <a:latin typeface="+mn-lt"/>
                <a:ea typeface="+mn-ea"/>
              </a:rPr>
              <a:t>預先處理即是做一些在編譯前要做的工作，之後就進行編譯。在編譯過程中，編譯器會檢查程式有沒有錯誤，而錯誤主要有兩類：「語法錯誤」</a:t>
            </a:r>
            <a:r>
              <a:rPr lang="en-US" altLang="zh-TW" sz="1200" b="0" strike="noStrike" spc="-1" dirty="0">
                <a:solidFill>
                  <a:srgbClr val="000000"/>
                </a:solidFill>
                <a:latin typeface="+mn-lt"/>
                <a:ea typeface="+mn-ea"/>
              </a:rPr>
              <a:t>(</a:t>
            </a:r>
            <a:r>
              <a:rPr lang="en-US" altLang="zh-TW" sz="1200" b="0" strike="noStrike" spc="-1" dirty="0" err="1">
                <a:solidFill>
                  <a:srgbClr val="000000"/>
                </a:solidFill>
                <a:latin typeface="+mn-lt"/>
                <a:ea typeface="+mn-ea"/>
              </a:rPr>
              <a:t>SyntaxError</a:t>
            </a:r>
            <a:r>
              <a:rPr lang="en-US" altLang="zh-TW" sz="1200" b="0" strike="noStrike" spc="-1" dirty="0">
                <a:solidFill>
                  <a:srgbClr val="000000"/>
                </a:solidFill>
                <a:latin typeface="+mn-lt"/>
                <a:ea typeface="+mn-ea"/>
              </a:rPr>
              <a:t>)</a:t>
            </a:r>
            <a:r>
              <a:rPr lang="zh-TW" altLang="en-US" sz="1200" b="0" strike="noStrike" spc="-1" dirty="0">
                <a:solidFill>
                  <a:srgbClr val="000000"/>
                </a:solidFill>
                <a:latin typeface="+mn-lt"/>
                <a:ea typeface="+mn-ea"/>
              </a:rPr>
              <a:t>「語義錯誤」</a:t>
            </a:r>
            <a:r>
              <a:rPr lang="en-US" altLang="zh-TW" sz="1200" b="0" strike="noStrike" spc="-1" dirty="0">
                <a:solidFill>
                  <a:srgbClr val="000000"/>
                </a:solidFill>
                <a:latin typeface="+mn-lt"/>
                <a:ea typeface="+mn-ea"/>
              </a:rPr>
              <a:t>(</a:t>
            </a:r>
            <a:r>
              <a:rPr lang="en-US" altLang="zh-TW" sz="1200" b="0" strike="noStrike" spc="-1" dirty="0" err="1">
                <a:solidFill>
                  <a:srgbClr val="000000"/>
                </a:solidFill>
                <a:latin typeface="+mn-lt"/>
                <a:ea typeface="+mn-ea"/>
              </a:rPr>
              <a:t>SemanticError</a:t>
            </a:r>
            <a:r>
              <a:rPr lang="en-US" altLang="zh-TW" sz="1200" b="0" strike="noStrike" spc="-1" dirty="0">
                <a:solidFill>
                  <a:srgbClr val="000000"/>
                </a:solidFill>
                <a:latin typeface="+mn-lt"/>
                <a:ea typeface="+mn-ea"/>
              </a:rPr>
              <a:t>)</a:t>
            </a:r>
            <a:r>
              <a:rPr lang="zh-TW" altLang="en-US" sz="1200" b="0" strike="noStrike" spc="-1" dirty="0">
                <a:solidFill>
                  <a:srgbClr val="000000"/>
                </a:solidFill>
                <a:latin typeface="+mn-lt"/>
                <a:ea typeface="+mn-ea"/>
              </a:rPr>
              <a:t>。</a:t>
            </a:r>
            <a:endParaRPr lang="en-US" altLang="zh-TW" sz="1200" b="0" strike="noStrike" spc="-1" dirty="0">
              <a:solidFill>
                <a:srgbClr val="000000"/>
              </a:solidFill>
              <a:latin typeface="+mn-lt"/>
              <a:ea typeface="+mn-ea"/>
            </a:endParaRPr>
          </a:p>
          <a:p>
            <a:pPr marL="216000" indent="-214920">
              <a:lnSpc>
                <a:spcPct val="100000"/>
              </a:lnSpc>
            </a:pPr>
            <a:endParaRPr lang="zh-TW" altLang="en-US" sz="1200" b="0" strike="noStrike" spc="-1" dirty="0">
              <a:solidFill>
                <a:srgbClr val="000000"/>
              </a:solidFill>
              <a:latin typeface="+mn-lt"/>
              <a:ea typeface="+mn-ea"/>
            </a:endParaRPr>
          </a:p>
          <a:p>
            <a:pPr marL="216000" indent="-214920">
              <a:lnSpc>
                <a:spcPct val="100000"/>
              </a:lnSpc>
            </a:pPr>
            <a:r>
              <a:rPr lang="zh-TW" altLang="en-US" sz="1200" b="0" strike="noStrike" spc="-1" dirty="0">
                <a:solidFill>
                  <a:srgbClr val="000000"/>
                </a:solidFill>
                <a:latin typeface="+mn-lt"/>
                <a:ea typeface="+mn-ea"/>
              </a:rPr>
              <a:t>語法錯誤就好像一個句子漏了名詞和動詞等，例如打漏了等如符號，括號數目不平衡等，那麼編譯器就不懂得「看」你的程式。</a:t>
            </a:r>
            <a:endParaRPr lang="en-US" altLang="zh-TW" sz="1200" b="0" strike="noStrike" spc="-1" dirty="0">
              <a:solidFill>
                <a:srgbClr val="000000"/>
              </a:solidFill>
              <a:latin typeface="+mn-lt"/>
              <a:ea typeface="+mn-ea"/>
            </a:endParaRPr>
          </a:p>
          <a:p>
            <a:pPr marL="216000" indent="-214920">
              <a:lnSpc>
                <a:spcPct val="100000"/>
              </a:lnSpc>
            </a:pPr>
            <a:endParaRPr lang="en-US" altLang="zh-TW" sz="1200" b="0" strike="noStrike" spc="-1" dirty="0">
              <a:solidFill>
                <a:srgbClr val="000000"/>
              </a:solidFill>
              <a:latin typeface="+mn-lt"/>
              <a:ea typeface="+mn-ea"/>
            </a:endParaRPr>
          </a:p>
          <a:p>
            <a:pPr marL="216000" indent="-214920">
              <a:lnSpc>
                <a:spcPct val="100000"/>
              </a:lnSpc>
            </a:pPr>
            <a:r>
              <a:rPr lang="zh-TW" altLang="en-US" sz="1200" b="0" strike="noStrike" spc="-1" dirty="0">
                <a:solidFill>
                  <a:srgbClr val="000000"/>
                </a:solidFill>
                <a:latin typeface="+mn-lt"/>
                <a:ea typeface="+mn-ea"/>
              </a:rPr>
              <a:t>而語義錯誤就好像串錯了字，例如你用了未經宣告的變數，就算編譯器懂得看，也不懂得編譯你的程式。</a:t>
            </a:r>
          </a:p>
          <a:p>
            <a:pPr marL="216000" indent="-214920">
              <a:lnSpc>
                <a:spcPct val="100000"/>
              </a:lnSpc>
            </a:pPr>
            <a:endParaRPr lang="zh-TW" altLang="en-US" sz="1200" b="0" strike="noStrike" spc="-1" dirty="0">
              <a:solidFill>
                <a:srgbClr val="000000"/>
              </a:solidFill>
              <a:latin typeface="+mn-lt"/>
              <a:ea typeface="+mn-ea"/>
            </a:endParaRPr>
          </a:p>
          <a:p>
            <a:pPr marL="216000" indent="-214920">
              <a:lnSpc>
                <a:spcPct val="100000"/>
              </a:lnSpc>
            </a:pPr>
            <a:r>
              <a:rPr lang="zh-TW" altLang="en-US" sz="1200" b="0" strike="noStrike" spc="-1" dirty="0">
                <a:solidFill>
                  <a:srgbClr val="000000"/>
                </a:solidFill>
                <a:latin typeface="+mn-lt"/>
                <a:ea typeface="+mn-ea"/>
              </a:rPr>
              <a:t>如果有上述錯誤，編譯器會通知你，而且停止編譯過程，這時你要修正程式內的錯誤，修改後重新開始編譯器的工作。當沒有任何錯誤後，編譯器會把程式內每個句子轉成更低階的方式，一般來說是指「組合語言」</a:t>
            </a:r>
            <a:r>
              <a:rPr lang="en-US" altLang="zh-TW" sz="1200" b="0" strike="noStrike" spc="-1" dirty="0">
                <a:solidFill>
                  <a:srgbClr val="000000"/>
                </a:solidFill>
                <a:latin typeface="+mn-lt"/>
                <a:ea typeface="+mn-ea"/>
              </a:rPr>
              <a:t>(Assembly)</a:t>
            </a:r>
            <a:r>
              <a:rPr lang="zh-TW" altLang="en-US" sz="1200" b="0" strike="noStrike" spc="-1" dirty="0">
                <a:solidFill>
                  <a:srgbClr val="000000"/>
                </a:solidFill>
                <a:latin typeface="+mn-lt"/>
                <a:ea typeface="+mn-ea"/>
              </a:rPr>
              <a:t>方式。</a:t>
            </a:r>
            <a:endParaRPr lang="en-US" altLang="zh-TW" sz="1200" b="0" strike="noStrike" spc="-1" dirty="0">
              <a:solidFill>
                <a:srgbClr val="000000"/>
              </a:solidFill>
              <a:latin typeface="+mn-lt"/>
              <a:ea typeface="+mn-ea"/>
            </a:endParaRPr>
          </a:p>
          <a:p>
            <a:pPr marL="216000" indent="-214920">
              <a:lnSpc>
                <a:spcPct val="100000"/>
              </a:lnSpc>
            </a:pPr>
            <a:endParaRPr lang="zh-TW" altLang="en-US" sz="1200" b="0" strike="noStrike" spc="-1" dirty="0">
              <a:solidFill>
                <a:srgbClr val="000000"/>
              </a:solidFill>
              <a:latin typeface="+mn-lt"/>
              <a:ea typeface="+mn-ea"/>
            </a:endParaRPr>
          </a:p>
          <a:p>
            <a:pPr marL="216000" indent="-214920">
              <a:lnSpc>
                <a:spcPct val="100000"/>
              </a:lnSpc>
            </a:pPr>
            <a:endParaRPr lang="zh-TW" altLang="en-US" sz="1200" b="0" strike="noStrike" spc="-1" dirty="0">
              <a:solidFill>
                <a:srgbClr val="000000"/>
              </a:solidFill>
              <a:latin typeface="+mn-lt"/>
              <a:ea typeface="+mn-ea"/>
            </a:endParaRPr>
          </a:p>
          <a:p>
            <a:pPr marL="216000" indent="-214920">
              <a:lnSpc>
                <a:spcPct val="100000"/>
              </a:lnSpc>
            </a:pPr>
            <a:r>
              <a:rPr lang="zh-TW" altLang="en-US" sz="1200" b="0" strike="noStrike" spc="-1" dirty="0">
                <a:solidFill>
                  <a:srgbClr val="000000"/>
                </a:solidFill>
                <a:latin typeface="+mn-lt"/>
                <a:ea typeface="+mn-ea"/>
              </a:rPr>
              <a:t>轉成組合語言後，組譯過程就會把每個組合語言句子轉成「機械語言」</a:t>
            </a:r>
            <a:r>
              <a:rPr lang="en-US" altLang="zh-TW" sz="1200" b="0" strike="noStrike" spc="-1" dirty="0">
                <a:solidFill>
                  <a:srgbClr val="000000"/>
                </a:solidFill>
                <a:latin typeface="+mn-lt"/>
                <a:ea typeface="+mn-ea"/>
              </a:rPr>
              <a:t>(</a:t>
            </a:r>
            <a:r>
              <a:rPr lang="en-US" altLang="zh-TW" sz="1200" b="0" strike="noStrike" spc="-1" dirty="0" err="1">
                <a:solidFill>
                  <a:srgbClr val="000000"/>
                </a:solidFill>
                <a:latin typeface="+mn-lt"/>
                <a:ea typeface="+mn-ea"/>
              </a:rPr>
              <a:t>MachineCode</a:t>
            </a:r>
            <a:r>
              <a:rPr lang="en-US" altLang="zh-TW" sz="1200" b="0" strike="noStrike" spc="-1" dirty="0">
                <a:solidFill>
                  <a:srgbClr val="000000"/>
                </a:solidFill>
                <a:latin typeface="+mn-lt"/>
                <a:ea typeface="+mn-ea"/>
              </a:rPr>
              <a:t>)</a:t>
            </a:r>
            <a:r>
              <a:rPr lang="zh-TW" altLang="en-US" sz="1200" b="0" strike="noStrike" spc="-1" dirty="0">
                <a:solidFill>
                  <a:srgbClr val="000000"/>
                </a:solidFill>
                <a:latin typeface="+mn-lt"/>
                <a:ea typeface="+mn-ea"/>
              </a:rPr>
              <a:t>方式（通常編譯器都內置了組譯器），這種方式稱為「目的碼」</a:t>
            </a:r>
            <a:r>
              <a:rPr lang="en-US" altLang="zh-TW" sz="1200" b="0" strike="noStrike" spc="-1" dirty="0">
                <a:solidFill>
                  <a:srgbClr val="000000"/>
                </a:solidFill>
                <a:latin typeface="+mn-lt"/>
                <a:ea typeface="+mn-ea"/>
              </a:rPr>
              <a:t>(</a:t>
            </a:r>
            <a:r>
              <a:rPr lang="en-US" altLang="zh-TW" sz="1200" b="0" strike="noStrike" spc="-1" dirty="0" err="1">
                <a:solidFill>
                  <a:srgbClr val="000000"/>
                </a:solidFill>
                <a:latin typeface="+mn-lt"/>
                <a:ea typeface="+mn-ea"/>
              </a:rPr>
              <a:t>ObjectCode</a:t>
            </a:r>
            <a:r>
              <a:rPr lang="en-US" altLang="zh-TW" sz="1200" b="0" strike="noStrike" spc="-1" dirty="0">
                <a:solidFill>
                  <a:srgbClr val="000000"/>
                </a:solidFill>
                <a:latin typeface="+mn-lt"/>
                <a:ea typeface="+mn-ea"/>
              </a:rPr>
              <a:t>)</a:t>
            </a:r>
            <a:r>
              <a:rPr lang="zh-TW" altLang="en-US" sz="1200" b="0" strike="noStrike" spc="-1" dirty="0">
                <a:solidFill>
                  <a:srgbClr val="000000"/>
                </a:solidFill>
                <a:latin typeface="+mn-lt"/>
                <a:ea typeface="+mn-ea"/>
              </a:rPr>
              <a:t>，產生另一個檔案</a:t>
            </a:r>
            <a:r>
              <a:rPr lang="en-US" altLang="zh-TW" sz="1200" b="0" strike="noStrike" spc="-1" dirty="0">
                <a:solidFill>
                  <a:srgbClr val="000000"/>
                </a:solidFill>
                <a:latin typeface="+mn-lt"/>
                <a:ea typeface="+mn-ea"/>
              </a:rPr>
              <a:t>"file.obj"</a:t>
            </a:r>
            <a:r>
              <a:rPr lang="zh-TW" altLang="en-US" sz="1200" b="0" strike="noStrike" spc="-1" dirty="0">
                <a:solidFill>
                  <a:srgbClr val="000000"/>
                </a:solidFill>
                <a:latin typeface="+mn-lt"/>
                <a:ea typeface="+mn-ea"/>
              </a:rPr>
              <a:t>。</a:t>
            </a:r>
            <a:endParaRPr lang="en-US" altLang="zh-TW" sz="1200" b="0" strike="noStrike" spc="-1" dirty="0">
              <a:solidFill>
                <a:srgbClr val="000000"/>
              </a:solidFill>
              <a:latin typeface="+mn-lt"/>
              <a:ea typeface="+mn-ea"/>
            </a:endParaRPr>
          </a:p>
          <a:p>
            <a:pPr marL="216000" indent="-214920">
              <a:lnSpc>
                <a:spcPct val="100000"/>
              </a:lnSpc>
            </a:pPr>
            <a:endParaRPr lang="zh-TW" altLang="en-US" sz="1200" b="0" strike="noStrike" spc="-1" dirty="0">
              <a:solidFill>
                <a:srgbClr val="000000"/>
              </a:solidFill>
              <a:latin typeface="+mn-lt"/>
              <a:ea typeface="+mn-ea"/>
            </a:endParaRPr>
          </a:p>
          <a:p>
            <a:pPr marL="216000" indent="-214920">
              <a:lnSpc>
                <a:spcPct val="100000"/>
              </a:lnSpc>
            </a:pPr>
            <a:endParaRPr lang="zh-TW" altLang="en-US" sz="1200" b="0" strike="noStrike" spc="-1" dirty="0">
              <a:solidFill>
                <a:srgbClr val="000000"/>
              </a:solidFill>
              <a:latin typeface="+mn-lt"/>
              <a:ea typeface="+mn-ea"/>
            </a:endParaRPr>
          </a:p>
          <a:p>
            <a:pPr marL="216000" indent="-214920">
              <a:lnSpc>
                <a:spcPct val="100000"/>
              </a:lnSpc>
            </a:pPr>
            <a:r>
              <a:rPr lang="zh-TW" altLang="en-US" sz="1200" b="0" strike="noStrike" spc="-1" dirty="0">
                <a:solidFill>
                  <a:srgbClr val="000000"/>
                </a:solidFill>
                <a:latin typeface="+mn-lt"/>
                <a:ea typeface="+mn-ea"/>
              </a:rPr>
              <a:t>最後到了「連結」</a:t>
            </a:r>
            <a:r>
              <a:rPr lang="en-US" altLang="zh-TW" sz="1200" b="0" strike="noStrike" spc="-1" dirty="0">
                <a:solidFill>
                  <a:srgbClr val="000000"/>
                </a:solidFill>
                <a:latin typeface="+mn-lt"/>
                <a:ea typeface="+mn-ea"/>
              </a:rPr>
              <a:t>(Link)</a:t>
            </a:r>
            <a:r>
              <a:rPr lang="zh-TW" altLang="en-US" sz="1200" b="0" strike="noStrike" spc="-1" dirty="0">
                <a:solidFill>
                  <a:srgbClr val="000000"/>
                </a:solidFill>
                <a:latin typeface="+mn-lt"/>
                <a:ea typeface="+mn-ea"/>
              </a:rPr>
              <a:t>過程，就會把你的程式、有關的程式和程式庫所產生出來的*</a:t>
            </a:r>
            <a:r>
              <a:rPr lang="en-US" altLang="zh-TW" sz="1200" b="0" strike="noStrike" spc="-1" dirty="0">
                <a:solidFill>
                  <a:srgbClr val="000000"/>
                </a:solidFill>
                <a:latin typeface="+mn-lt"/>
                <a:ea typeface="+mn-ea"/>
              </a:rPr>
              <a:t>.obj</a:t>
            </a:r>
            <a:r>
              <a:rPr lang="zh-TW" altLang="en-US" sz="1200" b="0" strike="noStrike" spc="-1" dirty="0">
                <a:solidFill>
                  <a:srgbClr val="000000"/>
                </a:solidFill>
                <a:latin typeface="+mn-lt"/>
                <a:ea typeface="+mn-ea"/>
              </a:rPr>
              <a:t>，轉成可以在電腦上執行的方式，產生另一個檔</a:t>
            </a:r>
            <a:r>
              <a:rPr lang="en-US" altLang="zh-TW" sz="1200" b="0" strike="noStrike" spc="-1" dirty="0">
                <a:solidFill>
                  <a:srgbClr val="000000"/>
                </a:solidFill>
                <a:latin typeface="+mn-lt"/>
                <a:ea typeface="+mn-ea"/>
              </a:rPr>
              <a:t>"file.exe"</a:t>
            </a:r>
            <a:r>
              <a:rPr lang="zh-TW" altLang="en-US" sz="1200" b="0" strike="noStrike" spc="-1" dirty="0">
                <a:solidFill>
                  <a:srgbClr val="000000"/>
                </a:solidFill>
                <a:latin typeface="+mn-lt"/>
                <a:ea typeface="+mn-ea"/>
              </a:rPr>
              <a:t>，這個檔案就可以執行了</a:t>
            </a:r>
            <a:endParaRPr lang="en-US" altLang="zh-TW" sz="1200" b="0" strike="noStrike" spc="-1" dirty="0">
              <a:latin typeface="+mn-lt"/>
            </a:endParaRPr>
          </a:p>
          <a:p>
            <a:endParaRPr lang="zh-TW" altLang="en-US"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4</a:t>
            </a:fld>
            <a:endParaRPr lang="en-US" sz="1400" b="0" strike="noStrike" spc="-1" dirty="0">
              <a:latin typeface="Times New Roman"/>
            </a:endParaRPr>
          </a:p>
        </p:txBody>
      </p:sp>
    </p:spTree>
    <p:extLst>
      <p:ext uri="{BB962C8B-B14F-4D97-AF65-F5344CB8AC3E}">
        <p14:creationId xmlns:p14="http://schemas.microsoft.com/office/powerpoint/2010/main" val="85982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r>
              <a:rPr lang="zh-TW" altLang="en-US" dirty="0"/>
              <a:t>命名空間是避免大家使用同樣的名稱為類別、物件命名的一種機制。我們可做這樣的比喻：在現實生活中，我們可能會在同一班就遇到同名同姓的人， 但 </a:t>
            </a:r>
            <a:r>
              <a:rPr lang="en-US" altLang="zh-TW" dirty="0"/>
              <a:t>C++ </a:t>
            </a:r>
            <a:r>
              <a:rPr lang="zh-TW" altLang="en-US" dirty="0"/>
              <a:t>程式 </a:t>
            </a:r>
            <a:r>
              <a:rPr lang="en-US" altLang="zh-TW" dirty="0"/>
              <a:t>(</a:t>
            </a:r>
            <a:r>
              <a:rPr lang="zh-TW" altLang="en-US" dirty="0"/>
              <a:t>同一班</a:t>
            </a:r>
            <a:r>
              <a:rPr lang="en-US" altLang="zh-TW" dirty="0"/>
              <a:t>) </a:t>
            </a:r>
            <a:r>
              <a:rPr lang="zh-TW" altLang="en-US" dirty="0"/>
              <a:t>卻不允許有同名同姓的情況發生，因為當有同名同姓的人出現時，電腦會無法判斷到底現在是在叫哪個人而產生程式的錯誤。</a:t>
            </a:r>
          </a:p>
          <a:p>
            <a:endParaRPr lang="zh-TW" altLang="en-US" dirty="0"/>
          </a:p>
          <a:p>
            <a:r>
              <a:rPr lang="zh-TW" altLang="en-US" dirty="0"/>
              <a:t>但是如果就是有同名同姓的人呢？這時候，</a:t>
            </a:r>
            <a:r>
              <a:rPr lang="en-US" altLang="zh-TW" dirty="0"/>
              <a:t>C++</a:t>
            </a:r>
            <a:r>
              <a:rPr lang="zh-TW" altLang="en-US" dirty="0"/>
              <a:t>程式就會將他們區分為不同班 </a:t>
            </a:r>
            <a:r>
              <a:rPr lang="en-US" altLang="zh-TW" dirty="0"/>
              <a:t>(</a:t>
            </a:r>
            <a:r>
              <a:rPr lang="zh-TW" altLang="en-US" dirty="0"/>
              <a:t>不同的命名空間</a:t>
            </a:r>
            <a:r>
              <a:rPr lang="en-US" altLang="zh-TW" dirty="0"/>
              <a:t>)</a:t>
            </a:r>
            <a:r>
              <a:rPr lang="zh-TW" altLang="en-US" dirty="0"/>
              <a:t>， 如此一來 </a:t>
            </a:r>
            <a:r>
              <a:rPr lang="en-US" altLang="zh-TW" dirty="0"/>
              <a:t>C++ </a:t>
            </a:r>
            <a:r>
              <a:rPr lang="zh-TW" altLang="en-US" dirty="0"/>
              <a:t>編譯器就不會弄錯，造成編譯錯誤；因此 “</a:t>
            </a:r>
            <a:r>
              <a:rPr lang="en-US" altLang="zh-TW" dirty="0"/>
              <a:t>std::</a:t>
            </a:r>
            <a:r>
              <a:rPr lang="en-US" altLang="zh-TW" dirty="0" err="1"/>
              <a:t>cout</a:t>
            </a:r>
            <a:r>
              <a:rPr lang="en-US" altLang="zh-TW" dirty="0"/>
              <a:t>” </a:t>
            </a:r>
            <a:r>
              <a:rPr lang="zh-TW" altLang="en-US" dirty="0"/>
              <a:t>的意思</a:t>
            </a:r>
            <a:r>
              <a:rPr lang="en-US" altLang="zh-TW" dirty="0"/>
              <a:t>, </a:t>
            </a:r>
            <a:r>
              <a:rPr lang="zh-TW" altLang="en-US" dirty="0"/>
              <a:t>就是告訴 </a:t>
            </a:r>
            <a:r>
              <a:rPr lang="en-US" altLang="zh-TW" dirty="0"/>
              <a:t>C++ </a:t>
            </a:r>
            <a:r>
              <a:rPr lang="zh-TW" altLang="en-US" dirty="0"/>
              <a:t>編譯器：這位 </a:t>
            </a:r>
            <a:r>
              <a:rPr lang="en-US" altLang="zh-TW" dirty="0" err="1"/>
              <a:t>cout</a:t>
            </a:r>
            <a:r>
              <a:rPr lang="en-US" altLang="zh-TW" dirty="0"/>
              <a:t> </a:t>
            </a:r>
            <a:r>
              <a:rPr lang="zh-TW" altLang="en-US" dirty="0"/>
              <a:t>同學 是 </a:t>
            </a:r>
            <a:r>
              <a:rPr lang="en-US" altLang="zh-TW" dirty="0"/>
              <a:t>std </a:t>
            </a:r>
            <a:r>
              <a:rPr lang="zh-TW" altLang="en-US" dirty="0"/>
              <a:t>這一班的。</a:t>
            </a:r>
            <a:endParaRPr lang="en-US" altLang="zh-TW" dirty="0"/>
          </a:p>
          <a:p>
            <a:endParaRPr lang="en-US" altLang="zh-TW" dirty="0"/>
          </a:p>
          <a:p>
            <a:r>
              <a:rPr lang="zh-TW" altLang="en-US" dirty="0"/>
              <a:t>而標準函式庫，則是放在</a:t>
            </a:r>
            <a:r>
              <a:rPr lang="en-US" altLang="zh-TW" dirty="0"/>
              <a:t>std</a:t>
            </a:r>
            <a:r>
              <a:rPr lang="zh-TW" altLang="en-US" dirty="0"/>
              <a:t>的命名空間當中，而當我們想要去使用放在</a:t>
            </a:r>
            <a:r>
              <a:rPr lang="en-US" altLang="zh-TW" dirty="0"/>
              <a:t>std</a:t>
            </a:r>
            <a:r>
              <a:rPr lang="zh-TW" altLang="en-US" dirty="0"/>
              <a:t>裡面的</a:t>
            </a:r>
            <a:r>
              <a:rPr lang="en-US" altLang="zh-TW" dirty="0" err="1"/>
              <a:t>cuot</a:t>
            </a:r>
            <a:r>
              <a:rPr lang="zh-TW" altLang="en-US" dirty="0"/>
              <a:t>，就必須以 </a:t>
            </a:r>
            <a:r>
              <a:rPr lang="en-US" altLang="zh-TW" dirty="0"/>
              <a:t>std::</a:t>
            </a:r>
            <a:r>
              <a:rPr lang="en-US" altLang="zh-TW" dirty="0" err="1"/>
              <a:t>cout</a:t>
            </a:r>
            <a:r>
              <a:rPr lang="en-US" altLang="zh-TW" dirty="0"/>
              <a:t> </a:t>
            </a:r>
            <a:r>
              <a:rPr lang="zh-TW" altLang="en-US" dirty="0"/>
              <a:t>的方式去呼叫，這樣編譯器才會知道要到</a:t>
            </a:r>
            <a:r>
              <a:rPr lang="en-US" altLang="zh-TW" dirty="0"/>
              <a:t>std</a:t>
            </a:r>
            <a:r>
              <a:rPr lang="zh-TW" altLang="en-US" dirty="0"/>
              <a:t>裡面去找</a:t>
            </a:r>
            <a:r>
              <a:rPr lang="en-US" altLang="zh-TW" dirty="0"/>
              <a:t>std</a:t>
            </a:r>
            <a:r>
              <a:rPr lang="zh-TW" altLang="en-US" dirty="0"/>
              <a:t>的</a:t>
            </a:r>
            <a:r>
              <a:rPr lang="en-US" altLang="zh-TW" dirty="0" err="1"/>
              <a:t>cout</a:t>
            </a:r>
            <a:r>
              <a:rPr lang="zh-TW" altLang="en-US" dirty="0"/>
              <a:t>。</a:t>
            </a:r>
          </a:p>
          <a:p>
            <a:endParaRPr lang="zh-TW" altLang="en-US" dirty="0"/>
          </a:p>
          <a:p>
            <a:endParaRPr lang="zh-TW" altLang="en-US"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6</a:t>
            </a:fld>
            <a:endParaRPr lang="en-US" sz="1400" b="0" strike="noStrike" spc="-1" dirty="0">
              <a:latin typeface="Times New Roman"/>
            </a:endParaRPr>
          </a:p>
        </p:txBody>
      </p:sp>
    </p:spTree>
    <p:extLst>
      <p:ext uri="{BB962C8B-B14F-4D97-AF65-F5344CB8AC3E}">
        <p14:creationId xmlns:p14="http://schemas.microsoft.com/office/powerpoint/2010/main" val="235192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108075" y="812800"/>
            <a:ext cx="5343525" cy="4008438"/>
          </a:xfrm>
        </p:spPr>
      </p:sp>
      <p:sp>
        <p:nvSpPr>
          <p:cNvPr id="3" name="備忘稿版面配置區 2"/>
          <p:cNvSpPr>
            <a:spLocks noGrp="1"/>
          </p:cNvSpPr>
          <p:nvPr>
            <p:ph type="body" idx="1"/>
          </p:nvPr>
        </p:nvSpPr>
        <p:spPr/>
        <p:txBody>
          <a:bodyPr/>
          <a:lstStyle/>
          <a:p>
            <a:r>
              <a:rPr lang="en-US" altLang="zh-TW" dirty="0"/>
              <a:t>https://docs.microsoft.com/zh-tw/cpp/cpp/data-type-ranges?view=vs-2019</a:t>
            </a:r>
            <a:endParaRPr lang="zh-TW" altLang="en-US" dirty="0"/>
          </a:p>
        </p:txBody>
      </p:sp>
      <p:sp>
        <p:nvSpPr>
          <p:cNvPr id="4" name="投影片編號版面配置區 3"/>
          <p:cNvSpPr>
            <a:spLocks noGrp="1"/>
          </p:cNvSpPr>
          <p:nvPr>
            <p:ph type="sldNum"/>
          </p:nvPr>
        </p:nvSpPr>
        <p:spPr/>
        <p:txBody>
          <a:bodyPr/>
          <a:lstStyle/>
          <a:p>
            <a:pPr algn="r"/>
            <a:fld id="{571144F1-87B8-4908-9FEB-AF90D01DF8D9}" type="slidenum">
              <a:rPr lang="en-US" sz="1400" b="0" strike="noStrike" spc="-1" smtClean="0">
                <a:latin typeface="Times New Roman"/>
              </a:rPr>
              <a:t>16</a:t>
            </a:fld>
            <a:endParaRPr lang="en-US" sz="1400" b="0" strike="noStrike" spc="-1" dirty="0">
              <a:latin typeface="Times New Roman"/>
            </a:endParaRPr>
          </a:p>
        </p:txBody>
      </p:sp>
    </p:spTree>
    <p:extLst>
      <p:ext uri="{BB962C8B-B14F-4D97-AF65-F5344CB8AC3E}">
        <p14:creationId xmlns:p14="http://schemas.microsoft.com/office/powerpoint/2010/main" val="287851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9798E0-175D-416E-80FC-89BB1D123C50}"/>
              </a:ext>
            </a:extLst>
          </p:cNvPr>
          <p:cNvSpPr>
            <a:spLocks noGrp="1"/>
          </p:cNvSpPr>
          <p:nvPr>
            <p:ph type="ctrTitle"/>
          </p:nvPr>
        </p:nvSpPr>
        <p:spPr>
          <a:xfrm>
            <a:off x="1143000" y="1122363"/>
            <a:ext cx="6858000" cy="2387600"/>
          </a:xfrm>
        </p:spPr>
        <p:txBody>
          <a:bodyPr anchor="b"/>
          <a:lstStyle>
            <a:lvl1pPr algn="ctr">
              <a:defRPr sz="4500"/>
            </a:lvl1pPr>
          </a:lstStyle>
          <a:p>
            <a:r>
              <a:rPr lang="zh-TW" altLang="en-US"/>
              <a:t>按一下以編輯母片標題樣式</a:t>
            </a:r>
          </a:p>
        </p:txBody>
      </p:sp>
      <p:sp>
        <p:nvSpPr>
          <p:cNvPr id="3" name="副標題 2">
            <a:extLst>
              <a:ext uri="{FF2B5EF4-FFF2-40B4-BE49-F238E27FC236}">
                <a16:creationId xmlns:a16="http://schemas.microsoft.com/office/drawing/2014/main" id="{6FA105EB-69B0-4EC0-BB59-C25A7050D5D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197D018-5BD1-47E2-80DA-06DE9B4BCB4E}"/>
              </a:ext>
            </a:extLst>
          </p:cNvPr>
          <p:cNvSpPr>
            <a:spLocks noGrp="1"/>
          </p:cNvSpPr>
          <p:nvPr>
            <p:ph type="dt" sz="half" idx="10"/>
          </p:nvPr>
        </p:nvSpPr>
        <p:spPr/>
        <p:txBody>
          <a:bodyPr/>
          <a:lstStyle/>
          <a:p>
            <a:fld id="{87DE6118-2437-4B30-8E3C-4D2BE6020583}" type="datetimeFigureOut">
              <a:rPr lang="en-US" smtClean="0"/>
              <a:pPr/>
              <a:t>9/17/2020</a:t>
            </a:fld>
            <a:endParaRPr lang="en-US" dirty="0"/>
          </a:p>
        </p:txBody>
      </p:sp>
      <p:sp>
        <p:nvSpPr>
          <p:cNvPr id="5" name="頁尾版面配置區 4">
            <a:extLst>
              <a:ext uri="{FF2B5EF4-FFF2-40B4-BE49-F238E27FC236}">
                <a16:creationId xmlns:a16="http://schemas.microsoft.com/office/drawing/2014/main" id="{A8F8B233-62AF-47FD-8A51-9D8642CF6778}"/>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ACC5643-7D06-4FD6-BD75-774749B56687}"/>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142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D1789A-9547-4C99-8DAD-F1CB1388845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F9DDE8E-87FD-473A-A624-B5995FFB3940}"/>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867D586-BF3B-4F62-BAD8-44B6664AFDA2}"/>
              </a:ext>
            </a:extLst>
          </p:cNvPr>
          <p:cNvSpPr>
            <a:spLocks noGrp="1"/>
          </p:cNvSpPr>
          <p:nvPr>
            <p:ph type="dt" sz="half" idx="10"/>
          </p:nvPr>
        </p:nvSpPr>
        <p:spPr/>
        <p:txBody>
          <a:bodyPr/>
          <a:lstStyle/>
          <a:p>
            <a:fld id="{87DE6118-2437-4B30-8E3C-4D2BE6020583}" type="datetimeFigureOut">
              <a:rPr lang="en-US" smtClean="0"/>
              <a:t>9/17/2020</a:t>
            </a:fld>
            <a:endParaRPr lang="en-US" dirty="0"/>
          </a:p>
        </p:txBody>
      </p:sp>
      <p:sp>
        <p:nvSpPr>
          <p:cNvPr id="5" name="頁尾版面配置區 4">
            <a:extLst>
              <a:ext uri="{FF2B5EF4-FFF2-40B4-BE49-F238E27FC236}">
                <a16:creationId xmlns:a16="http://schemas.microsoft.com/office/drawing/2014/main" id="{7ECF7FF2-6801-4384-84B9-BBE76C692E24}"/>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2CC7E487-C342-4AAE-BA71-1BB351B29AF2}"/>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335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E715DB0-6FFB-444A-A3A7-A255607C5E0D}"/>
              </a:ext>
            </a:extLst>
          </p:cNvPr>
          <p:cNvSpPr>
            <a:spLocks noGrp="1"/>
          </p:cNvSpPr>
          <p:nvPr>
            <p:ph type="title" orient="vert"/>
          </p:nvPr>
        </p:nvSpPr>
        <p:spPr>
          <a:xfrm>
            <a:off x="6543675" y="365125"/>
            <a:ext cx="1971675"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3B383BA5-219F-4349-B28D-F75909239EEC}"/>
              </a:ext>
            </a:extLst>
          </p:cNvPr>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BAD27E2-0DA9-4FFD-8BFD-95C346B3A5CA}"/>
              </a:ext>
            </a:extLst>
          </p:cNvPr>
          <p:cNvSpPr>
            <a:spLocks noGrp="1"/>
          </p:cNvSpPr>
          <p:nvPr>
            <p:ph type="dt" sz="half" idx="10"/>
          </p:nvPr>
        </p:nvSpPr>
        <p:spPr/>
        <p:txBody>
          <a:bodyPr/>
          <a:lstStyle/>
          <a:p>
            <a:fld id="{87DE6118-2437-4B30-8E3C-4D2BE6020583}" type="datetimeFigureOut">
              <a:rPr lang="en-US" smtClean="0"/>
              <a:t>9/17/2020</a:t>
            </a:fld>
            <a:endParaRPr lang="en-US" dirty="0"/>
          </a:p>
        </p:txBody>
      </p:sp>
      <p:sp>
        <p:nvSpPr>
          <p:cNvPr id="5" name="頁尾版面配置區 4">
            <a:extLst>
              <a:ext uri="{FF2B5EF4-FFF2-40B4-BE49-F238E27FC236}">
                <a16:creationId xmlns:a16="http://schemas.microsoft.com/office/drawing/2014/main" id="{0754627B-5CE1-45E8-B083-08999EB807EF}"/>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0D706A70-FDD1-47C2-8CCB-CC55A3F6A3C5}"/>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928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B7E7E1-48E8-4A9B-9050-C1AE0C780E6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03B0D51-D0EC-4223-B54D-4DBCA85C44BA}"/>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9E25D97-80A6-4E5C-951F-FE2EC387698D}"/>
              </a:ext>
            </a:extLst>
          </p:cNvPr>
          <p:cNvSpPr>
            <a:spLocks noGrp="1"/>
          </p:cNvSpPr>
          <p:nvPr>
            <p:ph type="dt" sz="half" idx="10"/>
          </p:nvPr>
        </p:nvSpPr>
        <p:spPr/>
        <p:txBody>
          <a:bodyPr/>
          <a:lstStyle/>
          <a:p>
            <a:fld id="{87DE6118-2437-4B30-8E3C-4D2BE6020583}" type="datetimeFigureOut">
              <a:rPr lang="en-US" smtClean="0"/>
              <a:pPr/>
              <a:t>9/17/2020</a:t>
            </a:fld>
            <a:endParaRPr lang="en-US" dirty="0"/>
          </a:p>
        </p:txBody>
      </p:sp>
      <p:sp>
        <p:nvSpPr>
          <p:cNvPr id="5" name="頁尾版面配置區 4">
            <a:extLst>
              <a:ext uri="{FF2B5EF4-FFF2-40B4-BE49-F238E27FC236}">
                <a16:creationId xmlns:a16="http://schemas.microsoft.com/office/drawing/2014/main" id="{F8712799-92CE-4EA6-B347-5FC82FD65B2B}"/>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6BB8610C-20ED-4D45-A789-6D89A936F75D}"/>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3086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FCC7CF-9729-4C95-9B62-B3E248A5A0CA}"/>
              </a:ext>
            </a:extLst>
          </p:cNvPr>
          <p:cNvSpPr>
            <a:spLocks noGrp="1"/>
          </p:cNvSpPr>
          <p:nvPr>
            <p:ph type="title"/>
          </p:nvPr>
        </p:nvSpPr>
        <p:spPr>
          <a:xfrm>
            <a:off x="623888" y="1709739"/>
            <a:ext cx="7886700" cy="2852737"/>
          </a:xfrm>
        </p:spPr>
        <p:txBody>
          <a:bodyPr anchor="b"/>
          <a:lstStyle>
            <a:lvl1pPr>
              <a:defRPr sz="45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4D95058-F784-4195-9FFD-9668CFF4FA9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A4F5BA2E-0720-4AB2-B529-2B0210732431}"/>
              </a:ext>
            </a:extLst>
          </p:cNvPr>
          <p:cNvSpPr>
            <a:spLocks noGrp="1"/>
          </p:cNvSpPr>
          <p:nvPr>
            <p:ph type="dt" sz="half" idx="10"/>
          </p:nvPr>
        </p:nvSpPr>
        <p:spPr/>
        <p:txBody>
          <a:bodyPr/>
          <a:lstStyle/>
          <a:p>
            <a:fld id="{87DE6118-2437-4B30-8E3C-4D2BE6020583}" type="datetimeFigureOut">
              <a:rPr lang="en-US" smtClean="0"/>
              <a:pPr/>
              <a:t>9/17/2020</a:t>
            </a:fld>
            <a:endParaRPr lang="en-US" dirty="0"/>
          </a:p>
        </p:txBody>
      </p:sp>
      <p:sp>
        <p:nvSpPr>
          <p:cNvPr id="5" name="頁尾版面配置區 4">
            <a:extLst>
              <a:ext uri="{FF2B5EF4-FFF2-40B4-BE49-F238E27FC236}">
                <a16:creationId xmlns:a16="http://schemas.microsoft.com/office/drawing/2014/main" id="{2B4BF713-98C4-4682-AC35-966E38F8E293}"/>
              </a:ext>
            </a:extLst>
          </p:cNvPr>
          <p:cNvSpPr>
            <a:spLocks noGrp="1"/>
          </p:cNvSpPr>
          <p:nvPr>
            <p:ph type="ftr" sz="quarter" idx="11"/>
          </p:nvPr>
        </p:nvSpPr>
        <p:spPr/>
        <p:txBody>
          <a:bodyPr/>
          <a:lstStyle/>
          <a:p>
            <a:endParaRPr lang="en-US" dirty="0"/>
          </a:p>
        </p:txBody>
      </p:sp>
      <p:sp>
        <p:nvSpPr>
          <p:cNvPr id="6" name="投影片編號版面配置區 5">
            <a:extLst>
              <a:ext uri="{FF2B5EF4-FFF2-40B4-BE49-F238E27FC236}">
                <a16:creationId xmlns:a16="http://schemas.microsoft.com/office/drawing/2014/main" id="{F3DE6FD9-ADA0-4402-AFB3-6B73345CFB82}"/>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7549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9C6AA4-11FD-4ED1-8428-F647A86736F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2395AA0-FE1B-4D5E-8DC9-B8C7B3054408}"/>
              </a:ext>
            </a:extLst>
          </p:cNvPr>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397AAEB-0E92-4275-9218-F9F05DE4453D}"/>
              </a:ext>
            </a:extLst>
          </p:cNvPr>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C8DDF3E-9904-4A00-9044-E68A82381FC0}"/>
              </a:ext>
            </a:extLst>
          </p:cNvPr>
          <p:cNvSpPr>
            <a:spLocks noGrp="1"/>
          </p:cNvSpPr>
          <p:nvPr>
            <p:ph type="dt" sz="half" idx="10"/>
          </p:nvPr>
        </p:nvSpPr>
        <p:spPr/>
        <p:txBody>
          <a:bodyPr/>
          <a:lstStyle/>
          <a:p>
            <a:fld id="{87DE6118-2437-4B30-8E3C-4D2BE6020583}" type="datetimeFigureOut">
              <a:rPr lang="en-US" smtClean="0"/>
              <a:pPr/>
              <a:t>9/17/2020</a:t>
            </a:fld>
            <a:endParaRPr lang="en-US" dirty="0"/>
          </a:p>
        </p:txBody>
      </p:sp>
      <p:sp>
        <p:nvSpPr>
          <p:cNvPr id="6" name="頁尾版面配置區 5">
            <a:extLst>
              <a:ext uri="{FF2B5EF4-FFF2-40B4-BE49-F238E27FC236}">
                <a16:creationId xmlns:a16="http://schemas.microsoft.com/office/drawing/2014/main" id="{850DAE8C-51F6-4864-B183-9DECA6D49D62}"/>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0D474933-E5EC-4056-B11E-147AB16116C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41021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BBE8E-6759-4C10-88BC-0F155AD26ACD}"/>
              </a:ext>
            </a:extLst>
          </p:cNvPr>
          <p:cNvSpPr>
            <a:spLocks noGrp="1"/>
          </p:cNvSpPr>
          <p:nvPr>
            <p:ph type="title"/>
          </p:nvPr>
        </p:nvSpPr>
        <p:spPr>
          <a:xfrm>
            <a:off x="629841" y="365126"/>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7107FB3-ADBA-4289-8210-9D53BD337B9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1E973C1-3570-4F5F-A348-A2663AED5DDE}"/>
              </a:ext>
            </a:extLst>
          </p:cNvPr>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408F2B0-B57A-47E8-A947-8FA58955CBA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A153197-4ED2-4C6F-8084-A3784D3D50B8}"/>
              </a:ext>
            </a:extLst>
          </p:cNvPr>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95CB086-69D2-4BF6-A620-9B35CF41724A}"/>
              </a:ext>
            </a:extLst>
          </p:cNvPr>
          <p:cNvSpPr>
            <a:spLocks noGrp="1"/>
          </p:cNvSpPr>
          <p:nvPr>
            <p:ph type="dt" sz="half" idx="10"/>
          </p:nvPr>
        </p:nvSpPr>
        <p:spPr/>
        <p:txBody>
          <a:bodyPr/>
          <a:lstStyle/>
          <a:p>
            <a:fld id="{87DE6118-2437-4B30-8E3C-4D2BE6020583}" type="datetimeFigureOut">
              <a:rPr lang="en-US" smtClean="0"/>
              <a:pPr/>
              <a:t>9/17/2020</a:t>
            </a:fld>
            <a:endParaRPr lang="en-US" dirty="0"/>
          </a:p>
        </p:txBody>
      </p:sp>
      <p:sp>
        <p:nvSpPr>
          <p:cNvPr id="8" name="頁尾版面配置區 7">
            <a:extLst>
              <a:ext uri="{FF2B5EF4-FFF2-40B4-BE49-F238E27FC236}">
                <a16:creationId xmlns:a16="http://schemas.microsoft.com/office/drawing/2014/main" id="{7D530159-7773-402D-B4C7-2A7B346E2F43}"/>
              </a:ext>
            </a:extLst>
          </p:cNvPr>
          <p:cNvSpPr>
            <a:spLocks noGrp="1"/>
          </p:cNvSpPr>
          <p:nvPr>
            <p:ph type="ftr" sz="quarter" idx="11"/>
          </p:nvPr>
        </p:nvSpPr>
        <p:spPr/>
        <p:txBody>
          <a:bodyPr/>
          <a:lstStyle/>
          <a:p>
            <a:endParaRPr lang="en-US" dirty="0"/>
          </a:p>
        </p:txBody>
      </p:sp>
      <p:sp>
        <p:nvSpPr>
          <p:cNvPr id="9" name="投影片編號版面配置區 8">
            <a:extLst>
              <a:ext uri="{FF2B5EF4-FFF2-40B4-BE49-F238E27FC236}">
                <a16:creationId xmlns:a16="http://schemas.microsoft.com/office/drawing/2014/main" id="{24F1B3E3-A6F1-4A25-BCB4-E2648B47439F}"/>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874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EEA90-3103-4F7A-8115-F4AA6233D47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0019B4F-2A80-416C-BF77-396450CC6B2E}"/>
              </a:ext>
            </a:extLst>
          </p:cNvPr>
          <p:cNvSpPr>
            <a:spLocks noGrp="1"/>
          </p:cNvSpPr>
          <p:nvPr>
            <p:ph type="dt" sz="half" idx="10"/>
          </p:nvPr>
        </p:nvSpPr>
        <p:spPr/>
        <p:txBody>
          <a:bodyPr/>
          <a:lstStyle/>
          <a:p>
            <a:fld id="{87DE6118-2437-4B30-8E3C-4D2BE6020583}" type="datetimeFigureOut">
              <a:rPr lang="en-US" smtClean="0"/>
              <a:t>9/17/2020</a:t>
            </a:fld>
            <a:endParaRPr lang="en-US" dirty="0"/>
          </a:p>
        </p:txBody>
      </p:sp>
      <p:sp>
        <p:nvSpPr>
          <p:cNvPr id="4" name="頁尾版面配置區 3">
            <a:extLst>
              <a:ext uri="{FF2B5EF4-FFF2-40B4-BE49-F238E27FC236}">
                <a16:creationId xmlns:a16="http://schemas.microsoft.com/office/drawing/2014/main" id="{844EA2F3-BC99-4C6A-B8F4-A4CCD0544126}"/>
              </a:ext>
            </a:extLst>
          </p:cNvPr>
          <p:cNvSpPr>
            <a:spLocks noGrp="1"/>
          </p:cNvSpPr>
          <p:nvPr>
            <p:ph type="ftr" sz="quarter" idx="11"/>
          </p:nvPr>
        </p:nvSpPr>
        <p:spPr/>
        <p:txBody>
          <a:bodyPr/>
          <a:lstStyle/>
          <a:p>
            <a:endParaRPr lang="en-US" dirty="0"/>
          </a:p>
        </p:txBody>
      </p:sp>
      <p:sp>
        <p:nvSpPr>
          <p:cNvPr id="5" name="投影片編號版面配置區 4">
            <a:extLst>
              <a:ext uri="{FF2B5EF4-FFF2-40B4-BE49-F238E27FC236}">
                <a16:creationId xmlns:a16="http://schemas.microsoft.com/office/drawing/2014/main" id="{38BA54EA-4750-438A-9BCD-E7288BC7E194}"/>
              </a:ext>
            </a:extLst>
          </p:cNvPr>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1474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841FBEF-5DBC-4C2F-ACAB-12C8201B12AB}"/>
              </a:ext>
            </a:extLst>
          </p:cNvPr>
          <p:cNvSpPr>
            <a:spLocks noGrp="1"/>
          </p:cNvSpPr>
          <p:nvPr>
            <p:ph type="dt" sz="half" idx="10"/>
          </p:nvPr>
        </p:nvSpPr>
        <p:spPr/>
        <p:txBody>
          <a:bodyPr/>
          <a:lstStyle/>
          <a:p>
            <a:fld id="{87DE6118-2437-4B30-8E3C-4D2BE6020583}" type="datetimeFigureOut">
              <a:rPr lang="en-US" smtClean="0"/>
              <a:t>9/17/2020</a:t>
            </a:fld>
            <a:endParaRPr lang="en-US" dirty="0"/>
          </a:p>
        </p:txBody>
      </p:sp>
      <p:sp>
        <p:nvSpPr>
          <p:cNvPr id="3" name="頁尾版面配置區 2">
            <a:extLst>
              <a:ext uri="{FF2B5EF4-FFF2-40B4-BE49-F238E27FC236}">
                <a16:creationId xmlns:a16="http://schemas.microsoft.com/office/drawing/2014/main" id="{2557BA4A-F6D0-4C69-92BB-B10431906C50}"/>
              </a:ext>
            </a:extLst>
          </p:cNvPr>
          <p:cNvSpPr>
            <a:spLocks noGrp="1"/>
          </p:cNvSpPr>
          <p:nvPr>
            <p:ph type="ftr" sz="quarter" idx="11"/>
          </p:nvPr>
        </p:nvSpPr>
        <p:spPr/>
        <p:txBody>
          <a:bodyPr/>
          <a:lstStyle/>
          <a:p>
            <a:endParaRPr lang="en-US" dirty="0"/>
          </a:p>
        </p:txBody>
      </p:sp>
      <p:sp>
        <p:nvSpPr>
          <p:cNvPr id="4" name="投影片編號版面配置區 3">
            <a:extLst>
              <a:ext uri="{FF2B5EF4-FFF2-40B4-BE49-F238E27FC236}">
                <a16:creationId xmlns:a16="http://schemas.microsoft.com/office/drawing/2014/main" id="{F6A371AC-3DC7-4BEE-8841-6095B6136520}"/>
              </a:ext>
            </a:extLst>
          </p:cNvPr>
          <p:cNvSpPr>
            <a:spLocks noGrp="1"/>
          </p:cNvSpPr>
          <p:nvPr>
            <p:ph type="sldNum" sz="quarter" idx="12"/>
          </p:nvPr>
        </p:nvSpPr>
        <p:spPr/>
        <p:txBody>
          <a:bodyPr/>
          <a:lstStyle>
            <a:lvl1pPr>
              <a:defRPr sz="12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709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3A8DFC-ED99-48B8-A5F5-B2F77A72AE64}"/>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82AEC44-B4D3-40B7-B2E7-4D01E833330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37E1760-7F32-468C-83B3-435E3C3657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77119FE-6959-49F9-B304-8FF9E483A00B}"/>
              </a:ext>
            </a:extLst>
          </p:cNvPr>
          <p:cNvSpPr>
            <a:spLocks noGrp="1"/>
          </p:cNvSpPr>
          <p:nvPr>
            <p:ph type="dt" sz="half" idx="10"/>
          </p:nvPr>
        </p:nvSpPr>
        <p:spPr/>
        <p:txBody>
          <a:bodyPr/>
          <a:lstStyle/>
          <a:p>
            <a:fld id="{87DE6118-2437-4B30-8E3C-4D2BE6020583}" type="datetimeFigureOut">
              <a:rPr lang="en-US" smtClean="0"/>
              <a:pPr/>
              <a:t>9/17/2020</a:t>
            </a:fld>
            <a:endParaRPr lang="en-US" dirty="0"/>
          </a:p>
        </p:txBody>
      </p:sp>
      <p:sp>
        <p:nvSpPr>
          <p:cNvPr id="6" name="頁尾版面配置區 5">
            <a:extLst>
              <a:ext uri="{FF2B5EF4-FFF2-40B4-BE49-F238E27FC236}">
                <a16:creationId xmlns:a16="http://schemas.microsoft.com/office/drawing/2014/main" id="{772962F0-0515-4ED4-813E-463A9DEEC3C6}"/>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81C0FAC3-6B8C-46D2-AB94-1996AFE684AB}"/>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2903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509A43-D695-45AE-B128-FE0C9FFAE293}"/>
              </a:ext>
            </a:extLst>
          </p:cNvPr>
          <p:cNvSpPr>
            <a:spLocks noGrp="1"/>
          </p:cNvSpPr>
          <p:nvPr>
            <p:ph type="title"/>
          </p:nvPr>
        </p:nvSpPr>
        <p:spPr>
          <a:xfrm>
            <a:off x="629841" y="457200"/>
            <a:ext cx="2949178" cy="1600200"/>
          </a:xfrm>
        </p:spPr>
        <p:txBody>
          <a:bodyPr anchor="b"/>
          <a:lstStyle>
            <a:lvl1pPr>
              <a:defRPr sz="24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09453E4-A02D-4BAC-9154-2D6BD6826A2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a:extLst>
              <a:ext uri="{FF2B5EF4-FFF2-40B4-BE49-F238E27FC236}">
                <a16:creationId xmlns:a16="http://schemas.microsoft.com/office/drawing/2014/main" id="{A9D6CF64-1D39-4ED4-B12A-5793A90DFF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A4FA29B-50F0-4043-BDD8-55E352ED0368}"/>
              </a:ext>
            </a:extLst>
          </p:cNvPr>
          <p:cNvSpPr>
            <a:spLocks noGrp="1"/>
          </p:cNvSpPr>
          <p:nvPr>
            <p:ph type="dt" sz="half" idx="10"/>
          </p:nvPr>
        </p:nvSpPr>
        <p:spPr/>
        <p:txBody>
          <a:bodyPr/>
          <a:lstStyle/>
          <a:p>
            <a:fld id="{87DE6118-2437-4B30-8E3C-4D2BE6020583}" type="datetimeFigureOut">
              <a:rPr lang="en-US" smtClean="0"/>
              <a:pPr/>
              <a:t>9/17/2020</a:t>
            </a:fld>
            <a:endParaRPr lang="en-US" dirty="0"/>
          </a:p>
        </p:txBody>
      </p:sp>
      <p:sp>
        <p:nvSpPr>
          <p:cNvPr id="6" name="頁尾版面配置區 5">
            <a:extLst>
              <a:ext uri="{FF2B5EF4-FFF2-40B4-BE49-F238E27FC236}">
                <a16:creationId xmlns:a16="http://schemas.microsoft.com/office/drawing/2014/main" id="{AAE5617E-2839-4369-B7AF-F9CCDD3E37D7}"/>
              </a:ext>
            </a:extLst>
          </p:cNvPr>
          <p:cNvSpPr>
            <a:spLocks noGrp="1"/>
          </p:cNvSpPr>
          <p:nvPr>
            <p:ph type="ftr" sz="quarter" idx="11"/>
          </p:nvPr>
        </p:nvSpPr>
        <p:spPr/>
        <p:txBody>
          <a:bodyPr/>
          <a:lstStyle/>
          <a:p>
            <a:endParaRPr lang="en-US" dirty="0"/>
          </a:p>
        </p:txBody>
      </p:sp>
      <p:sp>
        <p:nvSpPr>
          <p:cNvPr id="7" name="投影片編號版面配置區 6">
            <a:extLst>
              <a:ext uri="{FF2B5EF4-FFF2-40B4-BE49-F238E27FC236}">
                <a16:creationId xmlns:a16="http://schemas.microsoft.com/office/drawing/2014/main" id="{719F78C5-BB98-46D6-A07E-6CDF919C0F34}"/>
              </a:ext>
            </a:extLst>
          </p:cNvPr>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9272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50ED96F-B55A-44E8-9DDC-7E805E51864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D3EF5D11-E695-40D6-AB81-57B3C3CF744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FAEF51-9EEC-4076-81EB-390476B033E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DE6118-2437-4B30-8E3C-4D2BE6020583}" type="datetimeFigureOut">
              <a:rPr lang="en-US" smtClean="0"/>
              <a:pPr/>
              <a:t>9/17/2020</a:t>
            </a:fld>
            <a:endParaRPr lang="en-US" dirty="0"/>
          </a:p>
        </p:txBody>
      </p:sp>
      <p:sp>
        <p:nvSpPr>
          <p:cNvPr id="5" name="頁尾版面配置區 4">
            <a:extLst>
              <a:ext uri="{FF2B5EF4-FFF2-40B4-BE49-F238E27FC236}">
                <a16:creationId xmlns:a16="http://schemas.microsoft.com/office/drawing/2014/main" id="{B35CC541-BAB2-434E-8351-887FA37C32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投影片編號版面配置區 5">
            <a:extLst>
              <a:ext uri="{FF2B5EF4-FFF2-40B4-BE49-F238E27FC236}">
                <a16:creationId xmlns:a16="http://schemas.microsoft.com/office/drawing/2014/main" id="{618B3D38-E0A4-436A-BD12-56D1D3DEC20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5514535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zh-tw/cpp/cpp/data-type-ranges?view=vs-20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hyperlink" Target="https://pydoing.blogspot.com/2010/10/cpp-litera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A315AF0-DED6-48CC-A771-382BC87AD9D1}"/>
              </a:ext>
            </a:extLst>
          </p:cNvPr>
          <p:cNvSpPr>
            <a:spLocks noGrp="1"/>
          </p:cNvSpPr>
          <p:nvPr>
            <p:ph type="ctrTitle"/>
          </p:nvPr>
        </p:nvSpPr>
        <p:spPr/>
        <p:txBody>
          <a:bodyPr/>
          <a:lstStyle/>
          <a:p>
            <a:r>
              <a:rPr lang="en-US" altLang="zh-TW" sz="4400" cap="all" spc="-1" dirty="0">
                <a:solidFill>
                  <a:srgbClr val="000000"/>
                </a:solidFill>
                <a:latin typeface="微軟正黑體" panose="020B0604030504040204" pitchFamily="34" charset="-120"/>
              </a:rPr>
              <a:t>計算機程式與應用實習</a:t>
            </a:r>
            <a:endParaRPr lang="zh-TW" altLang="en-US" dirty="0"/>
          </a:p>
        </p:txBody>
      </p:sp>
      <p:sp>
        <p:nvSpPr>
          <p:cNvPr id="5" name="副標題 4">
            <a:extLst>
              <a:ext uri="{FF2B5EF4-FFF2-40B4-BE49-F238E27FC236}">
                <a16:creationId xmlns:a16="http://schemas.microsoft.com/office/drawing/2014/main" id="{7C101407-7FC3-4B2C-975E-67725C5ABED9}"/>
              </a:ext>
            </a:extLst>
          </p:cNvPr>
          <p:cNvSpPr>
            <a:spLocks noGrp="1"/>
          </p:cNvSpPr>
          <p:nvPr>
            <p:ph type="subTitle" idx="1"/>
          </p:nvPr>
        </p:nvSpPr>
        <p:spPr/>
        <p:txBody>
          <a:bodyPr>
            <a:normAutofit fontScale="92500" lnSpcReduction="20000"/>
          </a:bodyPr>
          <a:lstStyle/>
          <a:p>
            <a:r>
              <a:rPr lang="zh-TW" altLang="en-US" sz="2800" dirty="0">
                <a:latin typeface="+mj-ea"/>
                <a:ea typeface="+mj-ea"/>
              </a:rPr>
              <a:t>第一次上課</a:t>
            </a:r>
            <a:endParaRPr lang="en-US" altLang="zh-TW" sz="2800" dirty="0">
              <a:latin typeface="+mj-ea"/>
              <a:ea typeface="+mj-ea"/>
            </a:endParaRPr>
          </a:p>
          <a:p>
            <a:r>
              <a:rPr lang="zh-TW" altLang="en-US" sz="2800" dirty="0">
                <a:latin typeface="+mj-ea"/>
                <a:ea typeface="+mj-ea"/>
              </a:rPr>
              <a:t>標準輸入輸出、變數</a:t>
            </a:r>
            <a:endParaRPr lang="en-US" altLang="zh-TW" sz="2800" dirty="0">
              <a:latin typeface="+mj-ea"/>
              <a:ea typeface="+mj-ea"/>
            </a:endParaRPr>
          </a:p>
          <a:p>
            <a:r>
              <a:rPr lang="zh-TW" altLang="en-US" sz="2800" dirty="0">
                <a:latin typeface="+mj-ea"/>
                <a:ea typeface="+mj-ea"/>
              </a:rPr>
              <a:t>教授</a:t>
            </a:r>
            <a:r>
              <a:rPr lang="en-US" altLang="zh-TW" sz="2800" dirty="0">
                <a:latin typeface="+mj-ea"/>
                <a:ea typeface="+mj-ea"/>
              </a:rPr>
              <a:t>:</a:t>
            </a:r>
            <a:r>
              <a:rPr lang="zh-TW" altLang="en-US" sz="2800" dirty="0">
                <a:latin typeface="+mj-ea"/>
                <a:ea typeface="+mj-ea"/>
              </a:rPr>
              <a:t> 黎碧煌</a:t>
            </a:r>
            <a:endParaRPr lang="en-US" altLang="zh-TW" sz="2800" dirty="0">
              <a:latin typeface="+mj-ea"/>
              <a:ea typeface="+mj-ea"/>
            </a:endParaRPr>
          </a:p>
          <a:p>
            <a:r>
              <a:rPr lang="zh-TW" altLang="en-US" sz="2800" dirty="0">
                <a:latin typeface="+mj-ea"/>
                <a:ea typeface="+mj-ea"/>
              </a:rPr>
              <a:t>助教</a:t>
            </a:r>
            <a:r>
              <a:rPr lang="en-US" altLang="zh-TW" sz="2800" dirty="0">
                <a:latin typeface="+mj-ea"/>
                <a:ea typeface="+mj-ea"/>
              </a:rPr>
              <a:t>: </a:t>
            </a:r>
            <a:r>
              <a:rPr lang="zh-TW" altLang="en-US" sz="2800" dirty="0">
                <a:latin typeface="+mj-ea"/>
                <a:ea typeface="+mj-ea"/>
              </a:rPr>
              <a:t>鄭錦明</a:t>
            </a:r>
            <a:endParaRPr lang="en-US" altLang="zh-TW" sz="2800" dirty="0">
              <a:latin typeface="+mj-ea"/>
              <a:ea typeface="+mj-ea"/>
            </a:endParaRPr>
          </a:p>
          <a:p>
            <a:endParaRPr lang="zh-TW" altLang="en-US" dirty="0"/>
          </a:p>
        </p:txBody>
      </p:sp>
      <p:grpSp>
        <p:nvGrpSpPr>
          <p:cNvPr id="6" name="Group 3">
            <a:extLst>
              <a:ext uri="{FF2B5EF4-FFF2-40B4-BE49-F238E27FC236}">
                <a16:creationId xmlns:a16="http://schemas.microsoft.com/office/drawing/2014/main" id="{BBD8C2F1-54FD-4D35-9A3D-09C0E1E4E74A}"/>
              </a:ext>
            </a:extLst>
          </p:cNvPr>
          <p:cNvGrpSpPr/>
          <p:nvPr/>
        </p:nvGrpSpPr>
        <p:grpSpPr>
          <a:xfrm>
            <a:off x="611280" y="1298520"/>
            <a:ext cx="7846920" cy="1317600"/>
            <a:chOff x="611280" y="1270080"/>
            <a:chExt cx="7846920" cy="1317600"/>
          </a:xfrm>
        </p:grpSpPr>
        <p:pic>
          <p:nvPicPr>
            <p:cNvPr id="7" name="圖片 3">
              <a:extLst>
                <a:ext uri="{FF2B5EF4-FFF2-40B4-BE49-F238E27FC236}">
                  <a16:creationId xmlns:a16="http://schemas.microsoft.com/office/drawing/2014/main" id="{2AE6A245-EA17-47A0-9639-4FD312D4A92E}"/>
                </a:ext>
              </a:extLst>
            </p:cNvPr>
            <p:cNvPicPr/>
            <p:nvPr/>
          </p:nvPicPr>
          <p:blipFill>
            <a:blip r:embed="rId2"/>
            <a:stretch/>
          </p:blipFill>
          <p:spPr>
            <a:xfrm>
              <a:off x="611280" y="1270080"/>
              <a:ext cx="1268280" cy="1301760"/>
            </a:xfrm>
            <a:prstGeom prst="rect">
              <a:avLst/>
            </a:prstGeom>
            <a:ln w="9360">
              <a:noFill/>
            </a:ln>
          </p:spPr>
        </p:pic>
        <p:pic>
          <p:nvPicPr>
            <p:cNvPr id="8" name="圖片 4">
              <a:extLst>
                <a:ext uri="{FF2B5EF4-FFF2-40B4-BE49-F238E27FC236}">
                  <a16:creationId xmlns:a16="http://schemas.microsoft.com/office/drawing/2014/main" id="{A7D346EF-1702-4364-A858-01CC581EF74E}"/>
                </a:ext>
              </a:extLst>
            </p:cNvPr>
            <p:cNvPicPr/>
            <p:nvPr/>
          </p:nvPicPr>
          <p:blipFill>
            <a:blip r:embed="rId3"/>
            <a:stretch/>
          </p:blipFill>
          <p:spPr>
            <a:xfrm>
              <a:off x="2110680" y="1298520"/>
              <a:ext cx="6347520" cy="1289160"/>
            </a:xfrm>
            <a:prstGeom prst="rect">
              <a:avLst/>
            </a:prstGeom>
            <a:ln w="9360">
              <a:noFill/>
            </a:ln>
          </p:spPr>
        </p:pic>
      </p:grpSp>
    </p:spTree>
    <p:extLst>
      <p:ext uri="{BB962C8B-B14F-4D97-AF65-F5344CB8AC3E}">
        <p14:creationId xmlns:p14="http://schemas.microsoft.com/office/powerpoint/2010/main" val="2597909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B3CFD4E-0542-42BA-AAE8-A3AB011BBB1D}"/>
              </a:ext>
            </a:extLst>
          </p:cNvPr>
          <p:cNvSpPr>
            <a:spLocks noGrp="1"/>
          </p:cNvSpPr>
          <p:nvPr>
            <p:ph type="title"/>
          </p:nvPr>
        </p:nvSpPr>
        <p:spPr/>
        <p:txBody>
          <a:bodyPr/>
          <a:lstStyle/>
          <a:p>
            <a:r>
              <a:rPr lang="zh-TW" altLang="en-US" dirty="0"/>
              <a:t>什麼是變數</a:t>
            </a:r>
            <a:r>
              <a:rPr lang="en-US" altLang="zh-TW" dirty="0"/>
              <a:t>?</a:t>
            </a:r>
            <a:endParaRPr lang="zh-TW" altLang="en-US" dirty="0"/>
          </a:p>
        </p:txBody>
      </p:sp>
      <p:sp>
        <p:nvSpPr>
          <p:cNvPr id="5" name="內容版面配置區 4">
            <a:extLst>
              <a:ext uri="{FF2B5EF4-FFF2-40B4-BE49-F238E27FC236}">
                <a16:creationId xmlns:a16="http://schemas.microsoft.com/office/drawing/2014/main" id="{AB4A305A-8A0F-46A5-BB12-7CE96812DB2C}"/>
              </a:ext>
            </a:extLst>
          </p:cNvPr>
          <p:cNvSpPr>
            <a:spLocks noGrp="1"/>
          </p:cNvSpPr>
          <p:nvPr>
            <p:ph idx="1"/>
          </p:nvPr>
        </p:nvSpPr>
        <p:spPr/>
        <p:txBody>
          <a:bodyPr/>
          <a:lstStyle/>
          <a:p>
            <a:r>
              <a:rPr lang="zh-TW" altLang="en-US" dirty="0"/>
              <a:t>變數宣告就是跟電腦要求一段可使用的記憶體空間來儲存你要儲存的資料。</a:t>
            </a:r>
            <a:endParaRPr lang="en-US" altLang="zh-TW" dirty="0"/>
          </a:p>
          <a:p>
            <a:r>
              <a:rPr lang="zh-TW" altLang="en-US" dirty="0"/>
              <a:t>變數就像一個箱子，你可以放入任何符合該箱子格式的資料進去，並且使用該變數當作輸入或輸出。</a:t>
            </a:r>
            <a:endParaRPr lang="en-US" altLang="zh-TW" dirty="0"/>
          </a:p>
          <a:p>
            <a:r>
              <a:rPr lang="en-US" altLang="zh-TW" dirty="0"/>
              <a:t>Y = f(x)</a:t>
            </a:r>
            <a:r>
              <a:rPr lang="zh-TW" altLang="en-US" dirty="0"/>
              <a:t>的</a:t>
            </a:r>
            <a:r>
              <a:rPr lang="en-US" altLang="zh-TW" dirty="0"/>
              <a:t>x, Y</a:t>
            </a:r>
            <a:r>
              <a:rPr lang="zh-TW" altLang="en-US" dirty="0"/>
              <a:t>即為變數。</a:t>
            </a:r>
          </a:p>
        </p:txBody>
      </p:sp>
    </p:spTree>
    <p:extLst>
      <p:ext uri="{BB962C8B-B14F-4D97-AF65-F5344CB8AC3E}">
        <p14:creationId xmlns:p14="http://schemas.microsoft.com/office/powerpoint/2010/main" val="320945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F0198D-F2D9-47E2-BB11-DE95B28B929D}"/>
              </a:ext>
            </a:extLst>
          </p:cNvPr>
          <p:cNvSpPr>
            <a:spLocks noGrp="1"/>
          </p:cNvSpPr>
          <p:nvPr>
            <p:ph type="title"/>
          </p:nvPr>
        </p:nvSpPr>
        <p:spPr/>
        <p:txBody>
          <a:bodyPr/>
          <a:lstStyle/>
          <a:p>
            <a:r>
              <a:rPr lang="zh-TW" altLang="en-US" dirty="0"/>
              <a:t>變數宣告</a:t>
            </a:r>
          </a:p>
        </p:txBody>
      </p:sp>
      <p:sp>
        <p:nvSpPr>
          <p:cNvPr id="3" name="內容版面配置區 2">
            <a:extLst>
              <a:ext uri="{FF2B5EF4-FFF2-40B4-BE49-F238E27FC236}">
                <a16:creationId xmlns:a16="http://schemas.microsoft.com/office/drawing/2014/main" id="{FB308DDA-425C-4B3C-A20B-FC719BAB412A}"/>
              </a:ext>
            </a:extLst>
          </p:cNvPr>
          <p:cNvSpPr>
            <a:spLocks noGrp="1"/>
          </p:cNvSpPr>
          <p:nvPr>
            <p:ph idx="1"/>
          </p:nvPr>
        </p:nvSpPr>
        <p:spPr/>
        <p:txBody>
          <a:bodyPr/>
          <a:lstStyle/>
          <a:p>
            <a:r>
              <a:rPr lang="zh-TW" altLang="en-US" dirty="0"/>
              <a:t>變數的使用分為</a:t>
            </a:r>
            <a:r>
              <a:rPr lang="en-US" altLang="zh-TW" dirty="0"/>
              <a:t>:</a:t>
            </a:r>
            <a:r>
              <a:rPr lang="zh-TW" altLang="en-US" dirty="0"/>
              <a:t> 宣告與初始化。</a:t>
            </a:r>
            <a:endParaRPr lang="en-US" altLang="zh-TW" dirty="0"/>
          </a:p>
        </p:txBody>
      </p:sp>
      <p:pic>
        <p:nvPicPr>
          <p:cNvPr id="4" name="圖片 3">
            <a:extLst>
              <a:ext uri="{FF2B5EF4-FFF2-40B4-BE49-F238E27FC236}">
                <a16:creationId xmlns:a16="http://schemas.microsoft.com/office/drawing/2014/main" id="{A32DEB61-4A74-4AE3-A6A6-671081C6848D}"/>
              </a:ext>
            </a:extLst>
          </p:cNvPr>
          <p:cNvPicPr>
            <a:picLocks noChangeAspect="1"/>
          </p:cNvPicPr>
          <p:nvPr/>
        </p:nvPicPr>
        <p:blipFill>
          <a:blip r:embed="rId2"/>
          <a:stretch>
            <a:fillRect/>
          </a:stretch>
        </p:blipFill>
        <p:spPr>
          <a:xfrm>
            <a:off x="419100" y="2618599"/>
            <a:ext cx="8096250" cy="2428875"/>
          </a:xfrm>
          <a:prstGeom prst="rect">
            <a:avLst/>
          </a:prstGeom>
        </p:spPr>
      </p:pic>
      <p:pic>
        <p:nvPicPr>
          <p:cNvPr id="5" name="圖片 4">
            <a:extLst>
              <a:ext uri="{FF2B5EF4-FFF2-40B4-BE49-F238E27FC236}">
                <a16:creationId xmlns:a16="http://schemas.microsoft.com/office/drawing/2014/main" id="{38C55990-CAEA-43D1-BEFF-6B491DFC071B}"/>
              </a:ext>
            </a:extLst>
          </p:cNvPr>
          <p:cNvPicPr>
            <a:picLocks noChangeAspect="1"/>
          </p:cNvPicPr>
          <p:nvPr/>
        </p:nvPicPr>
        <p:blipFill>
          <a:blip r:embed="rId3"/>
          <a:stretch>
            <a:fillRect/>
          </a:stretch>
        </p:blipFill>
        <p:spPr>
          <a:xfrm>
            <a:off x="1543050" y="5386388"/>
            <a:ext cx="6057900" cy="790575"/>
          </a:xfrm>
          <a:prstGeom prst="rect">
            <a:avLst/>
          </a:prstGeom>
        </p:spPr>
      </p:pic>
    </p:spTree>
    <p:extLst>
      <p:ext uri="{BB962C8B-B14F-4D97-AF65-F5344CB8AC3E}">
        <p14:creationId xmlns:p14="http://schemas.microsoft.com/office/powerpoint/2010/main" val="1129167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8CD812-F3BF-4BBD-9BC2-FDA6DABD1EA1}"/>
              </a:ext>
            </a:extLst>
          </p:cNvPr>
          <p:cNvSpPr>
            <a:spLocks noGrp="1"/>
          </p:cNvSpPr>
          <p:nvPr>
            <p:ph type="title"/>
          </p:nvPr>
        </p:nvSpPr>
        <p:spPr/>
        <p:txBody>
          <a:bodyPr/>
          <a:lstStyle/>
          <a:p>
            <a:r>
              <a:rPr lang="zh-TW" altLang="en-US" dirty="0"/>
              <a:t>變數命名規則</a:t>
            </a:r>
          </a:p>
        </p:txBody>
      </p:sp>
      <p:sp>
        <p:nvSpPr>
          <p:cNvPr id="3" name="內容版面配置區 2">
            <a:extLst>
              <a:ext uri="{FF2B5EF4-FFF2-40B4-BE49-F238E27FC236}">
                <a16:creationId xmlns:a16="http://schemas.microsoft.com/office/drawing/2014/main" id="{1C79CCFE-44F7-49C1-AA2A-2E2D26EC64A3}"/>
              </a:ext>
            </a:extLst>
          </p:cNvPr>
          <p:cNvSpPr>
            <a:spLocks noGrp="1"/>
          </p:cNvSpPr>
          <p:nvPr>
            <p:ph idx="1"/>
          </p:nvPr>
        </p:nvSpPr>
        <p:spPr/>
        <p:txBody>
          <a:bodyPr/>
          <a:lstStyle/>
          <a:p>
            <a:r>
              <a:rPr lang="zh-TW" altLang="en-US" dirty="0"/>
              <a:t>變數大小寫視為不同字</a:t>
            </a:r>
            <a:endParaRPr lang="en-US" altLang="zh-TW" dirty="0"/>
          </a:p>
          <a:p>
            <a:endParaRPr lang="en-US" altLang="zh-TW" dirty="0"/>
          </a:p>
          <a:p>
            <a:r>
              <a:rPr lang="zh-TW" altLang="en-US" dirty="0"/>
              <a:t>變數名稱開頭只能是英文字母或底線「</a:t>
            </a:r>
            <a:r>
              <a:rPr lang="en-US" altLang="zh-TW" dirty="0"/>
              <a:t>_</a:t>
            </a:r>
            <a:r>
              <a:rPr lang="zh-TW" altLang="en-US" dirty="0"/>
              <a:t>」</a:t>
            </a:r>
            <a:endParaRPr lang="en-US" altLang="zh-TW" dirty="0"/>
          </a:p>
          <a:p>
            <a:endParaRPr lang="en-US" altLang="zh-TW" dirty="0"/>
          </a:p>
          <a:p>
            <a:r>
              <a:rPr lang="zh-TW" altLang="en-US" dirty="0"/>
              <a:t>變數名稱其他字只能是英文字母或數字或底線</a:t>
            </a:r>
            <a:endParaRPr lang="en-US" altLang="zh-TW" dirty="0"/>
          </a:p>
          <a:p>
            <a:endParaRPr lang="en-US" altLang="zh-TW" dirty="0"/>
          </a:p>
          <a:p>
            <a:r>
              <a:rPr lang="zh-TW" altLang="en-US" dirty="0"/>
              <a:t>不可與</a:t>
            </a:r>
            <a:r>
              <a:rPr lang="en-US" altLang="zh-TW" dirty="0"/>
              <a:t>C++</a:t>
            </a:r>
            <a:r>
              <a:rPr lang="zh-TW" altLang="en-US" dirty="0"/>
              <a:t>的保留字相同</a:t>
            </a:r>
          </a:p>
        </p:txBody>
      </p:sp>
    </p:spTree>
    <p:extLst>
      <p:ext uri="{BB962C8B-B14F-4D97-AF65-F5344CB8AC3E}">
        <p14:creationId xmlns:p14="http://schemas.microsoft.com/office/powerpoint/2010/main" val="173821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08B8DA-C9EC-45C7-81A3-7E0EED52F84F}"/>
              </a:ext>
            </a:extLst>
          </p:cNvPr>
          <p:cNvSpPr>
            <a:spLocks noGrp="1"/>
          </p:cNvSpPr>
          <p:nvPr>
            <p:ph type="title"/>
          </p:nvPr>
        </p:nvSpPr>
        <p:spPr/>
        <p:txBody>
          <a:bodyPr/>
          <a:lstStyle/>
          <a:p>
            <a:r>
              <a:rPr lang="zh-TW" altLang="en-US" dirty="0"/>
              <a:t>同一行宣告多個變數</a:t>
            </a:r>
          </a:p>
        </p:txBody>
      </p:sp>
      <p:pic>
        <p:nvPicPr>
          <p:cNvPr id="4" name="內容版面配置區 3">
            <a:extLst>
              <a:ext uri="{FF2B5EF4-FFF2-40B4-BE49-F238E27FC236}">
                <a16:creationId xmlns:a16="http://schemas.microsoft.com/office/drawing/2014/main" id="{D3488605-1E11-410C-8349-D1751189DA77}"/>
              </a:ext>
            </a:extLst>
          </p:cNvPr>
          <p:cNvPicPr>
            <a:picLocks noGrp="1" noChangeAspect="1"/>
          </p:cNvPicPr>
          <p:nvPr>
            <p:ph idx="1"/>
          </p:nvPr>
        </p:nvPicPr>
        <p:blipFill>
          <a:blip r:embed="rId2"/>
          <a:stretch>
            <a:fillRect/>
          </a:stretch>
        </p:blipFill>
        <p:spPr>
          <a:xfrm>
            <a:off x="283755" y="2328530"/>
            <a:ext cx="8768727" cy="2853864"/>
          </a:xfrm>
          <a:prstGeom prst="rect">
            <a:avLst/>
          </a:prstGeom>
        </p:spPr>
      </p:pic>
    </p:spTree>
    <p:extLst>
      <p:ext uri="{BB962C8B-B14F-4D97-AF65-F5344CB8AC3E}">
        <p14:creationId xmlns:p14="http://schemas.microsoft.com/office/powerpoint/2010/main" val="86785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67A125-AD0A-4FE9-AC4E-616F5C048447}"/>
              </a:ext>
            </a:extLst>
          </p:cNvPr>
          <p:cNvSpPr>
            <a:spLocks noGrp="1"/>
          </p:cNvSpPr>
          <p:nvPr>
            <p:ph type="title"/>
          </p:nvPr>
        </p:nvSpPr>
        <p:spPr/>
        <p:txBody>
          <a:bodyPr/>
          <a:lstStyle/>
          <a:p>
            <a:r>
              <a:rPr lang="zh-TW" altLang="en-US" dirty="0"/>
              <a:t>使用者輸入</a:t>
            </a:r>
          </a:p>
        </p:txBody>
      </p:sp>
      <p:pic>
        <p:nvPicPr>
          <p:cNvPr id="4" name="內容版面配置區 3">
            <a:extLst>
              <a:ext uri="{FF2B5EF4-FFF2-40B4-BE49-F238E27FC236}">
                <a16:creationId xmlns:a16="http://schemas.microsoft.com/office/drawing/2014/main" id="{2C1089B1-BD50-4B5C-8CC7-5E6AA840AC84}"/>
              </a:ext>
            </a:extLst>
          </p:cNvPr>
          <p:cNvPicPr>
            <a:picLocks noGrp="1" noChangeAspect="1"/>
          </p:cNvPicPr>
          <p:nvPr>
            <p:ph idx="1"/>
          </p:nvPr>
        </p:nvPicPr>
        <p:blipFill>
          <a:blip r:embed="rId2"/>
          <a:stretch>
            <a:fillRect/>
          </a:stretch>
        </p:blipFill>
        <p:spPr>
          <a:xfrm>
            <a:off x="628650" y="1520567"/>
            <a:ext cx="7805444" cy="3115229"/>
          </a:xfrm>
          <a:prstGeom prst="rect">
            <a:avLst/>
          </a:prstGeom>
        </p:spPr>
      </p:pic>
      <p:sp>
        <p:nvSpPr>
          <p:cNvPr id="5" name="文字方塊 4">
            <a:extLst>
              <a:ext uri="{FF2B5EF4-FFF2-40B4-BE49-F238E27FC236}">
                <a16:creationId xmlns:a16="http://schemas.microsoft.com/office/drawing/2014/main" id="{CD7903F5-F1C6-4F0E-9F5E-F26F4DAD8CAC}"/>
              </a:ext>
            </a:extLst>
          </p:cNvPr>
          <p:cNvSpPr txBox="1"/>
          <p:nvPr/>
        </p:nvSpPr>
        <p:spPr>
          <a:xfrm>
            <a:off x="628650" y="5152767"/>
            <a:ext cx="6000361"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a:t>cin</a:t>
            </a:r>
            <a:r>
              <a:rPr lang="zh-TW" altLang="en-US" dirty="0"/>
              <a:t>會讀取暫存區的輸入直到遇到</a:t>
            </a:r>
            <a:r>
              <a:rPr lang="en-US" altLang="zh-TW" dirty="0"/>
              <a:t>enter</a:t>
            </a:r>
            <a:r>
              <a:rPr lang="zh-TW" altLang="en-US" dirty="0"/>
              <a:t>、空白字元、</a:t>
            </a:r>
            <a:r>
              <a:rPr lang="en-US" altLang="zh-TW" dirty="0"/>
              <a:t>tab</a:t>
            </a:r>
            <a:endParaRPr lang="zh-TW" altLang="en-US" dirty="0"/>
          </a:p>
        </p:txBody>
      </p:sp>
    </p:spTree>
    <p:extLst>
      <p:ext uri="{BB962C8B-B14F-4D97-AF65-F5344CB8AC3E}">
        <p14:creationId xmlns:p14="http://schemas.microsoft.com/office/powerpoint/2010/main" val="261620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653640-ED43-4F53-BA9E-BDEBC9709AC1}"/>
              </a:ext>
            </a:extLst>
          </p:cNvPr>
          <p:cNvSpPr>
            <a:spLocks noGrp="1"/>
          </p:cNvSpPr>
          <p:nvPr>
            <p:ph type="title"/>
          </p:nvPr>
        </p:nvSpPr>
        <p:spPr/>
        <p:txBody>
          <a:bodyPr/>
          <a:lstStyle/>
          <a:p>
            <a:r>
              <a:rPr lang="zh-TW" altLang="en-US" dirty="0"/>
              <a:t>同一行輸入多個變數</a:t>
            </a:r>
          </a:p>
        </p:txBody>
      </p:sp>
      <p:sp>
        <p:nvSpPr>
          <p:cNvPr id="3" name="內容版面配置區 2">
            <a:extLst>
              <a:ext uri="{FF2B5EF4-FFF2-40B4-BE49-F238E27FC236}">
                <a16:creationId xmlns:a16="http://schemas.microsoft.com/office/drawing/2014/main" id="{8CAA069B-67EF-4137-B793-C40EBB427291}"/>
              </a:ext>
            </a:extLst>
          </p:cNvPr>
          <p:cNvSpPr>
            <a:spLocks noGrp="1"/>
          </p:cNvSpPr>
          <p:nvPr>
            <p:ph idx="1"/>
          </p:nvPr>
        </p:nvSpPr>
        <p:spPr/>
        <p:txBody>
          <a:bodyPr/>
          <a:lstStyle/>
          <a:p>
            <a:r>
              <a:rPr lang="zh-TW" altLang="en-US" dirty="0"/>
              <a:t>我們也可以</a:t>
            </a:r>
            <a:r>
              <a:rPr lang="en-US" altLang="zh-TW" dirty="0"/>
              <a:t>cin</a:t>
            </a:r>
            <a:r>
              <a:rPr lang="zh-TW" altLang="en-US" dirty="0"/>
              <a:t>同一行輸入多個變數，依照</a:t>
            </a:r>
            <a:r>
              <a:rPr lang="en-US" altLang="zh-TW" dirty="0"/>
              <a:t>cin</a:t>
            </a:r>
            <a:r>
              <a:rPr lang="zh-TW" altLang="en-US" dirty="0"/>
              <a:t>的特性，變數之間用空白鍵或</a:t>
            </a:r>
            <a:r>
              <a:rPr lang="en-US" altLang="zh-TW" dirty="0"/>
              <a:t>Enter</a:t>
            </a:r>
            <a:r>
              <a:rPr lang="zh-TW" altLang="en-US" dirty="0"/>
              <a:t>鍵隔開。</a:t>
            </a:r>
            <a:endParaRPr lang="en-US" altLang="zh-TW" dirty="0"/>
          </a:p>
          <a:p>
            <a:r>
              <a:rPr lang="zh-TW" altLang="en-US" dirty="0"/>
              <a:t>存進變數的順序也是由左到右。</a:t>
            </a:r>
          </a:p>
        </p:txBody>
      </p:sp>
      <p:pic>
        <p:nvPicPr>
          <p:cNvPr id="5" name="圖片 4">
            <a:extLst>
              <a:ext uri="{FF2B5EF4-FFF2-40B4-BE49-F238E27FC236}">
                <a16:creationId xmlns:a16="http://schemas.microsoft.com/office/drawing/2014/main" id="{4B0B8AAC-951E-450B-89D5-7405D5F2815F}"/>
              </a:ext>
            </a:extLst>
          </p:cNvPr>
          <p:cNvPicPr>
            <a:picLocks noChangeAspect="1"/>
          </p:cNvPicPr>
          <p:nvPr/>
        </p:nvPicPr>
        <p:blipFill>
          <a:blip r:embed="rId2"/>
          <a:stretch>
            <a:fillRect/>
          </a:stretch>
        </p:blipFill>
        <p:spPr>
          <a:xfrm>
            <a:off x="1375137" y="3113663"/>
            <a:ext cx="6393726" cy="2594555"/>
          </a:xfrm>
          <a:prstGeom prst="rect">
            <a:avLst/>
          </a:prstGeom>
        </p:spPr>
      </p:pic>
      <p:pic>
        <p:nvPicPr>
          <p:cNvPr id="6" name="圖片 5">
            <a:extLst>
              <a:ext uri="{FF2B5EF4-FFF2-40B4-BE49-F238E27FC236}">
                <a16:creationId xmlns:a16="http://schemas.microsoft.com/office/drawing/2014/main" id="{65F6BC58-917D-4B3C-975D-903B832BB9F0}"/>
              </a:ext>
            </a:extLst>
          </p:cNvPr>
          <p:cNvPicPr>
            <a:picLocks noChangeAspect="1"/>
          </p:cNvPicPr>
          <p:nvPr/>
        </p:nvPicPr>
        <p:blipFill>
          <a:blip r:embed="rId3"/>
          <a:stretch>
            <a:fillRect/>
          </a:stretch>
        </p:blipFill>
        <p:spPr>
          <a:xfrm>
            <a:off x="1543050" y="5868986"/>
            <a:ext cx="6057900" cy="885825"/>
          </a:xfrm>
          <a:prstGeom prst="rect">
            <a:avLst/>
          </a:prstGeom>
        </p:spPr>
      </p:pic>
    </p:spTree>
    <p:extLst>
      <p:ext uri="{BB962C8B-B14F-4D97-AF65-F5344CB8AC3E}">
        <p14:creationId xmlns:p14="http://schemas.microsoft.com/office/powerpoint/2010/main" val="351196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0062FA-70A8-4BEA-8E52-C9E56D2EADB6}"/>
              </a:ext>
            </a:extLst>
          </p:cNvPr>
          <p:cNvSpPr>
            <a:spLocks noGrp="1"/>
          </p:cNvSpPr>
          <p:nvPr>
            <p:ph type="title"/>
          </p:nvPr>
        </p:nvSpPr>
        <p:spPr/>
        <p:txBody>
          <a:bodyPr/>
          <a:lstStyle/>
          <a:p>
            <a:r>
              <a:rPr lang="zh-TW" altLang="en-US" dirty="0"/>
              <a:t>基本變數型態</a:t>
            </a:r>
          </a:p>
        </p:txBody>
      </p:sp>
      <p:sp>
        <p:nvSpPr>
          <p:cNvPr id="3" name="內容版面配置區 2">
            <a:extLst>
              <a:ext uri="{FF2B5EF4-FFF2-40B4-BE49-F238E27FC236}">
                <a16:creationId xmlns:a16="http://schemas.microsoft.com/office/drawing/2014/main" id="{F1A68C9F-C7C0-4A51-9999-3F309EA982C3}"/>
              </a:ext>
            </a:extLst>
          </p:cNvPr>
          <p:cNvSpPr>
            <a:spLocks noGrp="1"/>
          </p:cNvSpPr>
          <p:nvPr>
            <p:ph idx="1"/>
          </p:nvPr>
        </p:nvSpPr>
        <p:spPr/>
        <p:txBody>
          <a:bodyPr/>
          <a:lstStyle/>
          <a:p>
            <a:r>
              <a:rPr lang="zh-TW" altLang="en-US" dirty="0"/>
              <a:t>除了之前例子用到的</a:t>
            </a:r>
            <a:r>
              <a:rPr lang="en-US" altLang="zh-TW" dirty="0"/>
              <a:t>int</a:t>
            </a:r>
            <a:r>
              <a:rPr lang="zh-TW" altLang="en-US" dirty="0"/>
              <a:t>外，還有其他種的</a:t>
            </a:r>
            <a:r>
              <a:rPr lang="zh-TW" altLang="en-US" dirty="0">
                <a:hlinkClick r:id="rId3"/>
              </a:rPr>
              <a:t>變數型態</a:t>
            </a:r>
            <a:endParaRPr lang="zh-TW" altLang="en-US" dirty="0"/>
          </a:p>
        </p:txBody>
      </p:sp>
      <p:graphicFrame>
        <p:nvGraphicFramePr>
          <p:cNvPr id="4" name="表格 3">
            <a:extLst>
              <a:ext uri="{FF2B5EF4-FFF2-40B4-BE49-F238E27FC236}">
                <a16:creationId xmlns:a16="http://schemas.microsoft.com/office/drawing/2014/main" id="{DFE7413D-4E96-4860-B40C-3B9D17DD4046}"/>
              </a:ext>
            </a:extLst>
          </p:cNvPr>
          <p:cNvGraphicFramePr>
            <a:graphicFrameLocks noGrp="1"/>
          </p:cNvGraphicFramePr>
          <p:nvPr>
            <p:extLst>
              <p:ext uri="{D42A27DB-BD31-4B8C-83A1-F6EECF244321}">
                <p14:modId xmlns:p14="http://schemas.microsoft.com/office/powerpoint/2010/main" val="569878640"/>
              </p:ext>
            </p:extLst>
          </p:nvPr>
        </p:nvGraphicFramePr>
        <p:xfrm>
          <a:off x="767080" y="2415844"/>
          <a:ext cx="7609840" cy="1897380"/>
        </p:xfrm>
        <a:graphic>
          <a:graphicData uri="http://schemas.openxmlformats.org/drawingml/2006/table">
            <a:tbl>
              <a:tblPr>
                <a:tableStyleId>{5940675A-B579-460E-94D1-54222C63F5DA}</a:tableStyleId>
              </a:tblPr>
              <a:tblGrid>
                <a:gridCol w="1521968">
                  <a:extLst>
                    <a:ext uri="{9D8B030D-6E8A-4147-A177-3AD203B41FA5}">
                      <a16:colId xmlns:a16="http://schemas.microsoft.com/office/drawing/2014/main" val="20000"/>
                    </a:ext>
                  </a:extLst>
                </a:gridCol>
                <a:gridCol w="1521968">
                  <a:extLst>
                    <a:ext uri="{9D8B030D-6E8A-4147-A177-3AD203B41FA5}">
                      <a16:colId xmlns:a16="http://schemas.microsoft.com/office/drawing/2014/main" val="20001"/>
                    </a:ext>
                  </a:extLst>
                </a:gridCol>
                <a:gridCol w="1521968">
                  <a:extLst>
                    <a:ext uri="{9D8B030D-6E8A-4147-A177-3AD203B41FA5}">
                      <a16:colId xmlns:a16="http://schemas.microsoft.com/office/drawing/2014/main" val="20002"/>
                    </a:ext>
                  </a:extLst>
                </a:gridCol>
                <a:gridCol w="1521968">
                  <a:extLst>
                    <a:ext uri="{9D8B030D-6E8A-4147-A177-3AD203B41FA5}">
                      <a16:colId xmlns:a16="http://schemas.microsoft.com/office/drawing/2014/main" val="20003"/>
                    </a:ext>
                  </a:extLst>
                </a:gridCol>
                <a:gridCol w="1521968">
                  <a:extLst>
                    <a:ext uri="{9D8B030D-6E8A-4147-A177-3AD203B41FA5}">
                      <a16:colId xmlns:a16="http://schemas.microsoft.com/office/drawing/2014/main" val="3513773491"/>
                    </a:ext>
                  </a:extLst>
                </a:gridCol>
              </a:tblGrid>
              <a:tr h="0">
                <a:tc>
                  <a:txBody>
                    <a:bodyPr/>
                    <a:lstStyle/>
                    <a:p>
                      <a:pPr algn="ctr"/>
                      <a:r>
                        <a:rPr lang="zh-TW" altLang="en-US" dirty="0">
                          <a:effectLst/>
                        </a:rPr>
                        <a:t>型態</a:t>
                      </a:r>
                      <a:endParaRPr lang="zh-TW" altLang="en-US" b="1"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dirty="0">
                          <a:effectLst/>
                        </a:rPr>
                        <a:t>中文意思</a:t>
                      </a:r>
                      <a:endParaRPr lang="zh-TW" altLang="en-US" b="1"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dirty="0">
                          <a:effectLst/>
                        </a:rPr>
                        <a:t>英文字義</a:t>
                      </a:r>
                      <a:endParaRPr lang="zh-TW" altLang="en-US" b="1"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dirty="0">
                          <a:effectLst/>
                        </a:rPr>
                        <a:t>可儲存的資料</a:t>
                      </a:r>
                      <a:endParaRPr lang="zh-TW" altLang="en-US" b="1"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dirty="0">
                          <a:effectLst/>
                        </a:rPr>
                        <a:t>資料大小</a:t>
                      </a:r>
                      <a:endParaRPr lang="zh-TW" altLang="en-US" b="1" dirty="0">
                        <a:effectLst/>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000"/>
                  </a:ext>
                </a:extLst>
              </a:tr>
              <a:tr h="0">
                <a:tc>
                  <a:txBody>
                    <a:bodyPr/>
                    <a:lstStyle/>
                    <a:p>
                      <a:pPr algn="ctr"/>
                      <a:r>
                        <a:rPr lang="en-US" dirty="0">
                          <a:effectLst/>
                        </a:rPr>
                        <a:t>int</a:t>
                      </a:r>
                      <a:endParaRPr lang="en-US"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dirty="0">
                          <a:effectLst/>
                        </a:rPr>
                        <a:t>整數</a:t>
                      </a:r>
                      <a:endParaRPr lang="zh-TW" altLang="en-US"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dirty="0">
                          <a:effectLst/>
                        </a:rPr>
                        <a:t>Integer</a:t>
                      </a:r>
                      <a:endParaRPr lang="en-US"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effectLst/>
                        </a:rPr>
                        <a:t>100</a:t>
                      </a:r>
                      <a:r>
                        <a:rPr lang="zh-TW" altLang="en-US" dirty="0">
                          <a:effectLst/>
                        </a:rPr>
                        <a:t>、</a:t>
                      </a:r>
                      <a:r>
                        <a:rPr lang="en-US" altLang="zh-TW" dirty="0">
                          <a:effectLst/>
                        </a:rPr>
                        <a:t>-5</a:t>
                      </a:r>
                      <a:r>
                        <a:rPr lang="zh-TW" altLang="en-US" dirty="0">
                          <a:effectLst/>
                        </a:rPr>
                        <a:t>、</a:t>
                      </a:r>
                      <a:r>
                        <a:rPr lang="en-US" altLang="zh-TW" dirty="0">
                          <a:effectLst/>
                        </a:rPr>
                        <a:t>1246 ...</a:t>
                      </a:r>
                      <a:endParaRPr lang="en-US" altLang="zh-TW"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effectLst/>
                        </a:rPr>
                        <a:t>4bytes</a:t>
                      </a:r>
                      <a:endParaRPr lang="en-US" altLang="zh-TW" dirty="0">
                        <a:effectLst/>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001"/>
                  </a:ext>
                </a:extLst>
              </a:tr>
              <a:tr h="0">
                <a:tc>
                  <a:txBody>
                    <a:bodyPr/>
                    <a:lstStyle/>
                    <a:p>
                      <a:pPr algn="ctr"/>
                      <a:r>
                        <a:rPr lang="en-US" dirty="0">
                          <a:effectLst/>
                        </a:rPr>
                        <a:t>float</a:t>
                      </a:r>
                      <a:endParaRPr lang="en-US"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dirty="0">
                          <a:effectLst/>
                        </a:rPr>
                        <a:t>浮點數</a:t>
                      </a:r>
                      <a:r>
                        <a:rPr lang="en-US" altLang="zh-TW" dirty="0">
                          <a:effectLst/>
                        </a:rPr>
                        <a:t>(</a:t>
                      </a:r>
                      <a:r>
                        <a:rPr lang="zh-TW" altLang="en-US" dirty="0">
                          <a:effectLst/>
                        </a:rPr>
                        <a:t>小數</a:t>
                      </a:r>
                      <a:r>
                        <a:rPr lang="en-US" altLang="zh-TW" dirty="0">
                          <a:effectLst/>
                        </a:rPr>
                        <a:t>)</a:t>
                      </a:r>
                      <a:endParaRPr lang="en-US" altLang="zh-TW"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effectLst/>
                        </a:rPr>
                        <a:t>F</a:t>
                      </a:r>
                      <a:r>
                        <a:rPr lang="en-US" dirty="0">
                          <a:effectLst/>
                        </a:rPr>
                        <a:t>loating </a:t>
                      </a:r>
                      <a:r>
                        <a:rPr lang="en-US" altLang="zh-TW" dirty="0">
                          <a:effectLst/>
                        </a:rPr>
                        <a:t>P</a:t>
                      </a:r>
                      <a:r>
                        <a:rPr lang="en-US" dirty="0">
                          <a:effectLst/>
                        </a:rPr>
                        <a:t>oint</a:t>
                      </a:r>
                      <a:endParaRPr lang="en-US"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effectLst/>
                        </a:rPr>
                        <a:t>3.14159f</a:t>
                      </a:r>
                      <a:r>
                        <a:rPr lang="zh-TW" altLang="en-US" dirty="0">
                          <a:effectLst/>
                        </a:rPr>
                        <a:t>、</a:t>
                      </a:r>
                      <a:r>
                        <a:rPr lang="en-US" altLang="zh-TW" dirty="0">
                          <a:effectLst/>
                        </a:rPr>
                        <a:t>4.3f</a:t>
                      </a:r>
                      <a:r>
                        <a:rPr lang="zh-TW" altLang="en-US" dirty="0">
                          <a:effectLst/>
                        </a:rPr>
                        <a:t>、</a:t>
                      </a:r>
                      <a:r>
                        <a:rPr lang="en-US" altLang="zh-TW" dirty="0">
                          <a:effectLst/>
                        </a:rPr>
                        <a:t>-1.1f ...</a:t>
                      </a:r>
                      <a:endParaRPr lang="en-US" altLang="zh-TW"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effectLst/>
                        </a:rPr>
                        <a:t>4bytes</a:t>
                      </a:r>
                      <a:endParaRPr lang="en-US" altLang="zh-TW" dirty="0">
                        <a:effectLst/>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002"/>
                  </a:ext>
                </a:extLst>
              </a:tr>
              <a:tr h="0">
                <a:tc>
                  <a:txBody>
                    <a:bodyPr/>
                    <a:lstStyle/>
                    <a:p>
                      <a:pPr marL="0" algn="ctr" defTabSz="685800" rtl="0" eaLnBrk="1" latinLnBrk="0" hangingPunct="1"/>
                      <a:r>
                        <a:rPr lang="en-US" sz="1350" kern="1200" dirty="0">
                          <a:effectLst/>
                        </a:rPr>
                        <a:t>char</a:t>
                      </a:r>
                      <a:endParaRPr lang="en-US" sz="1350" kern="1200" dirty="0">
                        <a:solidFill>
                          <a:schemeClr val="tx1"/>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marL="0" algn="ctr" defTabSz="685800" rtl="0" eaLnBrk="1" latinLnBrk="0" hangingPunct="1"/>
                      <a:r>
                        <a:rPr lang="zh-TW" altLang="en-US" sz="1350" kern="1200" dirty="0">
                          <a:effectLst/>
                        </a:rPr>
                        <a:t>字元</a:t>
                      </a:r>
                      <a:r>
                        <a:rPr lang="en-US" altLang="zh-TW" sz="1350" kern="1200" dirty="0">
                          <a:effectLst/>
                        </a:rPr>
                        <a:t>(</a:t>
                      </a:r>
                      <a:r>
                        <a:rPr lang="zh-TW" altLang="en-US" sz="1350" kern="1200" dirty="0">
                          <a:effectLst/>
                        </a:rPr>
                        <a:t>半形字</a:t>
                      </a:r>
                      <a:r>
                        <a:rPr lang="en-US" altLang="zh-TW" sz="1350" kern="1200" dirty="0">
                          <a:effectLst/>
                        </a:rPr>
                        <a:t>)</a:t>
                      </a:r>
                      <a:endParaRPr lang="en-US" altLang="zh-TW" sz="1350" kern="1200" dirty="0">
                        <a:solidFill>
                          <a:schemeClr val="tx1"/>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marL="0" algn="ctr" defTabSz="685800" rtl="0" eaLnBrk="1" latinLnBrk="0" hangingPunct="1"/>
                      <a:r>
                        <a:rPr lang="en-US" sz="1350" kern="1200" dirty="0">
                          <a:effectLst/>
                        </a:rPr>
                        <a:t>Character</a:t>
                      </a:r>
                      <a:endParaRPr lang="en-US" sz="1350" kern="1200" dirty="0">
                        <a:solidFill>
                          <a:schemeClr val="tx1"/>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marL="0" algn="ctr" defTabSz="685800" rtl="0" eaLnBrk="1" latinLnBrk="0" hangingPunct="1"/>
                      <a:r>
                        <a:rPr lang="en-US" sz="1350" kern="1200" dirty="0">
                          <a:effectLst/>
                        </a:rPr>
                        <a:t>'a'、'R'、'1'、'@'、'*' ...</a:t>
                      </a:r>
                      <a:endParaRPr lang="en-US" sz="1350" kern="1200" dirty="0">
                        <a:solidFill>
                          <a:schemeClr val="tx1"/>
                        </a:solidFill>
                        <a:effectLst/>
                        <a:latin typeface="微軟正黑體" panose="020B0604030504040204" pitchFamily="34" charset="-120"/>
                        <a:ea typeface="微軟正黑體" panose="020B0604030504040204" pitchFamily="34" charset="-120"/>
                        <a:cs typeface="+mn-cs"/>
                      </a:endParaRPr>
                    </a:p>
                  </a:txBody>
                  <a:tcPr anchor="ctr"/>
                </a:tc>
                <a:tc>
                  <a:txBody>
                    <a:bodyPr/>
                    <a:lstStyle/>
                    <a:p>
                      <a:pPr marL="0" algn="ctr" defTabSz="685800" rtl="0" eaLnBrk="1" latinLnBrk="0" hangingPunct="1"/>
                      <a:r>
                        <a:rPr lang="en-US" sz="1350" kern="1200" dirty="0">
                          <a:effectLst/>
                        </a:rPr>
                        <a:t>1byte</a:t>
                      </a:r>
                      <a:endParaRPr lang="en-US" sz="1350" kern="1200" dirty="0">
                        <a:solidFill>
                          <a:schemeClr val="tx1"/>
                        </a:solidFill>
                        <a:effectLst/>
                        <a:latin typeface="微軟正黑體" panose="020B0604030504040204" pitchFamily="34" charset="-120"/>
                        <a:ea typeface="微軟正黑體" panose="020B0604030504040204" pitchFamily="34" charset="-120"/>
                        <a:cs typeface="+mn-cs"/>
                      </a:endParaRPr>
                    </a:p>
                  </a:txBody>
                  <a:tcPr anchor="ctr"/>
                </a:tc>
                <a:extLst>
                  <a:ext uri="{0D108BD9-81ED-4DB2-BD59-A6C34878D82A}">
                    <a16:rowId xmlns:a16="http://schemas.microsoft.com/office/drawing/2014/main" val="10003"/>
                  </a:ext>
                </a:extLst>
              </a:tr>
              <a:tr h="0">
                <a:tc>
                  <a:txBody>
                    <a:bodyPr/>
                    <a:lstStyle/>
                    <a:p>
                      <a:pPr algn="ctr"/>
                      <a:r>
                        <a:rPr lang="en-US" dirty="0">
                          <a:effectLst/>
                        </a:rPr>
                        <a:t>bool</a:t>
                      </a:r>
                      <a:endParaRPr lang="en-US"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dirty="0">
                          <a:effectLst/>
                        </a:rPr>
                        <a:t>布林</a:t>
                      </a:r>
                      <a:r>
                        <a:rPr lang="en-US" altLang="zh-TW" dirty="0">
                          <a:effectLst/>
                        </a:rPr>
                        <a:t>(</a:t>
                      </a:r>
                      <a:r>
                        <a:rPr lang="zh-TW" altLang="en-US" dirty="0">
                          <a:effectLst/>
                        </a:rPr>
                        <a:t>是非</a:t>
                      </a:r>
                      <a:r>
                        <a:rPr lang="en-US" altLang="zh-TW" dirty="0">
                          <a:effectLst/>
                        </a:rPr>
                        <a:t>)</a:t>
                      </a:r>
                      <a:endParaRPr lang="en-US" altLang="zh-TW"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altLang="zh-TW" dirty="0">
                          <a:effectLst/>
                        </a:rPr>
                        <a:t>B</a:t>
                      </a:r>
                      <a:r>
                        <a:rPr lang="en-US" dirty="0">
                          <a:effectLst/>
                        </a:rPr>
                        <a:t>oolean</a:t>
                      </a:r>
                      <a:endParaRPr lang="en-US"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dirty="0">
                          <a:effectLst/>
                        </a:rPr>
                        <a:t>true、false</a:t>
                      </a:r>
                      <a:endParaRPr lang="en-US" dirty="0">
                        <a:effectLst/>
                        <a:latin typeface="微軟正黑體" panose="020B0604030504040204" pitchFamily="34" charset="-120"/>
                        <a:ea typeface="微軟正黑體" panose="020B0604030504040204" pitchFamily="34" charset="-120"/>
                      </a:endParaRPr>
                    </a:p>
                  </a:txBody>
                  <a:tcPr anchor="ctr"/>
                </a:tc>
                <a:tc>
                  <a:txBody>
                    <a:bodyPr/>
                    <a:lstStyle/>
                    <a:p>
                      <a:pPr algn="ctr"/>
                      <a:r>
                        <a:rPr lang="en-US" dirty="0">
                          <a:effectLst/>
                        </a:rPr>
                        <a:t>1byte</a:t>
                      </a:r>
                      <a:endParaRPr lang="en-US" dirty="0">
                        <a:effectLst/>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005"/>
                  </a:ext>
                </a:extLst>
              </a:tr>
            </a:tbl>
          </a:graphicData>
        </a:graphic>
      </p:graphicFrame>
      <p:pic>
        <p:nvPicPr>
          <p:cNvPr id="5" name="圖片 4">
            <a:extLst>
              <a:ext uri="{FF2B5EF4-FFF2-40B4-BE49-F238E27FC236}">
                <a16:creationId xmlns:a16="http://schemas.microsoft.com/office/drawing/2014/main" id="{490C2C5A-4D0B-4237-9051-3ABBE997CAEF}"/>
              </a:ext>
            </a:extLst>
          </p:cNvPr>
          <p:cNvPicPr>
            <a:picLocks noChangeAspect="1"/>
          </p:cNvPicPr>
          <p:nvPr/>
        </p:nvPicPr>
        <p:blipFill>
          <a:blip r:embed="rId4"/>
          <a:stretch>
            <a:fillRect/>
          </a:stretch>
        </p:blipFill>
        <p:spPr>
          <a:xfrm>
            <a:off x="2308428" y="4508022"/>
            <a:ext cx="4527144" cy="2259160"/>
          </a:xfrm>
          <a:prstGeom prst="rect">
            <a:avLst/>
          </a:prstGeom>
        </p:spPr>
      </p:pic>
    </p:spTree>
    <p:extLst>
      <p:ext uri="{BB962C8B-B14F-4D97-AF65-F5344CB8AC3E}">
        <p14:creationId xmlns:p14="http://schemas.microsoft.com/office/powerpoint/2010/main" val="2608361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C4F186-1594-4311-B0B5-888E60DD3826}"/>
              </a:ext>
            </a:extLst>
          </p:cNvPr>
          <p:cNvSpPr>
            <a:spLocks noGrp="1"/>
          </p:cNvSpPr>
          <p:nvPr>
            <p:ph type="title"/>
          </p:nvPr>
        </p:nvSpPr>
        <p:spPr/>
        <p:txBody>
          <a:bodyPr/>
          <a:lstStyle/>
          <a:p>
            <a:r>
              <a:rPr lang="zh-TW" altLang="en-US" dirty="0"/>
              <a:t>課後練習</a:t>
            </a:r>
          </a:p>
        </p:txBody>
      </p:sp>
      <p:sp>
        <p:nvSpPr>
          <p:cNvPr id="3" name="內容版面配置區 2">
            <a:extLst>
              <a:ext uri="{FF2B5EF4-FFF2-40B4-BE49-F238E27FC236}">
                <a16:creationId xmlns:a16="http://schemas.microsoft.com/office/drawing/2014/main" id="{907335B3-CD10-4191-8AAD-9423632A81E7}"/>
              </a:ext>
            </a:extLst>
          </p:cNvPr>
          <p:cNvSpPr>
            <a:spLocks noGrp="1"/>
          </p:cNvSpPr>
          <p:nvPr>
            <p:ph idx="1"/>
          </p:nvPr>
        </p:nvSpPr>
        <p:spPr/>
        <p:txBody>
          <a:bodyPr/>
          <a:lstStyle/>
          <a:p>
            <a:pPr marL="457200" indent="-457200">
              <a:buFont typeface="+mj-lt"/>
              <a:buAutoNum type="arabicPeriod"/>
            </a:pPr>
            <a:r>
              <a:rPr lang="zh-TW" altLang="en-US" dirty="0"/>
              <a:t>輸出自己的英文名字與學號</a:t>
            </a:r>
            <a:r>
              <a:rPr lang="en-US" altLang="zh-TW" dirty="0"/>
              <a:t>(</a:t>
            </a:r>
            <a:r>
              <a:rPr lang="zh-TW" altLang="en-US" dirty="0"/>
              <a:t>中間換行</a:t>
            </a:r>
            <a:r>
              <a:rPr lang="en-US" altLang="zh-TW" dirty="0"/>
              <a:t>)</a:t>
            </a:r>
          </a:p>
          <a:p>
            <a:pPr marL="457200" indent="-457200">
              <a:buFont typeface="+mj-lt"/>
              <a:buAutoNum type="arabicPeriod"/>
            </a:pPr>
            <a:r>
              <a:rPr lang="zh-TW" altLang="en-US" dirty="0"/>
              <a:t>輸出下列的文字</a:t>
            </a:r>
            <a:r>
              <a:rPr lang="en-US" altLang="zh-TW" dirty="0"/>
              <a:t>(</a:t>
            </a:r>
            <a:r>
              <a:rPr lang="zh-TW" altLang="en-US" dirty="0"/>
              <a:t>包含雙引號</a:t>
            </a:r>
            <a:r>
              <a:rPr lang="en-US" altLang="zh-TW" dirty="0"/>
              <a:t>)</a:t>
            </a:r>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endParaRPr lang="en-US" altLang="zh-TW" dirty="0"/>
          </a:p>
          <a:p>
            <a:pPr marL="457200" indent="-457200">
              <a:buFont typeface="+mj-lt"/>
              <a:buAutoNum type="arabicPeriod"/>
            </a:pPr>
            <a:r>
              <a:rPr lang="zh-TW" altLang="en-US" dirty="0">
                <a:latin typeface="微軟正黑體" panose="020B0604030504040204" pitchFamily="34" charset="-120"/>
              </a:rPr>
              <a:t>輸入期中</a:t>
            </a:r>
            <a:r>
              <a:rPr lang="en-US" altLang="zh-TW" dirty="0">
                <a:latin typeface="微軟正黑體" panose="020B0604030504040204" pitchFamily="34" charset="-120"/>
              </a:rPr>
              <a:t>4</a:t>
            </a:r>
            <a:r>
              <a:rPr lang="zh-TW" altLang="en-US" dirty="0">
                <a:latin typeface="微軟正黑體" panose="020B0604030504040204" pitchFamily="34" charset="-120"/>
              </a:rPr>
              <a:t>科成績，再輸入期末</a:t>
            </a:r>
            <a:r>
              <a:rPr lang="en-US" altLang="zh-TW" dirty="0">
                <a:latin typeface="微軟正黑體" panose="020B0604030504040204" pitchFamily="34" charset="-120"/>
              </a:rPr>
              <a:t>4</a:t>
            </a:r>
            <a:r>
              <a:rPr lang="zh-TW" altLang="en-US" dirty="0">
                <a:latin typeface="微軟正黑體" panose="020B0604030504040204" pitchFamily="34" charset="-120"/>
              </a:rPr>
              <a:t>科成績，總共會輸入八個變數，並以下面的格式輸出，排版以</a:t>
            </a:r>
            <a:r>
              <a:rPr lang="en-US" altLang="zh-TW" dirty="0">
                <a:latin typeface="微軟正黑體" panose="020B0604030504040204" pitchFamily="34" charset="-120"/>
              </a:rPr>
              <a:t>16</a:t>
            </a:r>
            <a:r>
              <a:rPr lang="zh-TW" altLang="en-US" dirty="0">
                <a:latin typeface="微軟正黑體" panose="020B0604030504040204" pitchFamily="34" charset="-120"/>
              </a:rPr>
              <a:t>個字元為單位</a:t>
            </a:r>
            <a:r>
              <a:rPr lang="en-US" altLang="zh-TW" dirty="0">
                <a:latin typeface="微軟正黑體" panose="020B0604030504040204" pitchFamily="34" charset="-120"/>
              </a:rPr>
              <a:t>(</a:t>
            </a:r>
            <a:r>
              <a:rPr lang="zh-TW" altLang="en-US" dirty="0">
                <a:latin typeface="微軟正黑體" panose="020B0604030504040204" pitchFamily="34" charset="-120"/>
              </a:rPr>
              <a:t>連續兩個</a:t>
            </a:r>
            <a:r>
              <a:rPr lang="en-US" altLang="zh-TW" dirty="0">
                <a:latin typeface="微軟正黑體" panose="020B0604030504040204" pitchFamily="34" charset="-120"/>
              </a:rPr>
              <a:t>\t)</a:t>
            </a:r>
          </a:p>
          <a:p>
            <a:pPr marL="457200" indent="-457200">
              <a:buFont typeface="+mj-lt"/>
              <a:buAutoNum type="arabicPeriod"/>
            </a:pPr>
            <a:endParaRPr lang="zh-TW" altLang="en-US" dirty="0"/>
          </a:p>
        </p:txBody>
      </p:sp>
      <p:pic>
        <p:nvPicPr>
          <p:cNvPr id="4" name="圖片 3">
            <a:extLst>
              <a:ext uri="{FF2B5EF4-FFF2-40B4-BE49-F238E27FC236}">
                <a16:creationId xmlns:a16="http://schemas.microsoft.com/office/drawing/2014/main" id="{9F2AAFEA-746F-4379-A1D5-5B79A10B8EDD}"/>
              </a:ext>
            </a:extLst>
          </p:cNvPr>
          <p:cNvPicPr>
            <a:picLocks noChangeAspect="1"/>
          </p:cNvPicPr>
          <p:nvPr/>
        </p:nvPicPr>
        <p:blipFill rotWithShape="1">
          <a:blip r:embed="rId2"/>
          <a:srcRect t="20647" r="35992" b="60945"/>
          <a:stretch/>
        </p:blipFill>
        <p:spPr>
          <a:xfrm>
            <a:off x="2144869" y="2826450"/>
            <a:ext cx="4854262" cy="545920"/>
          </a:xfrm>
          <a:prstGeom prst="rect">
            <a:avLst/>
          </a:prstGeom>
        </p:spPr>
      </p:pic>
      <p:pic>
        <p:nvPicPr>
          <p:cNvPr id="5" name="圖片 4">
            <a:extLst>
              <a:ext uri="{FF2B5EF4-FFF2-40B4-BE49-F238E27FC236}">
                <a16:creationId xmlns:a16="http://schemas.microsoft.com/office/drawing/2014/main" id="{5A570AE1-89F0-4E32-8D82-28766764ABE8}"/>
              </a:ext>
            </a:extLst>
          </p:cNvPr>
          <p:cNvPicPr>
            <a:picLocks noChangeAspect="1"/>
          </p:cNvPicPr>
          <p:nvPr/>
        </p:nvPicPr>
        <p:blipFill rotWithShape="1">
          <a:blip r:embed="rId3"/>
          <a:srcRect t="2084"/>
          <a:stretch/>
        </p:blipFill>
        <p:spPr>
          <a:xfrm>
            <a:off x="744056" y="5463219"/>
            <a:ext cx="8134350" cy="923330"/>
          </a:xfrm>
          <a:prstGeom prst="rect">
            <a:avLst/>
          </a:prstGeom>
        </p:spPr>
      </p:pic>
    </p:spTree>
    <p:extLst>
      <p:ext uri="{BB962C8B-B14F-4D97-AF65-F5344CB8AC3E}">
        <p14:creationId xmlns:p14="http://schemas.microsoft.com/office/powerpoint/2010/main" val="343320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E7332F-9338-479B-A44E-366F21E5D1E4}"/>
              </a:ext>
            </a:extLst>
          </p:cNvPr>
          <p:cNvSpPr>
            <a:spLocks noGrp="1"/>
          </p:cNvSpPr>
          <p:nvPr>
            <p:ph type="title"/>
          </p:nvPr>
        </p:nvSpPr>
        <p:spPr/>
        <p:txBody>
          <a:bodyPr/>
          <a:lstStyle/>
          <a:p>
            <a:r>
              <a:rPr lang="zh-TW" altLang="en-US" dirty="0"/>
              <a:t>大綱</a:t>
            </a:r>
          </a:p>
        </p:txBody>
      </p:sp>
      <p:sp>
        <p:nvSpPr>
          <p:cNvPr id="5" name="內容版面配置區 4">
            <a:extLst>
              <a:ext uri="{FF2B5EF4-FFF2-40B4-BE49-F238E27FC236}">
                <a16:creationId xmlns:a16="http://schemas.microsoft.com/office/drawing/2014/main" id="{E170B564-E95F-4ED0-BC79-7B4F4EF81D86}"/>
              </a:ext>
            </a:extLst>
          </p:cNvPr>
          <p:cNvSpPr>
            <a:spLocks noGrp="1"/>
          </p:cNvSpPr>
          <p:nvPr>
            <p:ph idx="1"/>
          </p:nvPr>
        </p:nvSpPr>
        <p:spPr/>
        <p:txBody>
          <a:bodyPr>
            <a:normAutofit lnSpcReduction="10000"/>
          </a:bodyPr>
          <a:lstStyle/>
          <a:p>
            <a:r>
              <a:rPr lang="zh-TW" altLang="en-US" dirty="0"/>
              <a:t>程式語言背景知識</a:t>
            </a:r>
            <a:endParaRPr lang="en-US" altLang="zh-TW" dirty="0"/>
          </a:p>
          <a:p>
            <a:pPr lvl="1"/>
            <a:r>
              <a:rPr lang="zh-TW" altLang="en-US" dirty="0"/>
              <a:t>為什麼要學寫程式</a:t>
            </a:r>
            <a:r>
              <a:rPr lang="en-US" altLang="zh-TW" dirty="0"/>
              <a:t>?</a:t>
            </a:r>
          </a:p>
          <a:p>
            <a:pPr lvl="1"/>
            <a:r>
              <a:rPr lang="en-US" altLang="zh-TW" dirty="0"/>
              <a:t>C++</a:t>
            </a:r>
            <a:r>
              <a:rPr lang="zh-TW" altLang="en-US" dirty="0"/>
              <a:t>將原始碼轉換成機械碼的過程</a:t>
            </a:r>
            <a:endParaRPr lang="en-US" altLang="zh-TW" dirty="0"/>
          </a:p>
          <a:p>
            <a:r>
              <a:rPr lang="zh-TW" altLang="en-US" dirty="0"/>
              <a:t>第一個</a:t>
            </a:r>
            <a:r>
              <a:rPr lang="en-US" altLang="zh-TW" dirty="0"/>
              <a:t>C++</a:t>
            </a:r>
            <a:r>
              <a:rPr lang="zh-TW" altLang="en-US" dirty="0"/>
              <a:t>程式</a:t>
            </a:r>
            <a:endParaRPr lang="en-US" altLang="zh-TW" dirty="0"/>
          </a:p>
          <a:p>
            <a:pPr lvl="1"/>
            <a:r>
              <a:rPr lang="en-US" altLang="zh-TW" dirty="0"/>
              <a:t>Hello world</a:t>
            </a:r>
          </a:p>
          <a:p>
            <a:pPr lvl="1"/>
            <a:r>
              <a:rPr lang="zh-TW" altLang="en-US" dirty="0"/>
              <a:t>註解</a:t>
            </a:r>
            <a:endParaRPr lang="en-US" altLang="zh-TW" dirty="0"/>
          </a:p>
          <a:p>
            <a:pPr lvl="1"/>
            <a:r>
              <a:rPr lang="zh-TW" altLang="en-US"/>
              <a:t>跳脫序列</a:t>
            </a:r>
            <a:endParaRPr lang="en-US" altLang="zh-TW" dirty="0"/>
          </a:p>
          <a:p>
            <a:r>
              <a:rPr lang="zh-TW" altLang="en-US" dirty="0"/>
              <a:t>變數</a:t>
            </a:r>
            <a:endParaRPr lang="en-US" altLang="zh-TW" dirty="0"/>
          </a:p>
          <a:p>
            <a:pPr lvl="1"/>
            <a:r>
              <a:rPr lang="zh-TW" altLang="en-US" dirty="0"/>
              <a:t>變數宣告</a:t>
            </a:r>
            <a:endParaRPr lang="en-US" altLang="zh-TW" dirty="0"/>
          </a:p>
          <a:p>
            <a:pPr lvl="1"/>
            <a:r>
              <a:rPr lang="zh-TW" altLang="en-US" dirty="0"/>
              <a:t>變數型態</a:t>
            </a:r>
            <a:endParaRPr lang="en-US" altLang="zh-TW" dirty="0"/>
          </a:p>
          <a:p>
            <a:r>
              <a:rPr lang="zh-TW" altLang="en-US" dirty="0"/>
              <a:t>課後練習</a:t>
            </a:r>
          </a:p>
        </p:txBody>
      </p:sp>
    </p:spTree>
    <p:extLst>
      <p:ext uri="{BB962C8B-B14F-4D97-AF65-F5344CB8AC3E}">
        <p14:creationId xmlns:p14="http://schemas.microsoft.com/office/powerpoint/2010/main" val="304630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7C47A6-B60D-4EBE-9D2C-A286E5C4DFB1}"/>
              </a:ext>
            </a:extLst>
          </p:cNvPr>
          <p:cNvSpPr>
            <a:spLocks noGrp="1"/>
          </p:cNvSpPr>
          <p:nvPr>
            <p:ph type="title"/>
          </p:nvPr>
        </p:nvSpPr>
        <p:spPr/>
        <p:txBody>
          <a:bodyPr/>
          <a:lstStyle/>
          <a:p>
            <a:r>
              <a:rPr lang="zh-TW" altLang="en-US" dirty="0"/>
              <a:t>為什麼要學寫程式</a:t>
            </a:r>
            <a:r>
              <a:rPr lang="en-US" altLang="zh-TW" dirty="0"/>
              <a:t>?</a:t>
            </a:r>
            <a:endParaRPr lang="zh-TW" altLang="en-US" dirty="0"/>
          </a:p>
        </p:txBody>
      </p:sp>
      <p:sp>
        <p:nvSpPr>
          <p:cNvPr id="3" name="內容版面配置區 2">
            <a:extLst>
              <a:ext uri="{FF2B5EF4-FFF2-40B4-BE49-F238E27FC236}">
                <a16:creationId xmlns:a16="http://schemas.microsoft.com/office/drawing/2014/main" id="{6568EA09-A20D-4236-A6C5-6E3D10F6A6CC}"/>
              </a:ext>
            </a:extLst>
          </p:cNvPr>
          <p:cNvSpPr>
            <a:spLocks noGrp="1"/>
          </p:cNvSpPr>
          <p:nvPr>
            <p:ph idx="1"/>
          </p:nvPr>
        </p:nvSpPr>
        <p:spPr/>
        <p:txBody>
          <a:bodyPr/>
          <a:lstStyle/>
          <a:p>
            <a:r>
              <a:rPr lang="zh-TW" altLang="en-US" dirty="0"/>
              <a:t>電腦擁有強大的運算能力，但電腦看不懂人類的語言，因此我們必須將我們想要電腦做的事情用一定的格式寫成「原始碼」，並經由</a:t>
            </a:r>
            <a:r>
              <a:rPr lang="zh-TW" altLang="en-US" u="sng" dirty="0"/>
              <a:t>一套設計好的軟體</a:t>
            </a:r>
            <a:r>
              <a:rPr lang="zh-TW" altLang="en-US" dirty="0"/>
              <a:t>將原始碼轉換能電腦能讀懂的指令。</a:t>
            </a:r>
            <a:endParaRPr lang="en-US" altLang="zh-TW" dirty="0"/>
          </a:p>
          <a:p>
            <a:r>
              <a:rPr lang="zh-TW" altLang="en-US" dirty="0"/>
              <a:t>每個程式語言都有它的方法來轉換原始碼，我們要學的</a:t>
            </a:r>
            <a:r>
              <a:rPr lang="en-US" altLang="zh-TW" dirty="0"/>
              <a:t>C++</a:t>
            </a:r>
            <a:r>
              <a:rPr lang="zh-TW" altLang="en-US" dirty="0"/>
              <a:t>使用的是「編譯器」與「連結器」這兩個軟體將「原始碼」轉換成電腦能讀懂的「機械碼」。</a:t>
            </a:r>
          </a:p>
        </p:txBody>
      </p:sp>
      <p:pic>
        <p:nvPicPr>
          <p:cNvPr id="1026" name="Picture 2" descr="A First C++ Program: Hello World! - YouTube">
            <a:extLst>
              <a:ext uri="{FF2B5EF4-FFF2-40B4-BE49-F238E27FC236}">
                <a16:creationId xmlns:a16="http://schemas.microsoft.com/office/drawing/2014/main" id="{C3A32D91-E791-4973-BAAE-A58B4DC0A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972" y="4337690"/>
            <a:ext cx="3143954" cy="1768474"/>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C4F82475-DC1E-455B-96A6-D54DD658AA70}"/>
              </a:ext>
            </a:extLst>
          </p:cNvPr>
          <p:cNvSpPr txBox="1"/>
          <p:nvPr/>
        </p:nvSpPr>
        <p:spPr>
          <a:xfrm>
            <a:off x="1847115" y="6221113"/>
            <a:ext cx="877163" cy="369332"/>
          </a:xfrm>
          <a:prstGeom prst="rect">
            <a:avLst/>
          </a:prstGeom>
          <a:noFill/>
        </p:spPr>
        <p:txBody>
          <a:bodyPr wrap="none" rtlCol="0">
            <a:spAutoFit/>
          </a:bodyPr>
          <a:lstStyle/>
          <a:p>
            <a:r>
              <a:rPr lang="zh-TW" altLang="en-US" dirty="0"/>
              <a:t>原始碼</a:t>
            </a:r>
          </a:p>
        </p:txBody>
      </p:sp>
      <p:pic>
        <p:nvPicPr>
          <p:cNvPr id="1028" name="Picture 4" descr="Seamless Pattern Binary Code Your Design 库存矢量图（免版税）228227758">
            <a:extLst>
              <a:ext uri="{FF2B5EF4-FFF2-40B4-BE49-F238E27FC236}">
                <a16:creationId xmlns:a16="http://schemas.microsoft.com/office/drawing/2014/main" id="{34EC49D7-7343-4A5F-B98E-2F7A395265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6317"/>
          <a:stretch/>
        </p:blipFill>
        <p:spPr bwMode="auto">
          <a:xfrm>
            <a:off x="5640806" y="4341666"/>
            <a:ext cx="2410460" cy="1835297"/>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A47FE0ED-3D9A-4E59-A360-CAEC037404F6}"/>
              </a:ext>
            </a:extLst>
          </p:cNvPr>
          <p:cNvSpPr txBox="1"/>
          <p:nvPr/>
        </p:nvSpPr>
        <p:spPr>
          <a:xfrm>
            <a:off x="6407454" y="6221113"/>
            <a:ext cx="877163" cy="369332"/>
          </a:xfrm>
          <a:prstGeom prst="rect">
            <a:avLst/>
          </a:prstGeom>
          <a:noFill/>
        </p:spPr>
        <p:txBody>
          <a:bodyPr wrap="none" rtlCol="0">
            <a:spAutoFit/>
          </a:bodyPr>
          <a:lstStyle/>
          <a:p>
            <a:r>
              <a:rPr lang="zh-TW" altLang="en-US" dirty="0"/>
              <a:t>機械碼</a:t>
            </a:r>
          </a:p>
        </p:txBody>
      </p:sp>
      <p:sp>
        <p:nvSpPr>
          <p:cNvPr id="5" name="箭號: 向右 4">
            <a:extLst>
              <a:ext uri="{FF2B5EF4-FFF2-40B4-BE49-F238E27FC236}">
                <a16:creationId xmlns:a16="http://schemas.microsoft.com/office/drawing/2014/main" id="{25B2CF08-21DF-4C0A-B224-D4FE9B7038C5}"/>
              </a:ext>
            </a:extLst>
          </p:cNvPr>
          <p:cNvSpPr/>
          <p:nvPr/>
        </p:nvSpPr>
        <p:spPr>
          <a:xfrm>
            <a:off x="4337953" y="5051769"/>
            <a:ext cx="1076826" cy="415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03B4F162-98B1-4CA9-927A-F8BAA71E4312}"/>
              </a:ext>
            </a:extLst>
          </p:cNvPr>
          <p:cNvSpPr txBox="1"/>
          <p:nvPr/>
        </p:nvSpPr>
        <p:spPr>
          <a:xfrm>
            <a:off x="4530391" y="5466858"/>
            <a:ext cx="646331" cy="369332"/>
          </a:xfrm>
          <a:prstGeom prst="rect">
            <a:avLst/>
          </a:prstGeom>
          <a:noFill/>
        </p:spPr>
        <p:txBody>
          <a:bodyPr wrap="none" rtlCol="0">
            <a:spAutoFit/>
          </a:bodyPr>
          <a:lstStyle/>
          <a:p>
            <a:r>
              <a:rPr lang="zh-TW" altLang="en-US" dirty="0"/>
              <a:t>編譯</a:t>
            </a:r>
          </a:p>
        </p:txBody>
      </p:sp>
    </p:spTree>
    <p:extLst>
      <p:ext uri="{BB962C8B-B14F-4D97-AF65-F5344CB8AC3E}">
        <p14:creationId xmlns:p14="http://schemas.microsoft.com/office/powerpoint/2010/main" val="34730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9FDB92-BD59-4756-B6E5-FB9D6B445586}"/>
              </a:ext>
            </a:extLst>
          </p:cNvPr>
          <p:cNvSpPr>
            <a:spLocks noGrp="1"/>
          </p:cNvSpPr>
          <p:nvPr>
            <p:ph type="title"/>
          </p:nvPr>
        </p:nvSpPr>
        <p:spPr/>
        <p:txBody>
          <a:bodyPr/>
          <a:lstStyle/>
          <a:p>
            <a:r>
              <a:rPr lang="en-US" altLang="zh-TW" dirty="0"/>
              <a:t>C++</a:t>
            </a:r>
            <a:r>
              <a:rPr lang="zh-TW" altLang="en-US" dirty="0"/>
              <a:t>將原始碼轉換成機械碼的過程</a:t>
            </a:r>
          </a:p>
        </p:txBody>
      </p:sp>
      <p:pic>
        <p:nvPicPr>
          <p:cNvPr id="4" name="內容版面配置區 3">
            <a:extLst>
              <a:ext uri="{FF2B5EF4-FFF2-40B4-BE49-F238E27FC236}">
                <a16:creationId xmlns:a16="http://schemas.microsoft.com/office/drawing/2014/main" id="{577D3122-B79B-4D90-ABEB-23315320D5F3}"/>
              </a:ext>
            </a:extLst>
          </p:cNvPr>
          <p:cNvPicPr>
            <a:picLocks noGrp="1"/>
          </p:cNvPicPr>
          <p:nvPr>
            <p:ph idx="1"/>
          </p:nvPr>
        </p:nvPicPr>
        <p:blipFill>
          <a:blip r:embed="rId3"/>
          <a:stretch/>
        </p:blipFill>
        <p:spPr>
          <a:xfrm>
            <a:off x="2566987" y="1948656"/>
            <a:ext cx="4010025" cy="4105275"/>
          </a:xfrm>
          <a:prstGeom prst="rect">
            <a:avLst/>
          </a:prstGeom>
          <a:ln>
            <a:noFill/>
          </a:ln>
        </p:spPr>
      </p:pic>
    </p:spTree>
    <p:extLst>
      <p:ext uri="{BB962C8B-B14F-4D97-AF65-F5344CB8AC3E}">
        <p14:creationId xmlns:p14="http://schemas.microsoft.com/office/powerpoint/2010/main" val="353762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B0046B6B-60C3-458A-B9D8-179DB6156DD0}"/>
              </a:ext>
            </a:extLst>
          </p:cNvPr>
          <p:cNvSpPr>
            <a:spLocks noGrp="1"/>
          </p:cNvSpPr>
          <p:nvPr>
            <p:ph type="title"/>
          </p:nvPr>
        </p:nvSpPr>
        <p:spPr/>
        <p:txBody>
          <a:bodyPr/>
          <a:lstStyle/>
          <a:p>
            <a:r>
              <a:rPr lang="zh-TW" altLang="en-US" dirty="0"/>
              <a:t>第一個</a:t>
            </a:r>
            <a:r>
              <a:rPr lang="en-US" altLang="zh-TW" dirty="0"/>
              <a:t>C++</a:t>
            </a:r>
            <a:r>
              <a:rPr lang="zh-TW" altLang="en-US" dirty="0"/>
              <a:t>程式</a:t>
            </a:r>
            <a:br>
              <a:rPr lang="en-US" altLang="zh-TW" dirty="0"/>
            </a:br>
            <a:r>
              <a:rPr lang="en-US" altLang="zh-TW" dirty="0"/>
              <a:t>Hello World!</a:t>
            </a:r>
            <a:endParaRPr lang="zh-TW" altLang="en-US" dirty="0"/>
          </a:p>
        </p:txBody>
      </p:sp>
      <p:sp>
        <p:nvSpPr>
          <p:cNvPr id="7" name="內容版面配置區 6">
            <a:extLst>
              <a:ext uri="{FF2B5EF4-FFF2-40B4-BE49-F238E27FC236}">
                <a16:creationId xmlns:a16="http://schemas.microsoft.com/office/drawing/2014/main" id="{D5EFC5FC-4445-4A3A-9F6D-5DE38044CBFA}"/>
              </a:ext>
            </a:extLst>
          </p:cNvPr>
          <p:cNvSpPr>
            <a:spLocks noGrp="1"/>
          </p:cNvSpPr>
          <p:nvPr>
            <p:ph idx="1"/>
          </p:nvPr>
        </p:nvSpPr>
        <p:spPr/>
        <p:txBody>
          <a:bodyPr/>
          <a:lstStyle/>
          <a:p>
            <a:r>
              <a:rPr lang="zh-TW" altLang="en-US" dirty="0"/>
              <a:t>所有程式語言最經典的範例程式</a:t>
            </a:r>
            <a:endParaRPr lang="en-US" altLang="zh-TW" dirty="0"/>
          </a:p>
          <a:p>
            <a:endParaRPr lang="en-US" altLang="zh-TW" dirty="0"/>
          </a:p>
          <a:p>
            <a:r>
              <a:rPr lang="zh-TW" altLang="en-US" dirty="0"/>
              <a:t>方法</a:t>
            </a:r>
            <a:r>
              <a:rPr lang="en-US" altLang="zh-TW" dirty="0"/>
              <a:t>:</a:t>
            </a:r>
            <a:r>
              <a:rPr lang="zh-TW" altLang="en-US" dirty="0"/>
              <a:t> 在螢幕上輸出一行</a:t>
            </a:r>
            <a:r>
              <a:rPr lang="en-US" altLang="zh-TW" dirty="0"/>
              <a:t>”Hello world!”</a:t>
            </a:r>
          </a:p>
          <a:p>
            <a:endParaRPr lang="en-US" altLang="zh-TW" dirty="0"/>
          </a:p>
          <a:p>
            <a:r>
              <a:rPr lang="zh-TW" altLang="en-US" dirty="0"/>
              <a:t>目的</a:t>
            </a:r>
            <a:r>
              <a:rPr lang="en-US" altLang="zh-TW" dirty="0"/>
              <a:t>:</a:t>
            </a:r>
            <a:r>
              <a:rPr lang="zh-TW" altLang="en-US" dirty="0"/>
              <a:t> 學習程式基本架構，如何輸出文字</a:t>
            </a:r>
          </a:p>
        </p:txBody>
      </p:sp>
    </p:spTree>
    <p:extLst>
      <p:ext uri="{BB962C8B-B14F-4D97-AF65-F5344CB8AC3E}">
        <p14:creationId xmlns:p14="http://schemas.microsoft.com/office/powerpoint/2010/main" val="1811732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C467F0E5-F0EB-4949-BCE0-F1A948F0CDE2}"/>
              </a:ext>
            </a:extLst>
          </p:cNvPr>
          <p:cNvSpPr txBox="1"/>
          <p:nvPr/>
        </p:nvSpPr>
        <p:spPr>
          <a:xfrm>
            <a:off x="712790" y="2305139"/>
            <a:ext cx="8186857" cy="5632311"/>
          </a:xfrm>
          <a:prstGeom prst="rect">
            <a:avLst/>
          </a:prstGeom>
          <a:noFill/>
        </p:spPr>
        <p:txBody>
          <a:bodyPr wrap="none" rtlCol="0">
            <a:spAutoFit/>
          </a:bodyPr>
          <a:lstStyle/>
          <a:p>
            <a:r>
              <a:rPr lang="zh-TW" altLang="en-US" dirty="0"/>
              <a:t>引用函式庫</a:t>
            </a:r>
            <a:r>
              <a:rPr lang="en-US" altLang="zh-TW" dirty="0"/>
              <a:t>#include&lt;iostream&gt;:</a:t>
            </a:r>
          </a:p>
          <a:p>
            <a:pPr marL="285750" indent="-285750">
              <a:buFont typeface="Arial" panose="020B0604020202020204" pitchFamily="34" charset="0"/>
              <a:buChar char="•"/>
            </a:pPr>
            <a:r>
              <a:rPr lang="zh-TW" altLang="en-US" dirty="0"/>
              <a:t> 有這段指令後，在預先處理階段</a:t>
            </a:r>
            <a:r>
              <a:rPr lang="en-US" altLang="zh-TW" dirty="0"/>
              <a:t>include</a:t>
            </a:r>
            <a:r>
              <a:rPr lang="zh-TW" altLang="en-US" dirty="0"/>
              <a:t>會去讀取函式庫的標頭來引用我們</a:t>
            </a:r>
            <a:br>
              <a:rPr lang="en-US" altLang="zh-TW" dirty="0"/>
            </a:br>
            <a:r>
              <a:rPr lang="zh-TW" altLang="en-US" dirty="0"/>
              <a:t>接下來要使用的</a:t>
            </a:r>
            <a:r>
              <a:rPr lang="en-US" altLang="zh-TW" dirty="0"/>
              <a:t>cout</a:t>
            </a:r>
            <a:r>
              <a:rPr lang="zh-TW" altLang="en-US" dirty="0"/>
              <a:t>。</a:t>
            </a:r>
            <a:endParaRPr lang="en-US" altLang="zh-TW" dirty="0"/>
          </a:p>
          <a:p>
            <a:r>
              <a:rPr lang="zh-TW" altLang="en-US" dirty="0"/>
              <a:t>引用命名空間</a:t>
            </a:r>
            <a:r>
              <a:rPr lang="en-US" altLang="zh-TW" dirty="0"/>
              <a:t>std:</a:t>
            </a:r>
          </a:p>
          <a:p>
            <a:pPr marL="285750" indent="-285750">
              <a:buFont typeface="Arial" panose="020B0604020202020204" pitchFamily="34" charset="0"/>
              <a:buChar char="•"/>
            </a:pPr>
            <a:r>
              <a:rPr lang="zh-TW" altLang="en-US" dirty="0"/>
              <a:t>如果沒打這行，所有</a:t>
            </a:r>
            <a:r>
              <a:rPr lang="en-US" altLang="zh-TW" dirty="0"/>
              <a:t>cout</a:t>
            </a:r>
            <a:r>
              <a:rPr lang="zh-TW" altLang="en-US" dirty="0"/>
              <a:t>都要改成</a:t>
            </a:r>
            <a:r>
              <a:rPr lang="en-US" altLang="zh-TW" dirty="0" err="1"/>
              <a:t>std:cout</a:t>
            </a:r>
            <a:r>
              <a:rPr lang="zh-TW" altLang="en-US" dirty="0"/>
              <a:t>。</a:t>
            </a:r>
            <a:endParaRPr lang="en-US" altLang="zh-TW" dirty="0"/>
          </a:p>
          <a:p>
            <a:r>
              <a:rPr lang="zh-TW" altLang="en-US" dirty="0"/>
              <a:t>輸出</a:t>
            </a:r>
            <a:r>
              <a:rPr lang="en-US" altLang="zh-TW" dirty="0"/>
              <a:t>cout: </a:t>
            </a:r>
          </a:p>
          <a:p>
            <a:pPr marL="342900" indent="-342900">
              <a:buFont typeface="Arial" panose="020B0604020202020204" pitchFamily="34" charset="0"/>
              <a:buChar char="•"/>
            </a:pPr>
            <a:r>
              <a:rPr lang="zh-TW" altLang="en-US" dirty="0"/>
              <a:t>程式預設由左往右讀，</a:t>
            </a:r>
            <a:r>
              <a:rPr lang="en-US" altLang="zh-TW" dirty="0"/>
              <a:t>&lt;&lt;</a:t>
            </a:r>
            <a:r>
              <a:rPr lang="zh-TW" altLang="en-US" dirty="0"/>
              <a:t>稱為「串流運算子」，箭頭往左指代表要將後面那</a:t>
            </a:r>
            <a:br>
              <a:rPr lang="en-US" altLang="zh-TW" dirty="0"/>
            </a:br>
            <a:r>
              <a:rPr lang="zh-TW" altLang="en-US" dirty="0"/>
              <a:t>個資料傳進</a:t>
            </a:r>
            <a:r>
              <a:rPr lang="en-US" altLang="zh-TW" dirty="0"/>
              <a:t>cout</a:t>
            </a:r>
            <a:r>
              <a:rPr lang="zh-TW" altLang="en-US" dirty="0"/>
              <a:t>裡面，把</a:t>
            </a:r>
            <a:r>
              <a:rPr lang="en-US" altLang="zh-TW" dirty="0"/>
              <a:t>cout</a:t>
            </a:r>
            <a:r>
              <a:rPr lang="zh-TW" altLang="en-US" dirty="0"/>
              <a:t>當作輸出文字的緩衝區即可。</a:t>
            </a:r>
            <a:endParaRPr lang="en-US" altLang="zh-TW" dirty="0"/>
          </a:p>
          <a:p>
            <a:r>
              <a:rPr lang="zh-TW" altLang="en-US" dirty="0"/>
              <a:t>常數字串</a:t>
            </a:r>
            <a:r>
              <a:rPr lang="en-US" altLang="zh-TW" dirty="0"/>
              <a:t>:</a:t>
            </a:r>
          </a:p>
          <a:p>
            <a:pPr marL="285750" indent="-285750">
              <a:buFont typeface="Arial" panose="020B0604020202020204" pitchFamily="34" charset="0"/>
              <a:buChar char="•"/>
            </a:pPr>
            <a:r>
              <a:rPr lang="zh-TW" altLang="en-US" dirty="0"/>
              <a:t>常數相對於變數是因為它不能被改變，要用「雙引號」將要輸出的字串框起</a:t>
            </a:r>
            <a:br>
              <a:rPr lang="en-US" altLang="zh-TW" dirty="0"/>
            </a:br>
            <a:r>
              <a:rPr lang="zh-TW" altLang="en-US" dirty="0"/>
              <a:t>來。</a:t>
            </a:r>
            <a:endParaRPr lang="en-US" altLang="zh-TW" dirty="0"/>
          </a:p>
          <a:p>
            <a:r>
              <a:rPr lang="zh-TW" altLang="en-US" dirty="0"/>
              <a:t>換行</a:t>
            </a:r>
            <a:r>
              <a:rPr lang="en-US" altLang="zh-TW" dirty="0"/>
              <a:t>endl:</a:t>
            </a:r>
          </a:p>
          <a:p>
            <a:pPr marL="285750" indent="-285750">
              <a:buFont typeface="Arial" panose="020B0604020202020204" pitchFamily="34" charset="0"/>
              <a:buChar char="•"/>
            </a:pPr>
            <a:r>
              <a:rPr lang="zh-TW" altLang="en-US" dirty="0"/>
              <a:t>輸出的文字不會自動換行，要讓文字排版需要使用</a:t>
            </a:r>
            <a:r>
              <a:rPr lang="en-US" altLang="zh-TW" dirty="0"/>
              <a:t>endl</a:t>
            </a:r>
            <a:r>
              <a:rPr lang="zh-TW" altLang="en-US" dirty="0"/>
              <a:t>來讓輸出從下一行開</a:t>
            </a:r>
            <a:br>
              <a:rPr lang="en-US" altLang="zh-TW" dirty="0"/>
            </a:br>
            <a:r>
              <a:rPr lang="zh-TW" altLang="en-US" dirty="0"/>
              <a:t>始。</a:t>
            </a:r>
            <a:endParaRPr lang="en-US" altLang="zh-TW" dirty="0"/>
          </a:p>
          <a:p>
            <a:r>
              <a:rPr lang="zh-TW" altLang="en-US" dirty="0"/>
              <a:t>分號</a:t>
            </a:r>
            <a:r>
              <a:rPr lang="en-US" altLang="zh-TW" dirty="0"/>
              <a:t>:</a:t>
            </a:r>
          </a:p>
          <a:p>
            <a:pPr marL="285750" indent="-285750">
              <a:buFont typeface="Arial" panose="020B0604020202020204" pitchFamily="34" charset="0"/>
              <a:buChar char="•"/>
            </a:pPr>
            <a:r>
              <a:rPr lang="zh-TW" altLang="en-US" dirty="0"/>
              <a:t>每一行指令結尾都要加「</a:t>
            </a:r>
            <a:r>
              <a:rPr lang="en-US" altLang="zh-TW" dirty="0"/>
              <a:t>;</a:t>
            </a:r>
            <a:r>
              <a:rPr lang="zh-TW" altLang="en-US" dirty="0"/>
              <a:t>」作為結尾，不然程式會報錯。</a:t>
            </a:r>
            <a:endParaRPr lang="en-US" altLang="zh-TW" dirty="0"/>
          </a:p>
          <a:p>
            <a:pPr marL="285750" indent="-285750">
              <a:buFont typeface="Arial" panose="020B0604020202020204" pitchFamily="34" charset="0"/>
              <a:buChar char="•"/>
            </a:pPr>
            <a:endParaRPr lang="en-US" altLang="zh-TW" dirty="0"/>
          </a:p>
          <a:p>
            <a:pPr marL="342900" indent="-342900">
              <a:buFont typeface="+mj-lt"/>
              <a:buAutoNum type="arabicPeriod"/>
            </a:pPr>
            <a:endParaRPr lang="en-US" altLang="zh-TW" dirty="0"/>
          </a:p>
          <a:p>
            <a:pPr marL="285750" indent="-285750">
              <a:buFont typeface="Arial" panose="020B0604020202020204" pitchFamily="34" charset="0"/>
              <a:buChar char="•"/>
            </a:pPr>
            <a:endParaRPr lang="en-US" altLang="zh-TW" dirty="0"/>
          </a:p>
          <a:p>
            <a:pPr marL="285750" indent="-285750">
              <a:buFont typeface="Arial" panose="020B0604020202020204" pitchFamily="34" charset="0"/>
              <a:buChar char="•"/>
            </a:pPr>
            <a:endParaRPr lang="zh-TW" altLang="en-US" dirty="0"/>
          </a:p>
        </p:txBody>
      </p:sp>
      <p:pic>
        <p:nvPicPr>
          <p:cNvPr id="11" name="圖片 10">
            <a:extLst>
              <a:ext uri="{FF2B5EF4-FFF2-40B4-BE49-F238E27FC236}">
                <a16:creationId xmlns:a16="http://schemas.microsoft.com/office/drawing/2014/main" id="{50C94F7D-9B7F-473A-9388-60C2D3DA5B27}"/>
              </a:ext>
            </a:extLst>
          </p:cNvPr>
          <p:cNvPicPr>
            <a:picLocks noChangeAspect="1"/>
          </p:cNvPicPr>
          <p:nvPr/>
        </p:nvPicPr>
        <p:blipFill>
          <a:blip r:embed="rId3"/>
          <a:stretch>
            <a:fillRect/>
          </a:stretch>
        </p:blipFill>
        <p:spPr>
          <a:xfrm>
            <a:off x="712790" y="182200"/>
            <a:ext cx="8174819" cy="1999364"/>
          </a:xfrm>
          <a:prstGeom prst="rect">
            <a:avLst/>
          </a:prstGeom>
        </p:spPr>
      </p:pic>
    </p:spTree>
    <p:extLst>
      <p:ext uri="{BB962C8B-B14F-4D97-AF65-F5344CB8AC3E}">
        <p14:creationId xmlns:p14="http://schemas.microsoft.com/office/powerpoint/2010/main" val="390032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91B2A8A-9E25-4092-B0F5-01048D87F57F}"/>
              </a:ext>
            </a:extLst>
          </p:cNvPr>
          <p:cNvSpPr>
            <a:spLocks noGrp="1"/>
          </p:cNvSpPr>
          <p:nvPr>
            <p:ph type="title"/>
          </p:nvPr>
        </p:nvSpPr>
        <p:spPr/>
        <p:txBody>
          <a:bodyPr/>
          <a:lstStyle/>
          <a:p>
            <a:r>
              <a:rPr lang="zh-TW" altLang="en-US" dirty="0"/>
              <a:t>註解</a:t>
            </a:r>
          </a:p>
        </p:txBody>
      </p:sp>
      <p:sp>
        <p:nvSpPr>
          <p:cNvPr id="5" name="內容版面配置區 4">
            <a:extLst>
              <a:ext uri="{FF2B5EF4-FFF2-40B4-BE49-F238E27FC236}">
                <a16:creationId xmlns:a16="http://schemas.microsoft.com/office/drawing/2014/main" id="{1AD4C08B-4A37-4AFD-89CA-F4E17A960F76}"/>
              </a:ext>
            </a:extLst>
          </p:cNvPr>
          <p:cNvSpPr>
            <a:spLocks noGrp="1"/>
          </p:cNvSpPr>
          <p:nvPr>
            <p:ph idx="1"/>
          </p:nvPr>
        </p:nvSpPr>
        <p:spPr/>
        <p:txBody>
          <a:bodyPr/>
          <a:lstStyle/>
          <a:p>
            <a:r>
              <a:rPr lang="zh-TW" altLang="en-US" dirty="0"/>
              <a:t>使該範圍內的文字不會被編譯器讀取到，常用於對該段程式碼的</a:t>
            </a:r>
            <a:r>
              <a:rPr lang="zh-TW" altLang="en-US" u="sng" dirty="0"/>
              <a:t>功能說明或提醒</a:t>
            </a:r>
            <a:r>
              <a:rPr lang="zh-TW" altLang="en-US" dirty="0"/>
              <a:t>。</a:t>
            </a:r>
            <a:endParaRPr lang="en-US" altLang="zh-TW" dirty="0"/>
          </a:p>
          <a:p>
            <a:r>
              <a:rPr lang="zh-TW" altLang="en-US" dirty="0"/>
              <a:t>可將部分程式碼註解掉來觀察結果差異，進而找出是哪一段程式碼出錯，我們稱這個動作為「除錯</a:t>
            </a:r>
            <a:r>
              <a:rPr lang="en-US" altLang="zh-TW" dirty="0"/>
              <a:t>Debug</a:t>
            </a:r>
            <a:r>
              <a:rPr lang="zh-TW" altLang="en-US" dirty="0"/>
              <a:t> 」 。</a:t>
            </a:r>
            <a:endParaRPr lang="en-US" altLang="zh-TW" dirty="0"/>
          </a:p>
          <a:p>
            <a:r>
              <a:rPr lang="zh-TW" altLang="en-US" dirty="0"/>
              <a:t>註解有兩種方式</a:t>
            </a:r>
            <a:r>
              <a:rPr lang="en-US" altLang="zh-TW" dirty="0"/>
              <a:t>:</a:t>
            </a:r>
            <a:endParaRPr lang="zh-TW" altLang="en-US" dirty="0"/>
          </a:p>
        </p:txBody>
      </p:sp>
      <p:pic>
        <p:nvPicPr>
          <p:cNvPr id="6" name="圖片 5">
            <a:extLst>
              <a:ext uri="{FF2B5EF4-FFF2-40B4-BE49-F238E27FC236}">
                <a16:creationId xmlns:a16="http://schemas.microsoft.com/office/drawing/2014/main" id="{CE39CEC7-BA1A-4389-942D-F929EC1F6B02}"/>
              </a:ext>
            </a:extLst>
          </p:cNvPr>
          <p:cNvPicPr>
            <a:picLocks noChangeAspect="1"/>
          </p:cNvPicPr>
          <p:nvPr/>
        </p:nvPicPr>
        <p:blipFill>
          <a:blip r:embed="rId2"/>
          <a:stretch>
            <a:fillRect/>
          </a:stretch>
        </p:blipFill>
        <p:spPr>
          <a:xfrm>
            <a:off x="628650" y="3971630"/>
            <a:ext cx="7886700" cy="2521244"/>
          </a:xfrm>
          <a:prstGeom prst="rect">
            <a:avLst/>
          </a:prstGeom>
        </p:spPr>
      </p:pic>
    </p:spTree>
    <p:extLst>
      <p:ext uri="{BB962C8B-B14F-4D97-AF65-F5344CB8AC3E}">
        <p14:creationId xmlns:p14="http://schemas.microsoft.com/office/powerpoint/2010/main" val="98777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53F510-629D-47B4-893F-B6C7A9286EFA}"/>
              </a:ext>
            </a:extLst>
          </p:cNvPr>
          <p:cNvSpPr>
            <a:spLocks noGrp="1"/>
          </p:cNvSpPr>
          <p:nvPr>
            <p:ph type="title"/>
          </p:nvPr>
        </p:nvSpPr>
        <p:spPr/>
        <p:txBody>
          <a:bodyPr/>
          <a:lstStyle/>
          <a:p>
            <a:r>
              <a:rPr lang="zh-TW" altLang="en-US" dirty="0"/>
              <a:t>跳脫序列</a:t>
            </a:r>
          </a:p>
        </p:txBody>
      </p:sp>
      <p:sp>
        <p:nvSpPr>
          <p:cNvPr id="3" name="內容版面配置區 2">
            <a:extLst>
              <a:ext uri="{FF2B5EF4-FFF2-40B4-BE49-F238E27FC236}">
                <a16:creationId xmlns:a16="http://schemas.microsoft.com/office/drawing/2014/main" id="{0F468F66-02AC-4B52-8E72-32241767C9B2}"/>
              </a:ext>
            </a:extLst>
          </p:cNvPr>
          <p:cNvSpPr>
            <a:spLocks noGrp="1"/>
          </p:cNvSpPr>
          <p:nvPr>
            <p:ph idx="1"/>
          </p:nvPr>
        </p:nvSpPr>
        <p:spPr/>
        <p:txBody>
          <a:bodyPr/>
          <a:lstStyle/>
          <a:p>
            <a:r>
              <a:rPr lang="zh-TW" altLang="en-US" dirty="0"/>
              <a:t>我們可以使用部分字元來達到排版、修飾輸出內容的作用，如果在字串內看到「</a:t>
            </a:r>
            <a:r>
              <a:rPr lang="en-US" altLang="zh-TW" dirty="0"/>
              <a:t> \ </a:t>
            </a:r>
            <a:r>
              <a:rPr lang="zh-TW" altLang="en-US" dirty="0"/>
              <a:t>」即代表這是</a:t>
            </a:r>
            <a:r>
              <a:rPr lang="zh-TW" altLang="en-US" dirty="0">
                <a:hlinkClick r:id="rId2"/>
              </a:rPr>
              <a:t>跳脫字元</a:t>
            </a:r>
            <a:r>
              <a:rPr lang="zh-TW" altLang="en-US" dirty="0"/>
              <a:t>。</a:t>
            </a:r>
          </a:p>
        </p:txBody>
      </p:sp>
      <p:pic>
        <p:nvPicPr>
          <p:cNvPr id="4" name="圖片 3">
            <a:extLst>
              <a:ext uri="{FF2B5EF4-FFF2-40B4-BE49-F238E27FC236}">
                <a16:creationId xmlns:a16="http://schemas.microsoft.com/office/drawing/2014/main" id="{E0B03D5D-7B0A-49E8-924F-38AE2ECAE6D6}"/>
              </a:ext>
            </a:extLst>
          </p:cNvPr>
          <p:cNvPicPr/>
          <p:nvPr/>
        </p:nvPicPr>
        <p:blipFill>
          <a:blip r:embed="rId3"/>
          <a:stretch/>
        </p:blipFill>
        <p:spPr>
          <a:xfrm>
            <a:off x="1220844" y="3067364"/>
            <a:ext cx="6489661" cy="2049886"/>
          </a:xfrm>
          <a:prstGeom prst="rect">
            <a:avLst/>
          </a:prstGeom>
          <a:ln>
            <a:noFill/>
          </a:ln>
        </p:spPr>
      </p:pic>
    </p:spTree>
    <p:extLst>
      <p:ext uri="{BB962C8B-B14F-4D97-AF65-F5344CB8AC3E}">
        <p14:creationId xmlns:p14="http://schemas.microsoft.com/office/powerpoint/2010/main" val="215607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5412E9-BC8A-4B69-A27B-5A0FF074787A}"/>
              </a:ext>
            </a:extLst>
          </p:cNvPr>
          <p:cNvSpPr>
            <a:spLocks noGrp="1"/>
          </p:cNvSpPr>
          <p:nvPr>
            <p:ph type="title"/>
          </p:nvPr>
        </p:nvSpPr>
        <p:spPr/>
        <p:txBody>
          <a:bodyPr/>
          <a:lstStyle/>
          <a:p>
            <a:r>
              <a:rPr lang="en-US" altLang="zh-TW" dirty="0"/>
              <a:t>Example: \t</a:t>
            </a:r>
            <a:r>
              <a:rPr lang="zh-TW" altLang="en-US" dirty="0"/>
              <a:t>跳脫序列</a:t>
            </a:r>
          </a:p>
        </p:txBody>
      </p:sp>
      <p:pic>
        <p:nvPicPr>
          <p:cNvPr id="8" name="內容版面配置區 7">
            <a:extLst>
              <a:ext uri="{FF2B5EF4-FFF2-40B4-BE49-F238E27FC236}">
                <a16:creationId xmlns:a16="http://schemas.microsoft.com/office/drawing/2014/main" id="{D841B0FA-66A6-402F-AC23-3377CC1BC2EA}"/>
              </a:ext>
            </a:extLst>
          </p:cNvPr>
          <p:cNvPicPr>
            <a:picLocks noGrp="1" noChangeAspect="1"/>
          </p:cNvPicPr>
          <p:nvPr>
            <p:ph idx="1"/>
          </p:nvPr>
        </p:nvPicPr>
        <p:blipFill>
          <a:blip r:embed="rId2"/>
          <a:stretch>
            <a:fillRect/>
          </a:stretch>
        </p:blipFill>
        <p:spPr>
          <a:xfrm>
            <a:off x="53728" y="2376701"/>
            <a:ext cx="8948692" cy="1833860"/>
          </a:xfrm>
          <a:prstGeom prst="rect">
            <a:avLst/>
          </a:prstGeom>
        </p:spPr>
      </p:pic>
      <p:pic>
        <p:nvPicPr>
          <p:cNvPr id="3" name="圖片 2">
            <a:extLst>
              <a:ext uri="{FF2B5EF4-FFF2-40B4-BE49-F238E27FC236}">
                <a16:creationId xmlns:a16="http://schemas.microsoft.com/office/drawing/2014/main" id="{80C6FB34-BAF8-427E-8362-80BBBBAFF8F6}"/>
              </a:ext>
            </a:extLst>
          </p:cNvPr>
          <p:cNvPicPr>
            <a:picLocks noChangeAspect="1"/>
          </p:cNvPicPr>
          <p:nvPr/>
        </p:nvPicPr>
        <p:blipFill>
          <a:blip r:embed="rId3"/>
          <a:stretch>
            <a:fillRect/>
          </a:stretch>
        </p:blipFill>
        <p:spPr>
          <a:xfrm>
            <a:off x="2347912" y="4797382"/>
            <a:ext cx="4448175" cy="895350"/>
          </a:xfrm>
          <a:prstGeom prst="rect">
            <a:avLst/>
          </a:prstGeom>
        </p:spPr>
      </p:pic>
    </p:spTree>
    <p:extLst>
      <p:ext uri="{BB962C8B-B14F-4D97-AF65-F5344CB8AC3E}">
        <p14:creationId xmlns:p14="http://schemas.microsoft.com/office/powerpoint/2010/main" val="31876638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6571</TotalTime>
  <Words>1558</Words>
  <Application>Microsoft Office PowerPoint</Application>
  <PresentationFormat>如螢幕大小 (4:3)</PresentationFormat>
  <Paragraphs>134</Paragraphs>
  <Slides>17</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17</vt:i4>
      </vt:variant>
    </vt:vector>
  </HeadingPairs>
  <TitlesOfParts>
    <vt:vector size="22" baseType="lpstr">
      <vt:lpstr>DejaVu Sans</vt:lpstr>
      <vt:lpstr>微軟正黑體</vt:lpstr>
      <vt:lpstr>Arial</vt:lpstr>
      <vt:lpstr>Times New Roman</vt:lpstr>
      <vt:lpstr>Office 佈景主題</vt:lpstr>
      <vt:lpstr>計算機程式與應用實習</vt:lpstr>
      <vt:lpstr>大綱</vt:lpstr>
      <vt:lpstr>為什麼要學寫程式?</vt:lpstr>
      <vt:lpstr>C++將原始碼轉換成機械碼的過程</vt:lpstr>
      <vt:lpstr>第一個C++程式 Hello World!</vt:lpstr>
      <vt:lpstr>PowerPoint 簡報</vt:lpstr>
      <vt:lpstr>註解</vt:lpstr>
      <vt:lpstr>跳脫序列</vt:lpstr>
      <vt:lpstr>Example: \t跳脫序列</vt:lpstr>
      <vt:lpstr>什麼是變數?</vt:lpstr>
      <vt:lpstr>變數宣告</vt:lpstr>
      <vt:lpstr>變數命名規則</vt:lpstr>
      <vt:lpstr>同一行宣告多個變數</vt:lpstr>
      <vt:lpstr>使用者輸入</vt:lpstr>
      <vt:lpstr>同一行輸入多個變數</vt:lpstr>
      <vt:lpstr>基本變數型態</vt:lpstr>
      <vt:lpstr>課後練習</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m10807513@gapps.ntust.edu.tw</cp:lastModifiedBy>
  <cp:revision>385</cp:revision>
  <dcterms:created xsi:type="dcterms:W3CDTF">2013-02-28T05:12:02Z</dcterms:created>
  <dcterms:modified xsi:type="dcterms:W3CDTF">2020-09-17T04:10:02Z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44</vt:i4>
  </property>
</Properties>
</file>